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14"/>
  </p:notesMasterIdLst>
  <p:handoutMasterIdLst>
    <p:handoutMasterId r:id="rId115"/>
  </p:handoutMasterIdLst>
  <p:sldIdLst>
    <p:sldId id="256" r:id="rId2"/>
    <p:sldId id="262" r:id="rId3"/>
    <p:sldId id="278" r:id="rId4"/>
    <p:sldId id="277" r:id="rId5"/>
    <p:sldId id="350" r:id="rId6"/>
    <p:sldId id="280" r:id="rId7"/>
    <p:sldId id="313" r:id="rId8"/>
    <p:sldId id="314" r:id="rId9"/>
    <p:sldId id="318" r:id="rId10"/>
    <p:sldId id="315" r:id="rId11"/>
    <p:sldId id="329" r:id="rId12"/>
    <p:sldId id="352" r:id="rId13"/>
    <p:sldId id="372" r:id="rId14"/>
    <p:sldId id="373" r:id="rId15"/>
    <p:sldId id="369" r:id="rId16"/>
    <p:sldId id="370" r:id="rId17"/>
    <p:sldId id="353" r:id="rId18"/>
    <p:sldId id="371" r:id="rId19"/>
    <p:sldId id="387" r:id="rId20"/>
    <p:sldId id="324" r:id="rId21"/>
    <p:sldId id="388" r:id="rId22"/>
    <p:sldId id="389" r:id="rId23"/>
    <p:sldId id="396" r:id="rId24"/>
    <p:sldId id="390" r:id="rId25"/>
    <p:sldId id="354" r:id="rId26"/>
    <p:sldId id="356" r:id="rId27"/>
    <p:sldId id="358" r:id="rId28"/>
    <p:sldId id="359" r:id="rId29"/>
    <p:sldId id="360" r:id="rId30"/>
    <p:sldId id="326" r:id="rId31"/>
    <p:sldId id="323" r:id="rId32"/>
    <p:sldId id="330" r:id="rId33"/>
    <p:sldId id="362" r:id="rId34"/>
    <p:sldId id="364" r:id="rId35"/>
    <p:sldId id="365" r:id="rId36"/>
    <p:sldId id="366" r:id="rId37"/>
    <p:sldId id="391" r:id="rId38"/>
    <p:sldId id="367" r:id="rId39"/>
    <p:sldId id="368" r:id="rId40"/>
    <p:sldId id="361" r:id="rId41"/>
    <p:sldId id="363" r:id="rId42"/>
    <p:sldId id="374" r:id="rId43"/>
    <p:sldId id="376" r:id="rId44"/>
    <p:sldId id="377" r:id="rId45"/>
    <p:sldId id="375" r:id="rId46"/>
    <p:sldId id="379" r:id="rId47"/>
    <p:sldId id="392" r:id="rId48"/>
    <p:sldId id="378" r:id="rId49"/>
    <p:sldId id="401" r:id="rId50"/>
    <p:sldId id="380" r:id="rId51"/>
    <p:sldId id="320" r:id="rId52"/>
    <p:sldId id="321" r:id="rId53"/>
    <p:sldId id="397" r:id="rId54"/>
    <p:sldId id="316" r:id="rId55"/>
    <p:sldId id="381" r:id="rId56"/>
    <p:sldId id="382" r:id="rId57"/>
    <p:sldId id="322" r:id="rId58"/>
    <p:sldId id="383" r:id="rId59"/>
    <p:sldId id="340" r:id="rId60"/>
    <p:sldId id="393" r:id="rId61"/>
    <p:sldId id="327" r:id="rId62"/>
    <p:sldId id="384" r:id="rId63"/>
    <p:sldId id="342" r:id="rId64"/>
    <p:sldId id="335" r:id="rId65"/>
    <p:sldId id="394" r:id="rId66"/>
    <p:sldId id="398" r:id="rId67"/>
    <p:sldId id="395" r:id="rId68"/>
    <p:sldId id="385" r:id="rId69"/>
    <p:sldId id="386" r:id="rId70"/>
    <p:sldId id="336" r:id="rId71"/>
    <p:sldId id="351" r:id="rId72"/>
    <p:sldId id="339" r:id="rId73"/>
    <p:sldId id="341" r:id="rId74"/>
    <p:sldId id="332" r:id="rId75"/>
    <p:sldId id="333" r:id="rId76"/>
    <p:sldId id="337" r:id="rId77"/>
    <p:sldId id="276" r:id="rId78"/>
    <p:sldId id="345" r:id="rId79"/>
    <p:sldId id="399" r:id="rId80"/>
    <p:sldId id="346" r:id="rId81"/>
    <p:sldId id="347" r:id="rId82"/>
    <p:sldId id="285" r:id="rId83"/>
    <p:sldId id="303" r:id="rId84"/>
    <p:sldId id="298" r:id="rId85"/>
    <p:sldId id="304" r:id="rId86"/>
    <p:sldId id="289" r:id="rId87"/>
    <p:sldId id="281" r:id="rId88"/>
    <p:sldId id="302" r:id="rId89"/>
    <p:sldId id="287" r:id="rId90"/>
    <p:sldId id="293" r:id="rId91"/>
    <p:sldId id="305" r:id="rId92"/>
    <p:sldId id="306" r:id="rId93"/>
    <p:sldId id="404" r:id="rId94"/>
    <p:sldId id="309" r:id="rId95"/>
    <p:sldId id="408" r:id="rId96"/>
    <p:sldId id="409" r:id="rId97"/>
    <p:sldId id="402" r:id="rId98"/>
    <p:sldId id="410" r:id="rId99"/>
    <p:sldId id="286" r:id="rId100"/>
    <p:sldId id="411" r:id="rId101"/>
    <p:sldId id="412" r:id="rId102"/>
    <p:sldId id="407" r:id="rId103"/>
    <p:sldId id="311" r:id="rId104"/>
    <p:sldId id="300" r:id="rId105"/>
    <p:sldId id="297" r:id="rId106"/>
    <p:sldId id="310" r:id="rId107"/>
    <p:sldId id="288" r:id="rId108"/>
    <p:sldId id="282" r:id="rId109"/>
    <p:sldId id="290" r:id="rId110"/>
    <p:sldId id="319" r:id="rId111"/>
    <p:sldId id="331" r:id="rId112"/>
    <p:sldId id="291" r:id="rId113"/>
  </p:sldIdLst>
  <p:sldSz cx="12192000" cy="6858000"/>
  <p:notesSz cx="6858000" cy="9144000"/>
  <p:custDataLst>
    <p:tags r:id="rId116"/>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70C4AA-3BF5-4E45-A338-6B513BB18FB4}">
          <p14:sldIdLst>
            <p14:sldId id="256"/>
          </p14:sldIdLst>
        </p14:section>
        <p14:section name="Untitled Section" id="{1CCB804C-3893-EA49-B477-4C7382D80607}">
          <p14:sldIdLst>
            <p14:sldId id="262"/>
            <p14:sldId id="278"/>
            <p14:sldId id="277"/>
            <p14:sldId id="350"/>
            <p14:sldId id="280"/>
            <p14:sldId id="313"/>
            <p14:sldId id="314"/>
            <p14:sldId id="318"/>
            <p14:sldId id="315"/>
            <p14:sldId id="329"/>
            <p14:sldId id="352"/>
            <p14:sldId id="372"/>
            <p14:sldId id="373"/>
            <p14:sldId id="369"/>
            <p14:sldId id="370"/>
            <p14:sldId id="353"/>
            <p14:sldId id="371"/>
            <p14:sldId id="387"/>
            <p14:sldId id="324"/>
            <p14:sldId id="388"/>
            <p14:sldId id="389"/>
            <p14:sldId id="396"/>
            <p14:sldId id="390"/>
            <p14:sldId id="354"/>
            <p14:sldId id="356"/>
            <p14:sldId id="358"/>
            <p14:sldId id="359"/>
            <p14:sldId id="360"/>
            <p14:sldId id="326"/>
            <p14:sldId id="323"/>
            <p14:sldId id="330"/>
            <p14:sldId id="362"/>
            <p14:sldId id="364"/>
            <p14:sldId id="365"/>
            <p14:sldId id="366"/>
            <p14:sldId id="391"/>
            <p14:sldId id="367"/>
            <p14:sldId id="368"/>
            <p14:sldId id="361"/>
            <p14:sldId id="363"/>
            <p14:sldId id="374"/>
            <p14:sldId id="376"/>
            <p14:sldId id="377"/>
            <p14:sldId id="375"/>
            <p14:sldId id="379"/>
            <p14:sldId id="392"/>
            <p14:sldId id="378"/>
            <p14:sldId id="401"/>
            <p14:sldId id="380"/>
            <p14:sldId id="320"/>
            <p14:sldId id="321"/>
            <p14:sldId id="397"/>
            <p14:sldId id="316"/>
            <p14:sldId id="381"/>
            <p14:sldId id="382"/>
            <p14:sldId id="322"/>
            <p14:sldId id="383"/>
            <p14:sldId id="340"/>
            <p14:sldId id="393"/>
            <p14:sldId id="327"/>
            <p14:sldId id="384"/>
            <p14:sldId id="342"/>
            <p14:sldId id="335"/>
            <p14:sldId id="394"/>
            <p14:sldId id="398"/>
            <p14:sldId id="395"/>
            <p14:sldId id="385"/>
            <p14:sldId id="386"/>
            <p14:sldId id="336"/>
            <p14:sldId id="351"/>
            <p14:sldId id="339"/>
            <p14:sldId id="341"/>
            <p14:sldId id="332"/>
            <p14:sldId id="333"/>
            <p14:sldId id="337"/>
            <p14:sldId id="276"/>
            <p14:sldId id="345"/>
            <p14:sldId id="399"/>
            <p14:sldId id="346"/>
            <p14:sldId id="347"/>
            <p14:sldId id="285"/>
            <p14:sldId id="303"/>
            <p14:sldId id="298"/>
            <p14:sldId id="304"/>
            <p14:sldId id="289"/>
            <p14:sldId id="281"/>
            <p14:sldId id="302"/>
            <p14:sldId id="287"/>
            <p14:sldId id="293"/>
            <p14:sldId id="305"/>
            <p14:sldId id="306"/>
            <p14:sldId id="404"/>
            <p14:sldId id="309"/>
            <p14:sldId id="408"/>
            <p14:sldId id="409"/>
            <p14:sldId id="402"/>
            <p14:sldId id="410"/>
            <p14:sldId id="286"/>
            <p14:sldId id="411"/>
            <p14:sldId id="412"/>
            <p14:sldId id="407"/>
            <p14:sldId id="311"/>
            <p14:sldId id="300"/>
            <p14:sldId id="297"/>
            <p14:sldId id="310"/>
            <p14:sldId id="288"/>
            <p14:sldId id="282"/>
            <p14:sldId id="290"/>
            <p14:sldId id="319"/>
            <p14:sldId id="331"/>
            <p14:sldId id="2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6876"/>
    <a:srgbClr val="BCEBEE"/>
    <a:srgbClr val="A7D0D2"/>
    <a:srgbClr val="87CFA2"/>
    <a:srgbClr val="0070C0"/>
    <a:srgbClr val="B57F00"/>
    <a:srgbClr val="01859A"/>
    <a:srgbClr val="2D608F"/>
    <a:srgbClr val="FF3300"/>
    <a:srgbClr val="F154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29" autoAdjust="0"/>
    <p:restoredTop sz="96366" autoAdjust="0"/>
  </p:normalViewPr>
  <p:slideViewPr>
    <p:cSldViewPr snapToGrid="0">
      <p:cViewPr>
        <p:scale>
          <a:sx n="76" d="100"/>
          <a:sy n="76" d="100"/>
        </p:scale>
        <p:origin x="1224" y="1752"/>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tags" Target="tags/tag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38923/Desktop/R/WD_PR2/Result/S_HTPD_contribution_standard_anova.csv" TargetMode="External"/></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localhost/Users/38923/Desktop/R/WD_PR2/feat1_XGB_Lasso_Ranger_model.csv"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file://localhost/Users/38923/Desktop/R/WD_PR2/feat1_XGB_Lasso_Ranger_model.csv"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file://localhost/Users/38923/Desktop/R/WD_PR2/E_UnionModel_contribution_sorted_Standardized1108.csv" TargetMode="External"/></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oleObject" Target="file://localhost/Users/38923/Desktop/R/WD_PR2/Result/E_3tempPDContribution_GBM_stan_anova11%20copy.csv" TargetMode="External"/></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oleObject" Target="file://localhost/Users/38923/Desktop/R/WD_PR2/E_Union_feat_Lasso_XGB_Ranger1114.csv" TargetMode="External"/></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oleObject" Target="file://localhost/Users/38923/Desktop/R/WD_PR2/E_UnionModel_contribution_sorted_Standardized1114.csv" TargetMode="External"/></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oleObject" Target="file://localhost/Users/38923/Desktop/R/WD_PR2/E_UnionModel_contribution_sorted_Standardized1114.csv" TargetMode="External"/></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oleObject" Target="file://localhost/Users/38923/Desktop/R/WD_PR2/Result/E_UnionModel_contribution_sorted_Standardized1108.csv"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38923/Desktop/R/WD_PR2/Result/S_HTPD_contribution_standard_anova.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38923/Desktop/R/WD_PR2/Result/S_RTPD_result.csv"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38923/Desktop/R/WD_PR2/Result/S_RTPD_result.csv"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38923/Documents/S_RTPD_slop_VarSelected.csv"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localhost/Users/38923/Desktop/R/WD_PR2/S_LTPD_GBMcontribution_stan_anova.csv" TargetMode="External"/></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localhost/Users/38923/Desktop/R/WD_PR2/H_HTPD_lasso.csv"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localhost/Users/38923/Desktop/R/WD_PR2/H_HTPDcontribution_FBC.csv" TargetMode="External"/></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localhost/Users/38923/Desktop/R/WD_PR2/H_fbcHTPD_GBMachine_var_andContributi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Gradient Boosting</a:t>
            </a:r>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286103850302"/>
          <c:y val="0.19953973870024"/>
          <c:w val="0.80950410649474"/>
          <c:h val="0.740270989471105"/>
        </c:manualLayout>
      </c:layout>
      <c:ofPieChart>
        <c:ofPieType val="bar"/>
        <c:varyColors val="1"/>
        <c:ser>
          <c:idx val="0"/>
          <c:order val="0"/>
          <c:tx>
            <c:strRef>
              <c:f>S_HTPD_contribution_standard_an!$G$1</c:f>
              <c:strCache>
                <c:ptCount val="1"/>
                <c:pt idx="0">
                  <c:v>PctExp</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S_HTPD_contribution_standard_an!$A$2:$A$31</c:f>
              <c:strCache>
                <c:ptCount val="30"/>
                <c:pt idx="0">
                  <c:v>levelMP</c:v>
                </c:pt>
                <c:pt idx="1">
                  <c:v>levelLP</c:v>
                </c:pt>
                <c:pt idx="2">
                  <c:v>sfbc_b32wlsaup_drpost_pcs_</c:v>
                </c:pt>
                <c:pt idx="3">
                  <c:v>vpgmulooptrial2__</c:v>
                </c:pt>
                <c:pt idx="4">
                  <c:v>sfbc_64wls00t1_dc_drpost1_pcs_</c:v>
                </c:pt>
                <c:pt idx="5">
                  <c:v>sfbc_b32wlsalp_dc_post_pcs_</c:v>
                </c:pt>
                <c:pt idx="6">
                  <c:v>fbc_sdllk0_pcs_</c:v>
                </c:pt>
                <c:pt idx="7">
                  <c:v>ron_no18_t_ua_</c:v>
                </c:pt>
                <c:pt idx="8">
                  <c:v>wlleak_each_value_ds0_na_</c:v>
                </c:pt>
                <c:pt idx="9">
                  <c:v>crd_sdllk_p_</c:v>
                </c:pt>
                <c:pt idx="10">
                  <c:v>crd_scrnslcbot_p_</c:v>
                </c:pt>
                <c:pt idx="11">
                  <c:v>tpor_us_</c:v>
                </c:pt>
                <c:pt idx="12">
                  <c:v>tlcwc_we0_wl0_fr_s25_f2g_pcs_</c:v>
                </c:pt>
                <c:pt idx="13">
                  <c:v>vcg_bv3_t_mv_</c:v>
                </c:pt>
                <c:pt idx="14">
                  <c:v>vcg_gr3_t_mv_</c:v>
                </c:pt>
                <c:pt idx="15">
                  <c:v>sfbc_t32wlsaerx_far_fresh_pcs_</c:v>
                </c:pt>
                <c:pt idx="16">
                  <c:v>tlcwc_we0_wl0_fr_s25_a2r_pcs_</c:v>
                </c:pt>
                <c:pt idx="17">
                  <c:v>veralooptrial1__</c:v>
                </c:pt>
                <c:pt idx="18">
                  <c:v>wlleak_post_29_na_</c:v>
                </c:pt>
                <c:pt idx="19">
                  <c:v>wlleak_post_27_na_</c:v>
                </c:pt>
                <c:pt idx="20">
                  <c:v>vreadk_n1_t_mv_</c:v>
                </c:pt>
                <c:pt idx="21">
                  <c:v>layer3_vpgms_s_dac_</c:v>
                </c:pt>
                <c:pt idx="22">
                  <c:v>vth_08pwl60_lt_mv_</c:v>
                </c:pt>
                <c:pt idx="23">
                  <c:v>vth_sgd_l3s_mv_</c:v>
                </c:pt>
                <c:pt idx="24">
                  <c:v>bbk_wlds0vth_3_u1_ev_c_pcs_</c:v>
                </c:pt>
                <c:pt idx="25">
                  <c:v>ron_odt_18n_t_ua_</c:v>
                </c:pt>
                <c:pt idx="26">
                  <c:v>vcg_slcr_t_mv_</c:v>
                </c:pt>
                <c:pt idx="27">
                  <c:v>wlleak_each_value_00_na_</c:v>
                </c:pt>
                <c:pt idx="28">
                  <c:v>vreadt_p_</c:v>
                </c:pt>
                <c:pt idx="29">
                  <c:v>ron_po33_t_ua_</c:v>
                </c:pt>
              </c:strCache>
            </c:strRef>
          </c:cat>
          <c:val>
            <c:numRef>
              <c:f>S_HTPD_contribution_standard_an!$G$2:$G$31</c:f>
              <c:numCache>
                <c:formatCode>General</c:formatCode>
                <c:ptCount val="30"/>
                <c:pt idx="0">
                  <c:v>14.3819165501087</c:v>
                </c:pt>
                <c:pt idx="1">
                  <c:v>9.56021276496726</c:v>
                </c:pt>
                <c:pt idx="2">
                  <c:v>9.35296480591292</c:v>
                </c:pt>
                <c:pt idx="3">
                  <c:v>3.86736087772306</c:v>
                </c:pt>
                <c:pt idx="4">
                  <c:v>2.99881053977775</c:v>
                </c:pt>
                <c:pt idx="5">
                  <c:v>2.75871660948495</c:v>
                </c:pt>
                <c:pt idx="6">
                  <c:v>2.13358523886379</c:v>
                </c:pt>
                <c:pt idx="7">
                  <c:v>2.10572111896228</c:v>
                </c:pt>
                <c:pt idx="8">
                  <c:v>1.98255515388569</c:v>
                </c:pt>
                <c:pt idx="9">
                  <c:v>1.61502324871616</c:v>
                </c:pt>
                <c:pt idx="10">
                  <c:v>1.33426217181808</c:v>
                </c:pt>
                <c:pt idx="11">
                  <c:v>1.25687878114124</c:v>
                </c:pt>
                <c:pt idx="12">
                  <c:v>0.650650488233478</c:v>
                </c:pt>
                <c:pt idx="13">
                  <c:v>0.500328480410927</c:v>
                </c:pt>
                <c:pt idx="14">
                  <c:v>0.470757369853989</c:v>
                </c:pt>
                <c:pt idx="15">
                  <c:v>0.394007079202745</c:v>
                </c:pt>
                <c:pt idx="16">
                  <c:v>0.38347597991342</c:v>
                </c:pt>
                <c:pt idx="17">
                  <c:v>0.380337730252186</c:v>
                </c:pt>
                <c:pt idx="18">
                  <c:v>0.281651223438719</c:v>
                </c:pt>
                <c:pt idx="19">
                  <c:v>0.260013570159181</c:v>
                </c:pt>
                <c:pt idx="20">
                  <c:v>0.195914289888264</c:v>
                </c:pt>
                <c:pt idx="21">
                  <c:v>0.186310095866052</c:v>
                </c:pt>
                <c:pt idx="22">
                  <c:v>0.14847169640588</c:v>
                </c:pt>
                <c:pt idx="23">
                  <c:v>0.136708447538118</c:v>
                </c:pt>
                <c:pt idx="24">
                  <c:v>0.104596147329368</c:v>
                </c:pt>
                <c:pt idx="25">
                  <c:v>0.0590333089602149</c:v>
                </c:pt>
                <c:pt idx="26">
                  <c:v>0.0421321215592367</c:v>
                </c:pt>
                <c:pt idx="27">
                  <c:v>0.0332937607378044</c:v>
                </c:pt>
                <c:pt idx="28">
                  <c:v>0.0119055647543756</c:v>
                </c:pt>
                <c:pt idx="29">
                  <c:v>0.00413693958343004</c:v>
                </c:pt>
              </c:numCache>
            </c:numRef>
          </c:val>
        </c:ser>
        <c:dLbls>
          <c:dLblPos val="out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feat1_XGB_Lasso_Ranger_model!$AJ$3</c:f>
              <c:strCache>
                <c:ptCount val="1"/>
                <c:pt idx="0">
                  <c:v>Gain</c:v>
                </c:pt>
              </c:strCache>
            </c:strRef>
          </c:tx>
          <c:spPr>
            <a:ln w="31750" cap="rnd">
              <a:solidFill>
                <a:schemeClr val="accent1"/>
              </a:solidFill>
              <a:round/>
            </a:ln>
            <a:effectLst/>
          </c:spPr>
          <c:marker>
            <c:symbol val="none"/>
          </c:marker>
          <c:cat>
            <c:strRef>
              <c:f>feat1_XGB_Lasso_Ranger_model!$AI$4:$AI$50</c:f>
              <c:strCache>
                <c:ptCount val="47"/>
                <c:pt idx="0">
                  <c:v>tem</c:v>
                </c:pt>
                <c:pt idx="1">
                  <c:v>levelMP</c:v>
                </c:pt>
                <c:pt idx="2">
                  <c:v>sfbc_b32wlsaup_drpost_pcs_</c:v>
                </c:pt>
                <c:pt idx="3">
                  <c:v>cycling</c:v>
                </c:pt>
                <c:pt idx="4">
                  <c:v>vth_sgs_med_mv_</c:v>
                </c:pt>
                <c:pt idx="5">
                  <c:v>levelUP</c:v>
                </c:pt>
                <c:pt idx="6">
                  <c:v>sfbc_t32wlsalp_far_dc_fresh_pcs_</c:v>
                </c:pt>
                <c:pt idx="7">
                  <c:v>crd_m1bll_224_c_pcs_</c:v>
                </c:pt>
                <c:pt idx="8">
                  <c:v>sfbc_t32wlsaerx_far_fresh_pcs_</c:v>
                </c:pt>
                <c:pt idx="9">
                  <c:v>sfbc_b32wlsalp_dc_post_pcs_</c:v>
                </c:pt>
                <c:pt idx="10">
                  <c:v>fbc_sdllk4_pcs_</c:v>
                </c:pt>
                <c:pt idx="11">
                  <c:v>vf_sk_mv_</c:v>
                </c:pt>
                <c:pt idx="12">
                  <c:v>sfbc_b32wlsalp_post_pcs_</c:v>
                </c:pt>
                <c:pt idx="13">
                  <c:v>vth_wlds0last_l3s_mv_</c:v>
                </c:pt>
                <c:pt idx="14">
                  <c:v>sfbc_t12wls0erx_rdpost_pcs_</c:v>
                </c:pt>
                <c:pt idx="15">
                  <c:v>veramaxt_p_</c:v>
                </c:pt>
                <c:pt idx="16">
                  <c:v>vth_12pwl3_lt_mv_</c:v>
                </c:pt>
                <c:pt idx="17">
                  <c:v>vth_08pwl60_lt_mv_</c:v>
                </c:pt>
                <c:pt idx="18">
                  <c:v>sfbc_b32wlsalp_drpost_pcs_</c:v>
                </c:pt>
                <c:pt idx="19">
                  <c:v>veralooptrial1__</c:v>
                </c:pt>
                <c:pt idx="20">
                  <c:v>ron_po33_t_ua_</c:v>
                </c:pt>
                <c:pt idx="21">
                  <c:v>icca_add00_ua_</c:v>
                </c:pt>
                <c:pt idx="22">
                  <c:v>sfbc_b32wlsaerx_fresh_pcs_</c:v>
                </c:pt>
                <c:pt idx="23">
                  <c:v>sde_pmp_vm_s_dac_</c:v>
                </c:pt>
                <c:pt idx="24">
                  <c:v>tpor_us_</c:v>
                </c:pt>
                <c:pt idx="25">
                  <c:v>crd_ttl_pl0_p_</c:v>
                </c:pt>
                <c:pt idx="26">
                  <c:v>sfbc_slcerslp_20kpost_pcs_</c:v>
                </c:pt>
                <c:pt idx="27">
                  <c:v>sfbc_drtime_s_</c:v>
                </c:pt>
                <c:pt idx="28">
                  <c:v>vth_sgdprog_win_mv_</c:v>
                </c:pt>
                <c:pt idx="29">
                  <c:v>vth_sgs_win_mv_</c:v>
                </c:pt>
                <c:pt idx="30">
                  <c:v>sfbc_t32wlsalp_far_fresh_pcs_</c:v>
                </c:pt>
                <c:pt idx="31">
                  <c:v>vcgrv2_t_mv_</c:v>
                </c:pt>
                <c:pt idx="32">
                  <c:v>vth_wlds1_med_mv_</c:v>
                </c:pt>
                <c:pt idx="33">
                  <c:v>vera_mlc_rate__</c:v>
                </c:pt>
                <c:pt idx="34">
                  <c:v>sfbc_slcerslp_5kpost_pcs_</c:v>
                </c:pt>
                <c:pt idx="35">
                  <c:v>sfbc_t32wlsalp_drpost_pcs_</c:v>
                </c:pt>
                <c:pt idx="36">
                  <c:v>vref_t_mv_</c:v>
                </c:pt>
                <c:pt idx="37">
                  <c:v>tlcwc_we0_wl31_fr_s25_f2g_pcs_</c:v>
                </c:pt>
                <c:pt idx="38">
                  <c:v>bbk_wlds0vth_3_u1_ev_c_pcs_</c:v>
                </c:pt>
                <c:pt idx="39">
                  <c:v>frlt_vcgrsft_ar3_pcs_</c:v>
                </c:pt>
                <c:pt idx="40">
                  <c:v>sfbc_slcerslp_7kpost_pcs_</c:v>
                </c:pt>
                <c:pt idx="41">
                  <c:v>fifthratio__</c:v>
                </c:pt>
                <c:pt idx="42">
                  <c:v>ron_odt_33n_t_ua_</c:v>
                </c:pt>
                <c:pt idx="43">
                  <c:v>psdovccq_t_mv_</c:v>
                </c:pt>
                <c:pt idx="44">
                  <c:v>vpass2_t_mv_</c:v>
                </c:pt>
                <c:pt idx="45">
                  <c:v>vpgmu_mbw_t_mv_</c:v>
                </c:pt>
                <c:pt idx="46">
                  <c:v>wlleak_each_value_56_na_</c:v>
                </c:pt>
              </c:strCache>
            </c:strRef>
          </c:cat>
          <c:val>
            <c:numRef>
              <c:f>feat1_XGB_Lasso_Ranger_model!$AJ$4:$AJ$50</c:f>
              <c:numCache>
                <c:formatCode>0.00E+00</c:formatCode>
                <c:ptCount val="47"/>
                <c:pt idx="0">
                  <c:v>0.6317031</c:v>
                </c:pt>
                <c:pt idx="1">
                  <c:v>0.1269717</c:v>
                </c:pt>
                <c:pt idx="2">
                  <c:v>0.07200213</c:v>
                </c:pt>
                <c:pt idx="3">
                  <c:v>0.04735988</c:v>
                </c:pt>
                <c:pt idx="4">
                  <c:v>0.04594066</c:v>
                </c:pt>
                <c:pt idx="5">
                  <c:v>0.01524532</c:v>
                </c:pt>
                <c:pt idx="6">
                  <c:v>0.01000459</c:v>
                </c:pt>
                <c:pt idx="7">
                  <c:v>0.006229859</c:v>
                </c:pt>
                <c:pt idx="8">
                  <c:v>0.003790505</c:v>
                </c:pt>
                <c:pt idx="9">
                  <c:v>0.003541847</c:v>
                </c:pt>
                <c:pt idx="10">
                  <c:v>0.002961463</c:v>
                </c:pt>
                <c:pt idx="11">
                  <c:v>0.002911492</c:v>
                </c:pt>
                <c:pt idx="12">
                  <c:v>0.00260522</c:v>
                </c:pt>
                <c:pt idx="13">
                  <c:v>0.002045679</c:v>
                </c:pt>
                <c:pt idx="14">
                  <c:v>0.001366646</c:v>
                </c:pt>
                <c:pt idx="15">
                  <c:v>0.001356672</c:v>
                </c:pt>
                <c:pt idx="16">
                  <c:v>0.001240016</c:v>
                </c:pt>
                <c:pt idx="17">
                  <c:v>0.001062538</c:v>
                </c:pt>
                <c:pt idx="18">
                  <c:v>0.001013584</c:v>
                </c:pt>
                <c:pt idx="19">
                  <c:v>0.0007838465</c:v>
                </c:pt>
                <c:pt idx="20">
                  <c:v>0.0007609735</c:v>
                </c:pt>
                <c:pt idx="21">
                  <c:v>0.0007158964</c:v>
                </c:pt>
                <c:pt idx="22">
                  <c:v>0.0005855127</c:v>
                </c:pt>
                <c:pt idx="23">
                  <c:v>0.0005406633</c:v>
                </c:pt>
                <c:pt idx="24">
                  <c:v>0.0005279269</c:v>
                </c:pt>
                <c:pt idx="25">
                  <c:v>0.0004562753</c:v>
                </c:pt>
                <c:pt idx="26">
                  <c:v>0.000428581</c:v>
                </c:pt>
                <c:pt idx="27">
                  <c:v>0.0003811118</c:v>
                </c:pt>
                <c:pt idx="28">
                  <c:v>0.0003700504</c:v>
                </c:pt>
                <c:pt idx="29">
                  <c:v>0.0003652283</c:v>
                </c:pt>
                <c:pt idx="30">
                  <c:v>0.000360876</c:v>
                </c:pt>
                <c:pt idx="31">
                  <c:v>0.0003507128</c:v>
                </c:pt>
                <c:pt idx="32">
                  <c:v>0.0003264114</c:v>
                </c:pt>
                <c:pt idx="33">
                  <c:v>0.000295357</c:v>
                </c:pt>
                <c:pt idx="34">
                  <c:v>0.0002785976</c:v>
                </c:pt>
                <c:pt idx="35">
                  <c:v>0.0002558441</c:v>
                </c:pt>
                <c:pt idx="36">
                  <c:v>0.00025186</c:v>
                </c:pt>
                <c:pt idx="37">
                  <c:v>0.0002402725</c:v>
                </c:pt>
                <c:pt idx="38">
                  <c:v>0.0002257042</c:v>
                </c:pt>
                <c:pt idx="39">
                  <c:v>0.0002228572</c:v>
                </c:pt>
                <c:pt idx="40">
                  <c:v>0.0002214354</c:v>
                </c:pt>
                <c:pt idx="41">
                  <c:v>0.0002157988</c:v>
                </c:pt>
                <c:pt idx="42">
                  <c:v>0.0002082943</c:v>
                </c:pt>
                <c:pt idx="43">
                  <c:v>0.0002068022</c:v>
                </c:pt>
                <c:pt idx="44">
                  <c:v>0.000202313</c:v>
                </c:pt>
                <c:pt idx="45">
                  <c:v>0.0001988877</c:v>
                </c:pt>
                <c:pt idx="46">
                  <c:v>0.0001971372</c:v>
                </c:pt>
              </c:numCache>
            </c:numRef>
          </c:val>
          <c:smooth val="0"/>
        </c:ser>
        <c:ser>
          <c:idx val="1"/>
          <c:order val="1"/>
          <c:tx>
            <c:strRef>
              <c:f>feat1_XGB_Lasso_Ranger_model!$AK$3</c:f>
              <c:strCache>
                <c:ptCount val="1"/>
                <c:pt idx="0">
                  <c:v>Cover</c:v>
                </c:pt>
              </c:strCache>
            </c:strRef>
          </c:tx>
          <c:spPr>
            <a:ln w="31750" cap="rnd">
              <a:solidFill>
                <a:schemeClr val="accent2"/>
              </a:solidFill>
              <a:round/>
            </a:ln>
            <a:effectLst/>
          </c:spPr>
          <c:marker>
            <c:symbol val="none"/>
          </c:marker>
          <c:cat>
            <c:strRef>
              <c:f>feat1_XGB_Lasso_Ranger_model!$AI$4:$AI$50</c:f>
              <c:strCache>
                <c:ptCount val="47"/>
                <c:pt idx="0">
                  <c:v>tem</c:v>
                </c:pt>
                <c:pt idx="1">
                  <c:v>levelMP</c:v>
                </c:pt>
                <c:pt idx="2">
                  <c:v>sfbc_b32wlsaup_drpost_pcs_</c:v>
                </c:pt>
                <c:pt idx="3">
                  <c:v>cycling</c:v>
                </c:pt>
                <c:pt idx="4">
                  <c:v>vth_sgs_med_mv_</c:v>
                </c:pt>
                <c:pt idx="5">
                  <c:v>levelUP</c:v>
                </c:pt>
                <c:pt idx="6">
                  <c:v>sfbc_t32wlsalp_far_dc_fresh_pcs_</c:v>
                </c:pt>
                <c:pt idx="7">
                  <c:v>crd_m1bll_224_c_pcs_</c:v>
                </c:pt>
                <c:pt idx="8">
                  <c:v>sfbc_t32wlsaerx_far_fresh_pcs_</c:v>
                </c:pt>
                <c:pt idx="9">
                  <c:v>sfbc_b32wlsalp_dc_post_pcs_</c:v>
                </c:pt>
                <c:pt idx="10">
                  <c:v>fbc_sdllk4_pcs_</c:v>
                </c:pt>
                <c:pt idx="11">
                  <c:v>vf_sk_mv_</c:v>
                </c:pt>
                <c:pt idx="12">
                  <c:v>sfbc_b32wlsalp_post_pcs_</c:v>
                </c:pt>
                <c:pt idx="13">
                  <c:v>vth_wlds0last_l3s_mv_</c:v>
                </c:pt>
                <c:pt idx="14">
                  <c:v>sfbc_t12wls0erx_rdpost_pcs_</c:v>
                </c:pt>
                <c:pt idx="15">
                  <c:v>veramaxt_p_</c:v>
                </c:pt>
                <c:pt idx="16">
                  <c:v>vth_12pwl3_lt_mv_</c:v>
                </c:pt>
                <c:pt idx="17">
                  <c:v>vth_08pwl60_lt_mv_</c:v>
                </c:pt>
                <c:pt idx="18">
                  <c:v>sfbc_b32wlsalp_drpost_pcs_</c:v>
                </c:pt>
                <c:pt idx="19">
                  <c:v>veralooptrial1__</c:v>
                </c:pt>
                <c:pt idx="20">
                  <c:v>ron_po33_t_ua_</c:v>
                </c:pt>
                <c:pt idx="21">
                  <c:v>icca_add00_ua_</c:v>
                </c:pt>
                <c:pt idx="22">
                  <c:v>sfbc_b32wlsaerx_fresh_pcs_</c:v>
                </c:pt>
                <c:pt idx="23">
                  <c:v>sde_pmp_vm_s_dac_</c:v>
                </c:pt>
                <c:pt idx="24">
                  <c:v>tpor_us_</c:v>
                </c:pt>
                <c:pt idx="25">
                  <c:v>crd_ttl_pl0_p_</c:v>
                </c:pt>
                <c:pt idx="26">
                  <c:v>sfbc_slcerslp_20kpost_pcs_</c:v>
                </c:pt>
                <c:pt idx="27">
                  <c:v>sfbc_drtime_s_</c:v>
                </c:pt>
                <c:pt idx="28">
                  <c:v>vth_sgdprog_win_mv_</c:v>
                </c:pt>
                <c:pt idx="29">
                  <c:v>vth_sgs_win_mv_</c:v>
                </c:pt>
                <c:pt idx="30">
                  <c:v>sfbc_t32wlsalp_far_fresh_pcs_</c:v>
                </c:pt>
                <c:pt idx="31">
                  <c:v>vcgrv2_t_mv_</c:v>
                </c:pt>
                <c:pt idx="32">
                  <c:v>vth_wlds1_med_mv_</c:v>
                </c:pt>
                <c:pt idx="33">
                  <c:v>vera_mlc_rate__</c:v>
                </c:pt>
                <c:pt idx="34">
                  <c:v>sfbc_slcerslp_5kpost_pcs_</c:v>
                </c:pt>
                <c:pt idx="35">
                  <c:v>sfbc_t32wlsalp_drpost_pcs_</c:v>
                </c:pt>
                <c:pt idx="36">
                  <c:v>vref_t_mv_</c:v>
                </c:pt>
                <c:pt idx="37">
                  <c:v>tlcwc_we0_wl31_fr_s25_f2g_pcs_</c:v>
                </c:pt>
                <c:pt idx="38">
                  <c:v>bbk_wlds0vth_3_u1_ev_c_pcs_</c:v>
                </c:pt>
                <c:pt idx="39">
                  <c:v>frlt_vcgrsft_ar3_pcs_</c:v>
                </c:pt>
                <c:pt idx="40">
                  <c:v>sfbc_slcerslp_7kpost_pcs_</c:v>
                </c:pt>
                <c:pt idx="41">
                  <c:v>fifthratio__</c:v>
                </c:pt>
                <c:pt idx="42">
                  <c:v>ron_odt_33n_t_ua_</c:v>
                </c:pt>
                <c:pt idx="43">
                  <c:v>psdovccq_t_mv_</c:v>
                </c:pt>
                <c:pt idx="44">
                  <c:v>vpass2_t_mv_</c:v>
                </c:pt>
                <c:pt idx="45">
                  <c:v>vpgmu_mbw_t_mv_</c:v>
                </c:pt>
                <c:pt idx="46">
                  <c:v>wlleak_each_value_56_na_</c:v>
                </c:pt>
              </c:strCache>
            </c:strRef>
          </c:cat>
          <c:val>
            <c:numRef>
              <c:f>feat1_XGB_Lasso_Ranger_model!$AK$4:$AK$50</c:f>
              <c:numCache>
                <c:formatCode>0.00E+00</c:formatCode>
                <c:ptCount val="47"/>
                <c:pt idx="0">
                  <c:v>0.3400842</c:v>
                </c:pt>
                <c:pt idx="1">
                  <c:v>0.1354865</c:v>
                </c:pt>
                <c:pt idx="2">
                  <c:v>0.119934</c:v>
                </c:pt>
                <c:pt idx="3">
                  <c:v>0.1045747</c:v>
                </c:pt>
                <c:pt idx="4">
                  <c:v>0.06218464</c:v>
                </c:pt>
                <c:pt idx="5">
                  <c:v>0.02578521</c:v>
                </c:pt>
                <c:pt idx="6">
                  <c:v>0.02304959</c:v>
                </c:pt>
                <c:pt idx="7">
                  <c:v>0.01201811</c:v>
                </c:pt>
                <c:pt idx="8">
                  <c:v>0.01391887</c:v>
                </c:pt>
                <c:pt idx="9">
                  <c:v>0.00597144</c:v>
                </c:pt>
                <c:pt idx="10">
                  <c:v>0.01180163</c:v>
                </c:pt>
                <c:pt idx="11">
                  <c:v>0.01385136</c:v>
                </c:pt>
                <c:pt idx="12">
                  <c:v>0.006697332</c:v>
                </c:pt>
                <c:pt idx="13">
                  <c:v>0.00467205</c:v>
                </c:pt>
                <c:pt idx="14">
                  <c:v>0.008043285</c:v>
                </c:pt>
                <c:pt idx="15">
                  <c:v>0.003812582</c:v>
                </c:pt>
                <c:pt idx="16">
                  <c:v>0.002156694</c:v>
                </c:pt>
                <c:pt idx="17">
                  <c:v>0.005321842</c:v>
                </c:pt>
                <c:pt idx="18">
                  <c:v>0.004647072</c:v>
                </c:pt>
                <c:pt idx="19">
                  <c:v>0.001122069</c:v>
                </c:pt>
                <c:pt idx="20">
                  <c:v>0.002385781</c:v>
                </c:pt>
                <c:pt idx="21">
                  <c:v>0.001968635</c:v>
                </c:pt>
                <c:pt idx="22">
                  <c:v>0.003400358</c:v>
                </c:pt>
                <c:pt idx="23">
                  <c:v>0.0004791505</c:v>
                </c:pt>
                <c:pt idx="24">
                  <c:v>0.002355057</c:v>
                </c:pt>
                <c:pt idx="25">
                  <c:v>0.001185684</c:v>
                </c:pt>
                <c:pt idx="26">
                  <c:v>0.001636303</c:v>
                </c:pt>
                <c:pt idx="27">
                  <c:v>0.001868149</c:v>
                </c:pt>
                <c:pt idx="28">
                  <c:v>0.003600625</c:v>
                </c:pt>
                <c:pt idx="29">
                  <c:v>0.001236934</c:v>
                </c:pt>
                <c:pt idx="30">
                  <c:v>0.001695347</c:v>
                </c:pt>
                <c:pt idx="31">
                  <c:v>0.0009776639</c:v>
                </c:pt>
                <c:pt idx="32">
                  <c:v>0.0005247921</c:v>
                </c:pt>
                <c:pt idx="33">
                  <c:v>0.005278118</c:v>
                </c:pt>
                <c:pt idx="34">
                  <c:v>0.001566212</c:v>
                </c:pt>
                <c:pt idx="35">
                  <c:v>0.0008402308</c:v>
                </c:pt>
                <c:pt idx="36">
                  <c:v>0.004303593</c:v>
                </c:pt>
                <c:pt idx="37">
                  <c:v>0.001591553</c:v>
                </c:pt>
                <c:pt idx="38">
                  <c:v>0.0003367574</c:v>
                </c:pt>
                <c:pt idx="39">
                  <c:v>0.0002398572</c:v>
                </c:pt>
                <c:pt idx="40">
                  <c:v>0.0002204205</c:v>
                </c:pt>
                <c:pt idx="41">
                  <c:v>0.001132129</c:v>
                </c:pt>
                <c:pt idx="42">
                  <c:v>0.001499231</c:v>
                </c:pt>
                <c:pt idx="43">
                  <c:v>0.0008037237</c:v>
                </c:pt>
                <c:pt idx="44">
                  <c:v>0.002224799</c:v>
                </c:pt>
                <c:pt idx="45">
                  <c:v>0.001186395</c:v>
                </c:pt>
                <c:pt idx="46">
                  <c:v>0.0003932005</c:v>
                </c:pt>
              </c:numCache>
            </c:numRef>
          </c:val>
          <c:smooth val="0"/>
        </c:ser>
        <c:ser>
          <c:idx val="2"/>
          <c:order val="2"/>
          <c:tx>
            <c:strRef>
              <c:f>feat1_XGB_Lasso_Ranger_model!$AL$3</c:f>
              <c:strCache>
                <c:ptCount val="1"/>
                <c:pt idx="0">
                  <c:v>Frequence</c:v>
                </c:pt>
              </c:strCache>
            </c:strRef>
          </c:tx>
          <c:spPr>
            <a:ln w="31750" cap="rnd">
              <a:solidFill>
                <a:schemeClr val="accent3"/>
              </a:solidFill>
              <a:round/>
            </a:ln>
            <a:effectLst/>
          </c:spPr>
          <c:marker>
            <c:symbol val="none"/>
          </c:marker>
          <c:cat>
            <c:strRef>
              <c:f>feat1_XGB_Lasso_Ranger_model!$AI$4:$AI$50</c:f>
              <c:strCache>
                <c:ptCount val="47"/>
                <c:pt idx="0">
                  <c:v>tem</c:v>
                </c:pt>
                <c:pt idx="1">
                  <c:v>levelMP</c:v>
                </c:pt>
                <c:pt idx="2">
                  <c:v>sfbc_b32wlsaup_drpost_pcs_</c:v>
                </c:pt>
                <c:pt idx="3">
                  <c:v>cycling</c:v>
                </c:pt>
                <c:pt idx="4">
                  <c:v>vth_sgs_med_mv_</c:v>
                </c:pt>
                <c:pt idx="5">
                  <c:v>levelUP</c:v>
                </c:pt>
                <c:pt idx="6">
                  <c:v>sfbc_t32wlsalp_far_dc_fresh_pcs_</c:v>
                </c:pt>
                <c:pt idx="7">
                  <c:v>crd_m1bll_224_c_pcs_</c:v>
                </c:pt>
                <c:pt idx="8">
                  <c:v>sfbc_t32wlsaerx_far_fresh_pcs_</c:v>
                </c:pt>
                <c:pt idx="9">
                  <c:v>sfbc_b32wlsalp_dc_post_pcs_</c:v>
                </c:pt>
                <c:pt idx="10">
                  <c:v>fbc_sdllk4_pcs_</c:v>
                </c:pt>
                <c:pt idx="11">
                  <c:v>vf_sk_mv_</c:v>
                </c:pt>
                <c:pt idx="12">
                  <c:v>sfbc_b32wlsalp_post_pcs_</c:v>
                </c:pt>
                <c:pt idx="13">
                  <c:v>vth_wlds0last_l3s_mv_</c:v>
                </c:pt>
                <c:pt idx="14">
                  <c:v>sfbc_t12wls0erx_rdpost_pcs_</c:v>
                </c:pt>
                <c:pt idx="15">
                  <c:v>veramaxt_p_</c:v>
                </c:pt>
                <c:pt idx="16">
                  <c:v>vth_12pwl3_lt_mv_</c:v>
                </c:pt>
                <c:pt idx="17">
                  <c:v>vth_08pwl60_lt_mv_</c:v>
                </c:pt>
                <c:pt idx="18">
                  <c:v>sfbc_b32wlsalp_drpost_pcs_</c:v>
                </c:pt>
                <c:pt idx="19">
                  <c:v>veralooptrial1__</c:v>
                </c:pt>
                <c:pt idx="20">
                  <c:v>ron_po33_t_ua_</c:v>
                </c:pt>
                <c:pt idx="21">
                  <c:v>icca_add00_ua_</c:v>
                </c:pt>
                <c:pt idx="22">
                  <c:v>sfbc_b32wlsaerx_fresh_pcs_</c:v>
                </c:pt>
                <c:pt idx="23">
                  <c:v>sde_pmp_vm_s_dac_</c:v>
                </c:pt>
                <c:pt idx="24">
                  <c:v>tpor_us_</c:v>
                </c:pt>
                <c:pt idx="25">
                  <c:v>crd_ttl_pl0_p_</c:v>
                </c:pt>
                <c:pt idx="26">
                  <c:v>sfbc_slcerslp_20kpost_pcs_</c:v>
                </c:pt>
                <c:pt idx="27">
                  <c:v>sfbc_drtime_s_</c:v>
                </c:pt>
                <c:pt idx="28">
                  <c:v>vth_sgdprog_win_mv_</c:v>
                </c:pt>
                <c:pt idx="29">
                  <c:v>vth_sgs_win_mv_</c:v>
                </c:pt>
                <c:pt idx="30">
                  <c:v>sfbc_t32wlsalp_far_fresh_pcs_</c:v>
                </c:pt>
                <c:pt idx="31">
                  <c:v>vcgrv2_t_mv_</c:v>
                </c:pt>
                <c:pt idx="32">
                  <c:v>vth_wlds1_med_mv_</c:v>
                </c:pt>
                <c:pt idx="33">
                  <c:v>vera_mlc_rate__</c:v>
                </c:pt>
                <c:pt idx="34">
                  <c:v>sfbc_slcerslp_5kpost_pcs_</c:v>
                </c:pt>
                <c:pt idx="35">
                  <c:v>sfbc_t32wlsalp_drpost_pcs_</c:v>
                </c:pt>
                <c:pt idx="36">
                  <c:v>vref_t_mv_</c:v>
                </c:pt>
                <c:pt idx="37">
                  <c:v>tlcwc_we0_wl31_fr_s25_f2g_pcs_</c:v>
                </c:pt>
                <c:pt idx="38">
                  <c:v>bbk_wlds0vth_3_u1_ev_c_pcs_</c:v>
                </c:pt>
                <c:pt idx="39">
                  <c:v>frlt_vcgrsft_ar3_pcs_</c:v>
                </c:pt>
                <c:pt idx="40">
                  <c:v>sfbc_slcerslp_7kpost_pcs_</c:v>
                </c:pt>
                <c:pt idx="41">
                  <c:v>fifthratio__</c:v>
                </c:pt>
                <c:pt idx="42">
                  <c:v>ron_odt_33n_t_ua_</c:v>
                </c:pt>
                <c:pt idx="43">
                  <c:v>psdovccq_t_mv_</c:v>
                </c:pt>
                <c:pt idx="44">
                  <c:v>vpass2_t_mv_</c:v>
                </c:pt>
                <c:pt idx="45">
                  <c:v>vpgmu_mbw_t_mv_</c:v>
                </c:pt>
                <c:pt idx="46">
                  <c:v>wlleak_each_value_56_na_</c:v>
                </c:pt>
              </c:strCache>
            </c:strRef>
          </c:cat>
          <c:val>
            <c:numRef>
              <c:f>feat1_XGB_Lasso_Ranger_model!$AL$4:$AL$50</c:f>
              <c:numCache>
                <c:formatCode>0.00E+00</c:formatCode>
                <c:ptCount val="47"/>
                <c:pt idx="0">
                  <c:v>0.07172926</c:v>
                </c:pt>
                <c:pt idx="1">
                  <c:v>0.07051316</c:v>
                </c:pt>
                <c:pt idx="2">
                  <c:v>0.12126</c:v>
                </c:pt>
                <c:pt idx="3">
                  <c:v>0.1593641</c:v>
                </c:pt>
                <c:pt idx="4">
                  <c:v>0.07166952</c:v>
                </c:pt>
                <c:pt idx="5">
                  <c:v>0.04430698</c:v>
                </c:pt>
                <c:pt idx="6">
                  <c:v>0.04025601</c:v>
                </c:pt>
                <c:pt idx="7">
                  <c:v>0.01311366</c:v>
                </c:pt>
                <c:pt idx="8">
                  <c:v>0.009406408</c:v>
                </c:pt>
                <c:pt idx="9">
                  <c:v>0.01518931</c:v>
                </c:pt>
                <c:pt idx="10">
                  <c:v>0.02441704</c:v>
                </c:pt>
                <c:pt idx="11">
                  <c:v>0.02013072</c:v>
                </c:pt>
                <c:pt idx="12">
                  <c:v>0.01219563</c:v>
                </c:pt>
                <c:pt idx="13">
                  <c:v>0.01204335</c:v>
                </c:pt>
                <c:pt idx="14">
                  <c:v>0.01323341</c:v>
                </c:pt>
                <c:pt idx="15">
                  <c:v>0.008330826</c:v>
                </c:pt>
                <c:pt idx="16">
                  <c:v>0.006543176</c:v>
                </c:pt>
                <c:pt idx="17">
                  <c:v>0.008202412</c:v>
                </c:pt>
                <c:pt idx="18">
                  <c:v>0.009781629</c:v>
                </c:pt>
                <c:pt idx="19">
                  <c:v>0.004910586</c:v>
                </c:pt>
                <c:pt idx="20">
                  <c:v>0.00456951</c:v>
                </c:pt>
                <c:pt idx="21">
                  <c:v>0.005232549</c:v>
                </c:pt>
                <c:pt idx="22">
                  <c:v>0.003984887</c:v>
                </c:pt>
                <c:pt idx="23">
                  <c:v>0.002362343</c:v>
                </c:pt>
                <c:pt idx="24">
                  <c:v>0.003497008</c:v>
                </c:pt>
                <c:pt idx="25">
                  <c:v>0.004114498</c:v>
                </c:pt>
                <c:pt idx="26">
                  <c:v>0.00265311</c:v>
                </c:pt>
                <c:pt idx="27">
                  <c:v>0.003811241</c:v>
                </c:pt>
                <c:pt idx="28">
                  <c:v>0.006885898</c:v>
                </c:pt>
                <c:pt idx="29">
                  <c:v>0.004344631</c:v>
                </c:pt>
                <c:pt idx="30">
                  <c:v>0.004304816</c:v>
                </c:pt>
                <c:pt idx="31">
                  <c:v>0.003033618</c:v>
                </c:pt>
                <c:pt idx="32">
                  <c:v>0.004757683</c:v>
                </c:pt>
                <c:pt idx="33">
                  <c:v>0.008056043</c:v>
                </c:pt>
                <c:pt idx="34">
                  <c:v>0.001888486</c:v>
                </c:pt>
                <c:pt idx="35">
                  <c:v>0.002119103</c:v>
                </c:pt>
                <c:pt idx="36">
                  <c:v>0.007367734</c:v>
                </c:pt>
                <c:pt idx="37">
                  <c:v>0.003181173</c:v>
                </c:pt>
                <c:pt idx="38">
                  <c:v>0.001608942</c:v>
                </c:pt>
                <c:pt idx="39">
                  <c:v>0.0009274452</c:v>
                </c:pt>
                <c:pt idx="40">
                  <c:v>0.001275305</c:v>
                </c:pt>
                <c:pt idx="41">
                  <c:v>0.004750926</c:v>
                </c:pt>
                <c:pt idx="42">
                  <c:v>0.00307402</c:v>
                </c:pt>
                <c:pt idx="43">
                  <c:v>0.001990369</c:v>
                </c:pt>
                <c:pt idx="44">
                  <c:v>0.003177076</c:v>
                </c:pt>
                <c:pt idx="45">
                  <c:v>0.002693387</c:v>
                </c:pt>
                <c:pt idx="46">
                  <c:v>0.001291363</c:v>
                </c:pt>
              </c:numCache>
            </c:numRef>
          </c:val>
          <c:smooth val="0"/>
        </c:ser>
        <c:dLbls>
          <c:showLegendKey val="0"/>
          <c:showVal val="0"/>
          <c:showCatName val="0"/>
          <c:showSerName val="0"/>
          <c:showPercent val="0"/>
          <c:showBubbleSize val="0"/>
        </c:dLbls>
        <c:smooth val="0"/>
        <c:axId val="-2037551616"/>
        <c:axId val="-1993789152"/>
      </c:lineChart>
      <c:catAx>
        <c:axId val="-2037551616"/>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93789152"/>
        <c:crosses val="autoZero"/>
        <c:auto val="1"/>
        <c:lblAlgn val="ctr"/>
        <c:lblOffset val="100"/>
        <c:noMultiLvlLbl val="0"/>
      </c:catAx>
      <c:valAx>
        <c:axId val="-1993789152"/>
        <c:scaling>
          <c:orientation val="minMax"/>
        </c:scaling>
        <c:delete val="0"/>
        <c:axPos val="l"/>
        <c:majorGridlines>
          <c:spPr>
            <a:ln w="9525" cap="flat" cmpd="sng" algn="ctr">
              <a:solidFill>
                <a:schemeClr val="tx2">
                  <a:lumMod val="15000"/>
                  <a:lumOff val="85000"/>
                </a:schemeClr>
              </a:solidFill>
              <a:round/>
            </a:ln>
            <a:effectLst/>
          </c:spPr>
        </c:majorGridlines>
        <c:numFmt formatCode="0.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375516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feat1_XGB_Lasso_Ranger_model!$P$1</c:f>
              <c:strCache>
                <c:ptCount val="1"/>
                <c:pt idx="0">
                  <c:v>importance</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feat1_XGB_Lasso_Ranger_model!$O$2:$O$63</c:f>
              <c:strCache>
                <c:ptCount val="62"/>
                <c:pt idx="0">
                  <c:v>levelMP</c:v>
                </c:pt>
                <c:pt idx="1">
                  <c:v>vf_sk_mv_</c:v>
                </c:pt>
                <c:pt idx="2">
                  <c:v>vth_sgs_med_mv_</c:v>
                </c:pt>
                <c:pt idx="3">
                  <c:v>sde_pmp_vm_s_dac_</c:v>
                </c:pt>
                <c:pt idx="4">
                  <c:v>vth_wlds0last_l3s_mv_</c:v>
                </c:pt>
                <c:pt idx="5">
                  <c:v>tlcwc_we0_wl0_fr_s25_f2g_pcs_</c:v>
                </c:pt>
                <c:pt idx="6">
                  <c:v>sfbc_b32wlsaup_drpost_pcs_</c:v>
                </c:pt>
                <c:pt idx="7">
                  <c:v>icca_add00_ua_</c:v>
                </c:pt>
                <c:pt idx="8">
                  <c:v>tlcwc_we0_wl31_fr_s25_f2g_pcs_</c:v>
                </c:pt>
                <c:pt idx="9">
                  <c:v>crd_m1bll_224_c_pcs_</c:v>
                </c:pt>
                <c:pt idx="10">
                  <c:v>cycling</c:v>
                </c:pt>
                <c:pt idx="11">
                  <c:v>sfbc_t32wlsalp_far_dc_fresh_pcs_</c:v>
                </c:pt>
                <c:pt idx="12">
                  <c:v>tproga2slcrand_us_</c:v>
                </c:pt>
                <c:pt idx="13">
                  <c:v>fbc_sdllk4_pcs_</c:v>
                </c:pt>
                <c:pt idx="14">
                  <c:v>sfbc_t32wlsaerx_far_fresh_pcs_</c:v>
                </c:pt>
                <c:pt idx="15">
                  <c:v>sfbc_t32wlsalp_drpost_pcs_</c:v>
                </c:pt>
                <c:pt idx="16">
                  <c:v>sfbc_t32wlsalp_far_fresh_pcs_</c:v>
                </c:pt>
                <c:pt idx="17">
                  <c:v>tpor_us_</c:v>
                </c:pt>
                <c:pt idx="18">
                  <c:v>vth_sgd_med_mv_</c:v>
                </c:pt>
                <c:pt idx="19">
                  <c:v>bbk_high_wldd0_ev_d_pcs_</c:v>
                </c:pt>
                <c:pt idx="20">
                  <c:v>vth_wlds1_med_mv_</c:v>
                </c:pt>
                <c:pt idx="21">
                  <c:v>tem</c:v>
                </c:pt>
                <c:pt idx="22">
                  <c:v>tlcwc_we0_wl63_fr_s25_a2r_pcs_</c:v>
                </c:pt>
                <c:pt idx="23">
                  <c:v>sfbc_t32wlsaerx_dc_lijl2_pcs_</c:v>
                </c:pt>
                <c:pt idx="24">
                  <c:v>sfbc_slcerslp_20kpost_pcs_</c:v>
                </c:pt>
                <c:pt idx="25">
                  <c:v>vcg_gv3_t_mv_</c:v>
                </c:pt>
                <c:pt idx="26">
                  <c:v>vth_wlds0_win_mv_</c:v>
                </c:pt>
                <c:pt idx="27">
                  <c:v>wlleak_each_value_34_na_</c:v>
                </c:pt>
                <c:pt idx="28">
                  <c:v>sfbc_slcerslp_7kpost_pcs_</c:v>
                </c:pt>
                <c:pt idx="29">
                  <c:v>vfour_t_mv_</c:v>
                </c:pt>
                <c:pt idx="30">
                  <c:v>vcg_av3_t_mv_</c:v>
                </c:pt>
                <c:pt idx="31">
                  <c:v>frlt_vcgrsft_ar3_pcs_</c:v>
                </c:pt>
                <c:pt idx="32">
                  <c:v>sfbc_b32wlsaerx_fresh_pcs_</c:v>
                </c:pt>
                <c:pt idx="33">
                  <c:v>ron_po33_t_ua_</c:v>
                </c:pt>
                <c:pt idx="34">
                  <c:v>vth_sgs_win_mv_</c:v>
                </c:pt>
                <c:pt idx="35">
                  <c:v>ron_odt_18n_t_ua_</c:v>
                </c:pt>
                <c:pt idx="36">
                  <c:v>vcgrv2_t_mv_</c:v>
                </c:pt>
                <c:pt idx="37">
                  <c:v>wlleak_post_21_na_</c:v>
                </c:pt>
                <c:pt idx="38">
                  <c:v>eires20x1__</c:v>
                </c:pt>
                <c:pt idx="39">
                  <c:v>wlleak_each_value_13_na_</c:v>
                </c:pt>
                <c:pt idx="40">
                  <c:v>wlleak_each_value_10_na_</c:v>
                </c:pt>
                <c:pt idx="41">
                  <c:v>halfvccq18_t_mv_</c:v>
                </c:pt>
                <c:pt idx="42">
                  <c:v>sfbc_b32wlsalp_post_pcs_</c:v>
                </c:pt>
                <c:pt idx="43">
                  <c:v>vera_mlc_rate__</c:v>
                </c:pt>
                <c:pt idx="44">
                  <c:v>vreadhh_t_mv_</c:v>
                </c:pt>
                <c:pt idx="45">
                  <c:v>wlleak_each_value_36_na_</c:v>
                </c:pt>
                <c:pt idx="46">
                  <c:v>vpass2_t_mv_</c:v>
                </c:pt>
                <c:pt idx="47">
                  <c:v>vref_t_mv_</c:v>
                </c:pt>
                <c:pt idx="48">
                  <c:v>psdovccq_t_mv_</c:v>
                </c:pt>
                <c:pt idx="49">
                  <c:v>wlleak_post_20_na_</c:v>
                </c:pt>
                <c:pt idx="50">
                  <c:v>sfbc_b32wlsalp_dc_post_pcs_</c:v>
                </c:pt>
                <c:pt idx="51">
                  <c:v>vth_12pwl3_lt_mv_</c:v>
                </c:pt>
                <c:pt idx="52">
                  <c:v>vpass3_t_mv_</c:v>
                </c:pt>
                <c:pt idx="53">
                  <c:v>vpgmulooptrial2__</c:v>
                </c:pt>
                <c:pt idx="54">
                  <c:v>wlleak_each_value_24_na_</c:v>
                </c:pt>
                <c:pt idx="55">
                  <c:v>bbk_mhopen1_p_</c:v>
                </c:pt>
                <c:pt idx="56">
                  <c:v>wlleak_post_13_na_</c:v>
                </c:pt>
                <c:pt idx="57">
                  <c:v>vx2_t_mv_</c:v>
                </c:pt>
                <c:pt idx="58">
                  <c:v>sfbc_t12wls0erx_rdpost_pcs_</c:v>
                </c:pt>
                <c:pt idx="59">
                  <c:v>wlleak_each_value_sgd13_na_</c:v>
                </c:pt>
                <c:pt idx="60">
                  <c:v>levelUP</c:v>
                </c:pt>
                <c:pt idx="61">
                  <c:v>sfbc_t32wlsaerx_dc_lijl1_pcs_</c:v>
                </c:pt>
              </c:strCache>
            </c:strRef>
          </c:cat>
          <c:val>
            <c:numRef>
              <c:f>feat1_XGB_Lasso_Ranger_model!$P$2:$P$63</c:f>
              <c:numCache>
                <c:formatCode>General</c:formatCode>
                <c:ptCount val="62"/>
                <c:pt idx="0">
                  <c:v>1.0</c:v>
                </c:pt>
                <c:pt idx="1">
                  <c:v>0.96188039</c:v>
                </c:pt>
                <c:pt idx="2">
                  <c:v>0.91076477</c:v>
                </c:pt>
                <c:pt idx="3">
                  <c:v>0.91042283</c:v>
                </c:pt>
                <c:pt idx="4">
                  <c:v>0.90680176</c:v>
                </c:pt>
                <c:pt idx="5">
                  <c:v>0.90148128</c:v>
                </c:pt>
                <c:pt idx="6">
                  <c:v>0.89846373</c:v>
                </c:pt>
                <c:pt idx="7">
                  <c:v>0.89247828</c:v>
                </c:pt>
                <c:pt idx="8">
                  <c:v>0.89104779</c:v>
                </c:pt>
                <c:pt idx="9">
                  <c:v>0.88318965</c:v>
                </c:pt>
                <c:pt idx="10">
                  <c:v>0.87668968</c:v>
                </c:pt>
                <c:pt idx="11">
                  <c:v>0.87374258</c:v>
                </c:pt>
                <c:pt idx="12">
                  <c:v>0.8705731</c:v>
                </c:pt>
                <c:pt idx="13">
                  <c:v>0.86989507</c:v>
                </c:pt>
                <c:pt idx="14">
                  <c:v>0.86705185</c:v>
                </c:pt>
                <c:pt idx="15">
                  <c:v>0.85909808</c:v>
                </c:pt>
                <c:pt idx="16">
                  <c:v>0.83557916</c:v>
                </c:pt>
                <c:pt idx="17">
                  <c:v>0.8317419</c:v>
                </c:pt>
                <c:pt idx="18">
                  <c:v>0.82338924</c:v>
                </c:pt>
                <c:pt idx="19">
                  <c:v>0.82338786</c:v>
                </c:pt>
                <c:pt idx="20">
                  <c:v>0.82310217</c:v>
                </c:pt>
                <c:pt idx="21">
                  <c:v>0.81690158</c:v>
                </c:pt>
                <c:pt idx="22">
                  <c:v>0.81058468</c:v>
                </c:pt>
                <c:pt idx="23">
                  <c:v>0.78973728</c:v>
                </c:pt>
                <c:pt idx="24">
                  <c:v>0.77843771</c:v>
                </c:pt>
                <c:pt idx="25">
                  <c:v>0.77466785</c:v>
                </c:pt>
                <c:pt idx="26">
                  <c:v>0.76841675</c:v>
                </c:pt>
                <c:pt idx="27">
                  <c:v>0.75793602</c:v>
                </c:pt>
                <c:pt idx="28">
                  <c:v>0.75261914</c:v>
                </c:pt>
                <c:pt idx="29">
                  <c:v>0.75016027</c:v>
                </c:pt>
                <c:pt idx="30">
                  <c:v>0.7496535</c:v>
                </c:pt>
                <c:pt idx="31">
                  <c:v>0.74784254</c:v>
                </c:pt>
                <c:pt idx="32">
                  <c:v>0.74622386</c:v>
                </c:pt>
                <c:pt idx="33">
                  <c:v>0.74353246</c:v>
                </c:pt>
                <c:pt idx="34">
                  <c:v>0.74145219</c:v>
                </c:pt>
                <c:pt idx="35">
                  <c:v>0.73842579</c:v>
                </c:pt>
                <c:pt idx="36">
                  <c:v>0.7379209</c:v>
                </c:pt>
                <c:pt idx="37">
                  <c:v>0.73700061</c:v>
                </c:pt>
                <c:pt idx="38">
                  <c:v>0.73377708</c:v>
                </c:pt>
                <c:pt idx="39">
                  <c:v>0.72718353</c:v>
                </c:pt>
                <c:pt idx="40">
                  <c:v>0.72320527</c:v>
                </c:pt>
                <c:pt idx="41">
                  <c:v>0.71609912</c:v>
                </c:pt>
                <c:pt idx="42">
                  <c:v>0.7132963</c:v>
                </c:pt>
                <c:pt idx="43">
                  <c:v>0.712497</c:v>
                </c:pt>
                <c:pt idx="44">
                  <c:v>0.70694485</c:v>
                </c:pt>
                <c:pt idx="45">
                  <c:v>0.70492297</c:v>
                </c:pt>
                <c:pt idx="46">
                  <c:v>0.69998319</c:v>
                </c:pt>
                <c:pt idx="47">
                  <c:v>0.69921805</c:v>
                </c:pt>
                <c:pt idx="48">
                  <c:v>0.69442967</c:v>
                </c:pt>
                <c:pt idx="49">
                  <c:v>0.69358678</c:v>
                </c:pt>
                <c:pt idx="50">
                  <c:v>0.68962062</c:v>
                </c:pt>
                <c:pt idx="51">
                  <c:v>0.68945049</c:v>
                </c:pt>
                <c:pt idx="52">
                  <c:v>0.68687409</c:v>
                </c:pt>
                <c:pt idx="53">
                  <c:v>0.68481421</c:v>
                </c:pt>
                <c:pt idx="54">
                  <c:v>0.68373223</c:v>
                </c:pt>
                <c:pt idx="55">
                  <c:v>0.68210657</c:v>
                </c:pt>
                <c:pt idx="56">
                  <c:v>0.6805052</c:v>
                </c:pt>
                <c:pt idx="57">
                  <c:v>0.67993127</c:v>
                </c:pt>
                <c:pt idx="58">
                  <c:v>0.67906088</c:v>
                </c:pt>
                <c:pt idx="59">
                  <c:v>0.6766515</c:v>
                </c:pt>
                <c:pt idx="60">
                  <c:v>0.67445035</c:v>
                </c:pt>
                <c:pt idx="61">
                  <c:v>0.67182714</c:v>
                </c:pt>
              </c:numCache>
            </c:numRef>
          </c:val>
        </c:ser>
        <c:dLbls>
          <c:showLegendKey val="0"/>
          <c:showVal val="0"/>
          <c:showCatName val="0"/>
          <c:showSerName val="0"/>
          <c:showPercent val="0"/>
          <c:showBubbleSize val="0"/>
        </c:dLbls>
        <c:gapWidth val="65"/>
        <c:shape val="box"/>
        <c:axId val="-2036522240"/>
        <c:axId val="-2088976048"/>
        <c:axId val="0"/>
      </c:bar3DChart>
      <c:catAx>
        <c:axId val="-203652224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88976048"/>
        <c:crosses val="autoZero"/>
        <c:auto val="1"/>
        <c:lblAlgn val="ctr"/>
        <c:lblOffset val="100"/>
        <c:noMultiLvlLbl val="0"/>
      </c:catAx>
      <c:valAx>
        <c:axId val="-208897604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3652224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mtClean="0"/>
              <a:t>Variables</a:t>
            </a:r>
            <a:r>
              <a:rPr lang="en-US" baseline="0" smtClean="0"/>
              <a:t> contributions </a:t>
            </a:r>
          </a:p>
          <a:p>
            <a:pPr>
              <a:defRPr/>
            </a:pPr>
            <a:r>
              <a:rPr lang="en-US" baseline="0" dirty="0" smtClean="0"/>
              <a:t>by</a:t>
            </a:r>
            <a:r>
              <a:rPr lang="en-US" dirty="0" smtClean="0"/>
              <a:t> Union of 3 model</a:t>
            </a:r>
            <a:endParaRPr lang="en-US" dirty="0"/>
          </a:p>
        </c:rich>
      </c:tx>
      <c:layout>
        <c:manualLayout>
          <c:xMode val="edge"/>
          <c:yMode val="edge"/>
          <c:x val="0.0009695630829651"/>
          <c:y val="0.00240096038415366"/>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245805936629055"/>
          <c:y val="0.139584652758741"/>
          <c:w val="0.969607632808785"/>
          <c:h val="0.57067879120152"/>
        </c:manualLayout>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15:layout/>
              </c:ext>
            </c:extLst>
          </c:dLbls>
          <c:cat>
            <c:strRef>
              <c:f>E_UnionModel_contribution_sorte!$A$2:$A$31</c:f>
              <c:strCache>
                <c:ptCount val="30"/>
                <c:pt idx="0">
                  <c:v>tem</c:v>
                </c:pt>
                <c:pt idx="1">
                  <c:v>cycling</c:v>
                </c:pt>
                <c:pt idx="2">
                  <c:v>vth_wlds0last_l3s_mv_</c:v>
                </c:pt>
                <c:pt idx="3">
                  <c:v>crd_m1bll_224_c_pcs_</c:v>
                </c:pt>
                <c:pt idx="4">
                  <c:v>wlleak_post_00_na_</c:v>
                </c:pt>
                <c:pt idx="5">
                  <c:v>crd_ttl_pl0_p_</c:v>
                </c:pt>
                <c:pt idx="6">
                  <c:v>vcg_slcv_t_mv_</c:v>
                </c:pt>
                <c:pt idx="7">
                  <c:v>vth_sgs_med_mv_</c:v>
                </c:pt>
                <c:pt idx="8">
                  <c:v>vth_wlds1_med_mv_</c:v>
                </c:pt>
                <c:pt idx="9">
                  <c:v>crd_sdllk_p_</c:v>
                </c:pt>
                <c:pt idx="10">
                  <c:v>eires20x1__</c:v>
                </c:pt>
                <c:pt idx="11">
                  <c:v>fbc_sdllk4_pcs_</c:v>
                </c:pt>
                <c:pt idx="12">
                  <c:v>vth_wlds0_win_mv_</c:v>
                </c:pt>
                <c:pt idx="13">
                  <c:v>bbk_wlds0vth_3_u1_ev_c_pcs_</c:v>
                </c:pt>
                <c:pt idx="14">
                  <c:v>wlleak_each_value_19_na_</c:v>
                </c:pt>
                <c:pt idx="15">
                  <c:v>wlleak_each_value_60_na_</c:v>
                </c:pt>
                <c:pt idx="16">
                  <c:v>wlleak_each_value_09_na_</c:v>
                </c:pt>
                <c:pt idx="17">
                  <c:v>tpd_ns_</c:v>
                </c:pt>
                <c:pt idx="18">
                  <c:v>wlleak_each_value_46_na_</c:v>
                </c:pt>
                <c:pt idx="19">
                  <c:v>wlleak_post_26_na_</c:v>
                </c:pt>
                <c:pt idx="20">
                  <c:v>tpor_us_</c:v>
                </c:pt>
                <c:pt idx="21">
                  <c:v>wlleak_each_value_50_na_</c:v>
                </c:pt>
                <c:pt idx="22">
                  <c:v>wlleak_each_value_ds0_na_</c:v>
                </c:pt>
                <c:pt idx="23">
                  <c:v>wlleak_each_value_ds1_na_</c:v>
                </c:pt>
                <c:pt idx="24">
                  <c:v>fifthratio__</c:v>
                </c:pt>
                <c:pt idx="25">
                  <c:v>wlleak_each_value_01_na_</c:v>
                </c:pt>
                <c:pt idx="26">
                  <c:v>wlleak_post_10_na_</c:v>
                </c:pt>
                <c:pt idx="27">
                  <c:v>sde_pmp_um_s_dac_</c:v>
                </c:pt>
                <c:pt idx="28">
                  <c:v>vth_sgs_win_mv_</c:v>
                </c:pt>
                <c:pt idx="29">
                  <c:v>wlleak_each_value_sgd02_na_</c:v>
                </c:pt>
              </c:strCache>
            </c:strRef>
          </c:cat>
          <c:val>
            <c:numRef>
              <c:f>E_UnionModel_contribution_sorte!$G$2:$G$31</c:f>
              <c:numCache>
                <c:formatCode>General</c:formatCode>
                <c:ptCount val="30"/>
                <c:pt idx="0">
                  <c:v>21.8058184252819</c:v>
                </c:pt>
                <c:pt idx="1">
                  <c:v>7.04412910348088</c:v>
                </c:pt>
                <c:pt idx="2">
                  <c:v>3.60511620300392</c:v>
                </c:pt>
                <c:pt idx="3">
                  <c:v>1.42244792059349</c:v>
                </c:pt>
                <c:pt idx="4">
                  <c:v>0.545545329643892</c:v>
                </c:pt>
                <c:pt idx="5">
                  <c:v>0.521628691846268</c:v>
                </c:pt>
                <c:pt idx="6">
                  <c:v>0.42147716190788</c:v>
                </c:pt>
                <c:pt idx="7">
                  <c:v>0.388606748818621</c:v>
                </c:pt>
                <c:pt idx="8">
                  <c:v>0.373924950949551</c:v>
                </c:pt>
                <c:pt idx="9">
                  <c:v>0.358705582467416</c:v>
                </c:pt>
                <c:pt idx="10">
                  <c:v>0.305904017738986</c:v>
                </c:pt>
                <c:pt idx="11">
                  <c:v>0.282009036773584</c:v>
                </c:pt>
                <c:pt idx="12">
                  <c:v>0.277609730038061</c:v>
                </c:pt>
                <c:pt idx="13">
                  <c:v>0.210626459985748</c:v>
                </c:pt>
                <c:pt idx="14">
                  <c:v>0.197059378355994</c:v>
                </c:pt>
                <c:pt idx="15">
                  <c:v>0.179482056690531</c:v>
                </c:pt>
                <c:pt idx="16">
                  <c:v>0.14921818291338</c:v>
                </c:pt>
                <c:pt idx="17">
                  <c:v>0.110049890833982</c:v>
                </c:pt>
                <c:pt idx="18">
                  <c:v>0.0791128813017968</c:v>
                </c:pt>
                <c:pt idx="19">
                  <c:v>0.0719197397789125</c:v>
                </c:pt>
                <c:pt idx="20">
                  <c:v>0.0707033607590472</c:v>
                </c:pt>
                <c:pt idx="21">
                  <c:v>0.0674137602960292</c:v>
                </c:pt>
                <c:pt idx="22">
                  <c:v>0.05802719578233</c:v>
                </c:pt>
                <c:pt idx="23">
                  <c:v>0.0553489607167569</c:v>
                </c:pt>
                <c:pt idx="24">
                  <c:v>0.0531534966075779</c:v>
                </c:pt>
                <c:pt idx="25">
                  <c:v>0.0490185512860279</c:v>
                </c:pt>
                <c:pt idx="26">
                  <c:v>0.0404236769766962</c:v>
                </c:pt>
                <c:pt idx="27">
                  <c:v>0.036893881307423</c:v>
                </c:pt>
                <c:pt idx="28">
                  <c:v>0.0359742093972997</c:v>
                </c:pt>
                <c:pt idx="29">
                  <c:v>0.0325902517243865</c:v>
                </c:pt>
              </c:numCache>
            </c:numRef>
          </c:val>
        </c:ser>
        <c:dLbls>
          <c:dLblPos val="bestFit"/>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0.0291334717180971"/>
          <c:y val="0.700733710807157"/>
          <c:w val="0.952778711939358"/>
          <c:h val="0.2800586061196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smtClean="0"/>
              <a:t>Contributions</a:t>
            </a:r>
            <a:r>
              <a:rPr lang="en-US" b="1" baseline="0" dirty="0" smtClean="0"/>
              <a:t> of GBM model selections</a:t>
            </a:r>
            <a:endParaRPr lang="en-US" b="1" dirty="0"/>
          </a:p>
        </c:rich>
      </c:tx>
      <c:layout>
        <c:manualLayout>
          <c:xMode val="edge"/>
          <c:yMode val="edge"/>
          <c:x val="0.649274845319204"/>
          <c:y val="0.016518842536409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180856998720828"/>
          <c:y val="0.0782342022461124"/>
          <c:w val="0.970610737707865"/>
          <c:h val="0.577578949296369"/>
        </c:manualLayout>
      </c:layout>
      <c:pie3DChart>
        <c:varyColors val="1"/>
        <c:ser>
          <c:idx val="0"/>
          <c:order val="0"/>
          <c:tx>
            <c:strRef>
              <c:f>E_3tempPDContribution_GBM_stan_!$G$1</c:f>
              <c:strCache>
                <c:ptCount val="1"/>
                <c:pt idx="0">
                  <c:v>PctExp</c:v>
                </c:pt>
              </c:strCache>
            </c:strRef>
          </c:tx>
          <c:dPt>
            <c:idx val="0"/>
            <c:bubble3D val="0"/>
            <c:spPr>
              <a:solidFill>
                <a:schemeClr val="accent6">
                  <a:lumMod val="60000"/>
                  <a:lumOff val="40000"/>
                </a:schemeClr>
              </a:solidFill>
              <a:ln w="25400">
                <a:solidFill>
                  <a:schemeClr val="lt1"/>
                </a:solidFill>
              </a:ln>
              <a:effectLst/>
              <a:sp3d contourW="25400">
                <a:contourClr>
                  <a:schemeClr val="lt1"/>
                </a:contourClr>
              </a:sp3d>
            </c:spPr>
          </c:dPt>
          <c:dPt>
            <c:idx val="1"/>
            <c:bubble3D val="0"/>
            <c:spPr>
              <a:solidFill>
                <a:schemeClr val="accent2">
                  <a:lumMod val="60000"/>
                  <a:lumOff val="40000"/>
                </a:schemeClr>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Pt>
            <c:idx val="8"/>
            <c:bubble3D val="0"/>
            <c:spPr>
              <a:solidFill>
                <a:schemeClr val="accent3">
                  <a:lumMod val="60000"/>
                </a:schemeClr>
              </a:solidFill>
              <a:ln w="25400">
                <a:solidFill>
                  <a:schemeClr val="lt1"/>
                </a:solidFill>
              </a:ln>
              <a:effectLst/>
              <a:sp3d contourW="25400">
                <a:contourClr>
                  <a:schemeClr val="lt1"/>
                </a:contourClr>
              </a:sp3d>
            </c:spPr>
          </c:dPt>
          <c:dPt>
            <c:idx val="9"/>
            <c:bubble3D val="0"/>
            <c:spPr>
              <a:solidFill>
                <a:schemeClr val="accent4">
                  <a:lumMod val="60000"/>
                </a:schemeClr>
              </a:solidFill>
              <a:ln w="25400">
                <a:solidFill>
                  <a:schemeClr val="lt1"/>
                </a:solidFill>
              </a:ln>
              <a:effectLst/>
              <a:sp3d contourW="25400">
                <a:contourClr>
                  <a:schemeClr val="lt1"/>
                </a:contourClr>
              </a:sp3d>
            </c:spPr>
          </c:dPt>
          <c:dPt>
            <c:idx val="10"/>
            <c:bubble3D val="0"/>
            <c:spPr>
              <a:solidFill>
                <a:schemeClr val="accent5">
                  <a:lumMod val="60000"/>
                </a:schemeClr>
              </a:solidFill>
              <a:ln w="25400">
                <a:solidFill>
                  <a:schemeClr val="lt1"/>
                </a:solidFill>
              </a:ln>
              <a:effectLst/>
              <a:sp3d contourW="25400">
                <a:contourClr>
                  <a:schemeClr val="lt1"/>
                </a:contourClr>
              </a:sp3d>
            </c:spPr>
          </c:dPt>
          <c:dPt>
            <c:idx val="11"/>
            <c:bubble3D val="0"/>
            <c:spPr>
              <a:solidFill>
                <a:schemeClr val="accent6">
                  <a:lumMod val="60000"/>
                </a:schemeClr>
              </a:solidFill>
              <a:ln w="25400">
                <a:solidFill>
                  <a:schemeClr val="lt1"/>
                </a:solidFill>
              </a:ln>
              <a:effectLst/>
              <a:sp3d contourW="25400">
                <a:contourClr>
                  <a:schemeClr val="lt1"/>
                </a:contourClr>
              </a:sp3d>
            </c:spPr>
          </c:dPt>
          <c:dPt>
            <c:idx val="12"/>
            <c:bubble3D val="0"/>
            <c:spPr>
              <a:solidFill>
                <a:schemeClr val="accent1">
                  <a:lumMod val="80000"/>
                  <a:lumOff val="20000"/>
                </a:schemeClr>
              </a:solidFill>
              <a:ln w="25400">
                <a:solidFill>
                  <a:schemeClr val="lt1"/>
                </a:solidFill>
              </a:ln>
              <a:effectLst/>
              <a:sp3d contourW="25400">
                <a:contourClr>
                  <a:schemeClr val="lt1"/>
                </a:contourClr>
              </a:sp3d>
            </c:spPr>
          </c:dPt>
          <c:dPt>
            <c:idx val="13"/>
            <c:bubble3D val="0"/>
            <c:spPr>
              <a:solidFill>
                <a:schemeClr val="accent2">
                  <a:lumMod val="80000"/>
                  <a:lumOff val="20000"/>
                </a:schemeClr>
              </a:solidFill>
              <a:ln w="25400">
                <a:solidFill>
                  <a:schemeClr val="lt1"/>
                </a:solidFill>
              </a:ln>
              <a:effectLst/>
              <a:sp3d contourW="25400">
                <a:contourClr>
                  <a:schemeClr val="lt1"/>
                </a:contourClr>
              </a:sp3d>
            </c:spPr>
          </c:dPt>
          <c:dPt>
            <c:idx val="14"/>
            <c:bubble3D val="0"/>
            <c:spPr>
              <a:solidFill>
                <a:schemeClr val="accent3">
                  <a:lumMod val="80000"/>
                  <a:lumOff val="20000"/>
                </a:schemeClr>
              </a:solidFill>
              <a:ln w="25400">
                <a:solidFill>
                  <a:schemeClr val="lt1"/>
                </a:solidFill>
              </a:ln>
              <a:effectLst/>
              <a:sp3d contourW="25400">
                <a:contourClr>
                  <a:schemeClr val="lt1"/>
                </a:contourClr>
              </a:sp3d>
            </c:spPr>
          </c:dPt>
          <c:dPt>
            <c:idx val="15"/>
            <c:bubble3D val="0"/>
            <c:spPr>
              <a:solidFill>
                <a:schemeClr val="accent4">
                  <a:lumMod val="80000"/>
                  <a:lumOff val="20000"/>
                </a:schemeClr>
              </a:solidFill>
              <a:ln w="25400">
                <a:solidFill>
                  <a:schemeClr val="lt1"/>
                </a:solidFill>
              </a:ln>
              <a:effectLst/>
              <a:sp3d contourW="25400">
                <a:contourClr>
                  <a:schemeClr val="lt1"/>
                </a:contourClr>
              </a:sp3d>
            </c:spPr>
          </c:dPt>
          <c:dPt>
            <c:idx val="16"/>
            <c:bubble3D val="0"/>
            <c:spPr>
              <a:solidFill>
                <a:schemeClr val="accent5">
                  <a:lumMod val="80000"/>
                  <a:lumOff val="20000"/>
                </a:schemeClr>
              </a:solidFill>
              <a:ln w="25400">
                <a:solidFill>
                  <a:schemeClr val="lt1"/>
                </a:solidFill>
              </a:ln>
              <a:effectLst/>
              <a:sp3d contourW="25400">
                <a:contourClr>
                  <a:schemeClr val="lt1"/>
                </a:contourClr>
              </a:sp3d>
            </c:spPr>
          </c:dPt>
          <c:dPt>
            <c:idx val="17"/>
            <c:bubble3D val="0"/>
            <c:spPr>
              <a:solidFill>
                <a:schemeClr val="accent6">
                  <a:lumMod val="80000"/>
                  <a:lumOff val="20000"/>
                </a:schemeClr>
              </a:solidFill>
              <a:ln w="25400">
                <a:solidFill>
                  <a:schemeClr val="lt1"/>
                </a:solidFill>
              </a:ln>
              <a:effectLst/>
              <a:sp3d contourW="25400">
                <a:contourClr>
                  <a:schemeClr val="lt1"/>
                </a:contourClr>
              </a:sp3d>
            </c:spPr>
          </c:dPt>
          <c:dPt>
            <c:idx val="18"/>
            <c:bubble3D val="0"/>
            <c:spPr>
              <a:solidFill>
                <a:schemeClr val="accent1">
                  <a:lumMod val="80000"/>
                </a:schemeClr>
              </a:solidFill>
              <a:ln w="25400">
                <a:solidFill>
                  <a:schemeClr val="lt1"/>
                </a:solidFill>
              </a:ln>
              <a:effectLst/>
              <a:sp3d contourW="25400">
                <a:contourClr>
                  <a:schemeClr val="lt1"/>
                </a:contourClr>
              </a:sp3d>
            </c:spPr>
          </c:dPt>
          <c:dPt>
            <c:idx val="19"/>
            <c:bubble3D val="0"/>
            <c:spPr>
              <a:solidFill>
                <a:schemeClr val="accent2">
                  <a:lumMod val="80000"/>
                </a:schemeClr>
              </a:solidFill>
              <a:ln w="25400">
                <a:solidFill>
                  <a:schemeClr val="lt1"/>
                </a:solidFill>
              </a:ln>
              <a:effectLst/>
              <a:sp3d contourW="25400">
                <a:contourClr>
                  <a:schemeClr val="lt1"/>
                </a:contourClr>
              </a:sp3d>
            </c:spPr>
          </c:dPt>
          <c:dPt>
            <c:idx val="20"/>
            <c:bubble3D val="0"/>
            <c:spPr>
              <a:solidFill>
                <a:schemeClr val="accent3">
                  <a:lumMod val="80000"/>
                </a:schemeClr>
              </a:solidFill>
              <a:ln w="25400">
                <a:solidFill>
                  <a:schemeClr val="lt1"/>
                </a:solidFill>
              </a:ln>
              <a:effectLst/>
              <a:sp3d contourW="25400">
                <a:contourClr>
                  <a:schemeClr val="lt1"/>
                </a:contourClr>
              </a:sp3d>
            </c:spPr>
          </c:dPt>
          <c:dPt>
            <c:idx val="21"/>
            <c:bubble3D val="0"/>
            <c:spPr>
              <a:solidFill>
                <a:schemeClr val="accent4">
                  <a:lumMod val="80000"/>
                </a:schemeClr>
              </a:solidFill>
              <a:ln w="25400">
                <a:solidFill>
                  <a:schemeClr val="lt1"/>
                </a:solidFill>
              </a:ln>
              <a:effectLst/>
              <a:sp3d contourW="25400">
                <a:contourClr>
                  <a:schemeClr val="lt1"/>
                </a:contourClr>
              </a:sp3d>
            </c:spPr>
          </c:dPt>
          <c:dPt>
            <c:idx val="22"/>
            <c:bubble3D val="0"/>
            <c:spPr>
              <a:solidFill>
                <a:schemeClr val="accent5">
                  <a:lumMod val="80000"/>
                </a:schemeClr>
              </a:solidFill>
              <a:ln w="25400">
                <a:solidFill>
                  <a:schemeClr val="lt1"/>
                </a:solidFill>
              </a:ln>
              <a:effectLst/>
              <a:sp3d contourW="25400">
                <a:contourClr>
                  <a:schemeClr val="lt1"/>
                </a:contourClr>
              </a:sp3d>
            </c:spPr>
          </c:dPt>
          <c:dPt>
            <c:idx val="23"/>
            <c:bubble3D val="0"/>
            <c:spPr>
              <a:solidFill>
                <a:schemeClr val="accent6">
                  <a:lumMod val="80000"/>
                </a:schemeClr>
              </a:solidFill>
              <a:ln w="25400">
                <a:solidFill>
                  <a:schemeClr val="lt1"/>
                </a:solidFill>
              </a:ln>
              <a:effectLst/>
              <a:sp3d contourW="25400">
                <a:contourClr>
                  <a:schemeClr val="lt1"/>
                </a:contourClr>
              </a:sp3d>
            </c:spPr>
          </c:dPt>
          <c:dPt>
            <c:idx val="24"/>
            <c:bubble3D val="0"/>
            <c:spPr>
              <a:solidFill>
                <a:schemeClr val="accent1">
                  <a:lumMod val="60000"/>
                  <a:lumOff val="40000"/>
                </a:schemeClr>
              </a:solidFill>
              <a:ln w="25400">
                <a:solidFill>
                  <a:schemeClr val="lt1"/>
                </a:solidFill>
              </a:ln>
              <a:effectLst/>
              <a:sp3d contourW="25400">
                <a:contourClr>
                  <a:schemeClr val="lt1"/>
                </a:contourClr>
              </a:sp3d>
            </c:spPr>
          </c:dPt>
          <c:dPt>
            <c:idx val="25"/>
            <c:bubble3D val="0"/>
            <c:spPr>
              <a:solidFill>
                <a:schemeClr val="accent2">
                  <a:lumMod val="60000"/>
                  <a:lumOff val="40000"/>
                </a:schemeClr>
              </a:solidFill>
              <a:ln w="25400">
                <a:solidFill>
                  <a:schemeClr val="lt1"/>
                </a:solidFill>
              </a:ln>
              <a:effectLst/>
              <a:sp3d contourW="25400">
                <a:contourClr>
                  <a:schemeClr val="lt1"/>
                </a:contourClr>
              </a:sp3d>
            </c:spPr>
          </c:dPt>
          <c:dPt>
            <c:idx val="26"/>
            <c:bubble3D val="0"/>
            <c:spPr>
              <a:solidFill>
                <a:schemeClr val="accent3">
                  <a:lumMod val="60000"/>
                  <a:lumOff val="40000"/>
                </a:schemeClr>
              </a:solidFill>
              <a:ln w="25400">
                <a:solidFill>
                  <a:schemeClr val="lt1"/>
                </a:solidFill>
              </a:ln>
              <a:effectLst/>
              <a:sp3d contourW="25400">
                <a:contourClr>
                  <a:schemeClr val="lt1"/>
                </a:contourClr>
              </a:sp3d>
            </c:spPr>
          </c:dPt>
          <c:dPt>
            <c:idx val="27"/>
            <c:bubble3D val="0"/>
            <c:spPr>
              <a:solidFill>
                <a:schemeClr val="accent4">
                  <a:lumMod val="60000"/>
                  <a:lumOff val="40000"/>
                </a:schemeClr>
              </a:solidFill>
              <a:ln w="25400">
                <a:solidFill>
                  <a:schemeClr val="lt1"/>
                </a:solidFill>
              </a:ln>
              <a:effectLst/>
              <a:sp3d contourW="25400">
                <a:contourClr>
                  <a:schemeClr val="lt1"/>
                </a:contourClr>
              </a:sp3d>
            </c:spPr>
          </c:dPt>
          <c:dPt>
            <c:idx val="28"/>
            <c:bubble3D val="0"/>
            <c:spPr>
              <a:solidFill>
                <a:schemeClr val="accent5">
                  <a:lumMod val="60000"/>
                  <a:lumOff val="40000"/>
                </a:schemeClr>
              </a:solidFill>
              <a:ln w="25400">
                <a:solidFill>
                  <a:schemeClr val="lt1"/>
                </a:solidFill>
              </a:ln>
              <a:effectLst/>
              <a:sp3d contourW="25400">
                <a:contourClr>
                  <a:schemeClr val="lt1"/>
                </a:contourClr>
              </a:sp3d>
            </c:spPr>
          </c:dPt>
          <c:dPt>
            <c:idx val="29"/>
            <c:bubble3D val="0"/>
            <c:spPr>
              <a:solidFill>
                <a:schemeClr val="accent6">
                  <a:lumMod val="60000"/>
                  <a:lumOff val="40000"/>
                </a:schemeClr>
              </a:solidFill>
              <a:ln w="25400">
                <a:solidFill>
                  <a:schemeClr val="lt1"/>
                </a:solidFill>
              </a:ln>
              <a:effectLst/>
              <a:sp3d contourW="25400">
                <a:contourClr>
                  <a:schemeClr val="lt1"/>
                </a:contourClr>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E_3tempPDContribution_GBM_stan_!$A$2:$A$31</c:f>
              <c:strCache>
                <c:ptCount val="30"/>
                <c:pt idx="0">
                  <c:v>tem</c:v>
                </c:pt>
                <c:pt idx="1">
                  <c:v>sfbc_b32wlsaup_drpost_pcs_</c:v>
                </c:pt>
                <c:pt idx="2">
                  <c:v>cycling</c:v>
                </c:pt>
                <c:pt idx="3">
                  <c:v>crd_scrnslcbot_p_</c:v>
                </c:pt>
                <c:pt idx="4">
                  <c:v>vth_wlds0last_l3s_mv_</c:v>
                </c:pt>
                <c:pt idx="5">
                  <c:v>sfbc_b32wlsalp_dc_post_pcs_</c:v>
                </c:pt>
                <c:pt idx="6">
                  <c:v>ron_no33_s_dac_</c:v>
                </c:pt>
                <c:pt idx="7">
                  <c:v>crd_m1bll_224_c_pcs_</c:v>
                </c:pt>
                <c:pt idx="8">
                  <c:v>layer3_vpgms_s_dac_</c:v>
                </c:pt>
                <c:pt idx="9">
                  <c:v>sfbc_t32wlsalp_far_dc_fresh_pcs_</c:v>
                </c:pt>
                <c:pt idx="10">
                  <c:v>level</c:v>
                </c:pt>
                <c:pt idx="11">
                  <c:v>vth_08pwl60_lt_mv_</c:v>
                </c:pt>
                <c:pt idx="12">
                  <c:v>bbk_wlds0vth_3_u1_ev_c_pcs_</c:v>
                </c:pt>
                <c:pt idx="13">
                  <c:v>vpgmulooptrial2__</c:v>
                </c:pt>
                <c:pt idx="14">
                  <c:v>tlcwc_we0_wl31_fr_s25_f2g_pcs_</c:v>
                </c:pt>
                <c:pt idx="15">
                  <c:v>sfbc_t32wlsalp_far_fresh_pcs_</c:v>
                </c:pt>
                <c:pt idx="16">
                  <c:v>tlcwc_we0_wl0_fr_s25_f2g_pcs_</c:v>
                </c:pt>
                <c:pt idx="17">
                  <c:v>eires20x1__</c:v>
                </c:pt>
                <c:pt idx="18">
                  <c:v>sfbc_b32wlsaerx_fresh_pcs_</c:v>
                </c:pt>
                <c:pt idx="19">
                  <c:v>vth_sgs_med_mv_</c:v>
                </c:pt>
                <c:pt idx="20">
                  <c:v>sfbc_t32wlsaerx_far_fresh_pcs_</c:v>
                </c:pt>
                <c:pt idx="21">
                  <c:v>prgloop_wl00_mv_</c:v>
                </c:pt>
                <c:pt idx="22">
                  <c:v>wlleak_post_32_na_</c:v>
                </c:pt>
                <c:pt idx="23">
                  <c:v>sfbc_b32wlsalp_drpost_pcs_</c:v>
                </c:pt>
                <c:pt idx="24">
                  <c:v>vreadt_p_</c:v>
                </c:pt>
                <c:pt idx="25">
                  <c:v>bbk_high_wldd0_ev_d_pcs_</c:v>
                </c:pt>
                <c:pt idx="26">
                  <c:v>tlcwc_we0_wl0_fr_s25_a2r_pcs_</c:v>
                </c:pt>
                <c:pt idx="27">
                  <c:v>wlleak_post_22_na_</c:v>
                </c:pt>
                <c:pt idx="28">
                  <c:v>sfbc_64wls00t1_dc_drpost1_pcs_</c:v>
                </c:pt>
                <c:pt idx="29">
                  <c:v>fbc_sdllk4_pcs_</c:v>
                </c:pt>
              </c:strCache>
            </c:strRef>
          </c:cat>
          <c:val>
            <c:numRef>
              <c:f>E_3tempPDContribution_GBM_stan_!$G$2:$G$31</c:f>
              <c:numCache>
                <c:formatCode>General</c:formatCode>
                <c:ptCount val="30"/>
                <c:pt idx="0">
                  <c:v>21.77509232268</c:v>
                </c:pt>
                <c:pt idx="1">
                  <c:v>7.31334912393229</c:v>
                </c:pt>
                <c:pt idx="2">
                  <c:v>7.06118911289355</c:v>
                </c:pt>
                <c:pt idx="3">
                  <c:v>1.06982728202067</c:v>
                </c:pt>
                <c:pt idx="4">
                  <c:v>0.958356525520934</c:v>
                </c:pt>
                <c:pt idx="5">
                  <c:v>0.722823036045571</c:v>
                </c:pt>
                <c:pt idx="6">
                  <c:v>0.431124095063075</c:v>
                </c:pt>
                <c:pt idx="7">
                  <c:v>0.285240496763657</c:v>
                </c:pt>
                <c:pt idx="8">
                  <c:v>0.2578016178001</c:v>
                </c:pt>
                <c:pt idx="9">
                  <c:v>0.219128018436144</c:v>
                </c:pt>
                <c:pt idx="10">
                  <c:v>0.213644385448062</c:v>
                </c:pt>
                <c:pt idx="11">
                  <c:v>0.195904894985736</c:v>
                </c:pt>
                <c:pt idx="12">
                  <c:v>0.180256883673521</c:v>
                </c:pt>
                <c:pt idx="13">
                  <c:v>0.171828771090709</c:v>
                </c:pt>
                <c:pt idx="14">
                  <c:v>0.157928940449472</c:v>
                </c:pt>
                <c:pt idx="15">
                  <c:v>0.147749053869973</c:v>
                </c:pt>
                <c:pt idx="16">
                  <c:v>0.135974460183895</c:v>
                </c:pt>
                <c:pt idx="17">
                  <c:v>0.130782859481393</c:v>
                </c:pt>
                <c:pt idx="18">
                  <c:v>0.115352379756497</c:v>
                </c:pt>
                <c:pt idx="19">
                  <c:v>0.109289705807442</c:v>
                </c:pt>
                <c:pt idx="20">
                  <c:v>0.0760005546379306</c:v>
                </c:pt>
                <c:pt idx="21">
                  <c:v>0.0347903867432613</c:v>
                </c:pt>
                <c:pt idx="22">
                  <c:v>0.0292735757506145</c:v>
                </c:pt>
                <c:pt idx="23">
                  <c:v>0.0250015550749591</c:v>
                </c:pt>
                <c:pt idx="24">
                  <c:v>0.0204874386737184</c:v>
                </c:pt>
                <c:pt idx="25">
                  <c:v>0.019789628859108</c:v>
                </c:pt>
                <c:pt idx="26">
                  <c:v>0.0168624939465007</c:v>
                </c:pt>
                <c:pt idx="27">
                  <c:v>0.00744136230602858</c:v>
                </c:pt>
                <c:pt idx="28">
                  <c:v>0.00465615112984764</c:v>
                </c:pt>
                <c:pt idx="29">
                  <c:v>0.00353225593508067</c:v>
                </c:pt>
              </c:numCache>
            </c:numRef>
          </c:val>
        </c:ser>
        <c:dLbls>
          <c:dLblPos val="ctr"/>
          <c:showLegendKey val="0"/>
          <c:showVal val="0"/>
          <c:showCatName val="0"/>
          <c:showSerName val="0"/>
          <c:showPercent val="1"/>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u="none" strike="noStrike" baseline="0" smtClean="0">
                <a:effectLst/>
              </a:rPr>
              <a:t>Most of impotent predictors at FBC growth rate by cross temperature </a:t>
            </a:r>
            <a:endParaRPr lang="en-US" dirty="0"/>
          </a:p>
        </c:rich>
      </c:tx>
      <c:layout>
        <c:manualLayout>
          <c:xMode val="edge"/>
          <c:yMode val="edge"/>
          <c:x val="0.101075475321682"/>
          <c:y val="0.036809815950920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284571516975012"/>
          <c:y val="0.0773956169589231"/>
          <c:w val="0.971542848302499"/>
          <c:h val="0.516769601074747"/>
        </c:manualLayout>
      </c:layout>
      <c:bar3DChart>
        <c:barDir val="col"/>
        <c:grouping val="standard"/>
        <c:varyColors val="0"/>
        <c:ser>
          <c:idx val="0"/>
          <c:order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E_Union_feat_Lasso_XGB_Ranger11!$H$2:$H$51</c:f>
              <c:strCache>
                <c:ptCount val="50"/>
                <c:pt idx="0">
                  <c:v>tem</c:v>
                </c:pt>
                <c:pt idx="1">
                  <c:v>cycling</c:v>
                </c:pt>
                <c:pt idx="2">
                  <c:v>vth_wlds0last_l3s_mv_</c:v>
                </c:pt>
                <c:pt idx="3">
                  <c:v>sfbc_b32wlsaerx_fresh_pcs_</c:v>
                </c:pt>
                <c:pt idx="4">
                  <c:v>bbk_high_wldd0_ev_d_pcs_</c:v>
                </c:pt>
                <c:pt idx="5">
                  <c:v>tlcwc_we0_wl31_fr_s25_f2g_pcs_</c:v>
                </c:pt>
                <c:pt idx="6">
                  <c:v>sfbc_b32wlsaup_drpost_pcs_</c:v>
                </c:pt>
                <c:pt idx="7">
                  <c:v>level</c:v>
                </c:pt>
                <c:pt idx="8">
                  <c:v>crd_scrnslcbot_p_</c:v>
                </c:pt>
                <c:pt idx="9">
                  <c:v>bbk_wlds0vth_3_u1_ev_c_pcs_</c:v>
                </c:pt>
                <c:pt idx="10">
                  <c:v>wlleak_each_value_ds0_na_</c:v>
                </c:pt>
                <c:pt idx="11">
                  <c:v>crd_m1bll_224_c_pcs_</c:v>
                </c:pt>
                <c:pt idx="12">
                  <c:v>sfbc_t32wlsalp_far_dc_fresh_pcs_</c:v>
                </c:pt>
                <c:pt idx="13">
                  <c:v>wlleak_post_10_na_</c:v>
                </c:pt>
                <c:pt idx="14">
                  <c:v>tproga2slcrand_us_</c:v>
                </c:pt>
                <c:pt idx="15">
                  <c:v>sfbc_b32wlsalp_drpost_pcs_</c:v>
                </c:pt>
                <c:pt idx="16">
                  <c:v>vpgmulooptrial2__</c:v>
                </c:pt>
                <c:pt idx="17">
                  <c:v>crd_ttl_pl0_p_</c:v>
                </c:pt>
                <c:pt idx="18">
                  <c:v>sfbc_t32wlsaerx_dc_lijl2_pcs_</c:v>
                </c:pt>
                <c:pt idx="19">
                  <c:v>sfbc_b32wlsalp_post_pcs_</c:v>
                </c:pt>
                <c:pt idx="20">
                  <c:v>vth_sgs_med_mv_</c:v>
                </c:pt>
                <c:pt idx="21">
                  <c:v>wlleak_post_26_na_</c:v>
                </c:pt>
                <c:pt idx="22">
                  <c:v>vreadk_n1_t_mv_</c:v>
                </c:pt>
                <c:pt idx="23">
                  <c:v>wlleak_each_value_52_na_</c:v>
                </c:pt>
                <c:pt idx="24">
                  <c:v>eires20x1__</c:v>
                </c:pt>
                <c:pt idx="25">
                  <c:v>layer3_vpgms_s_dac_</c:v>
                </c:pt>
                <c:pt idx="26">
                  <c:v>vth_sgs_win_mv_</c:v>
                </c:pt>
                <c:pt idx="27">
                  <c:v>sfbc_64wls00t1_dc_drpost1_pcs_</c:v>
                </c:pt>
                <c:pt idx="28">
                  <c:v>tlcwc_we0_wl0_fr_s25_f2g_pcs_</c:v>
                </c:pt>
                <c:pt idx="29">
                  <c:v>wlleak_each_value_19_na_</c:v>
                </c:pt>
                <c:pt idx="30">
                  <c:v>vreadt_p_</c:v>
                </c:pt>
                <c:pt idx="31">
                  <c:v>sde_pmp_vm_s_dac_</c:v>
                </c:pt>
                <c:pt idx="32">
                  <c:v>frlt_vcgrsft_ar3_pcs_</c:v>
                </c:pt>
                <c:pt idx="33">
                  <c:v>wlleak_each_value_60_na_</c:v>
                </c:pt>
                <c:pt idx="34">
                  <c:v>sfbc_t12wls0erx_rdpost_pcs_</c:v>
                </c:pt>
                <c:pt idx="35">
                  <c:v>vth_sgd_med_mv_</c:v>
                </c:pt>
                <c:pt idx="36">
                  <c:v>sfbc_t32wlsalp_far_fresh_pcs_</c:v>
                </c:pt>
                <c:pt idx="37">
                  <c:v>crd_sdllk_p_</c:v>
                </c:pt>
                <c:pt idx="38">
                  <c:v>tlcwc_we0_wl63_fr_s25_a2r_pcs_</c:v>
                </c:pt>
                <c:pt idx="39">
                  <c:v>wlleak_each_value_39_na_</c:v>
                </c:pt>
                <c:pt idx="40">
                  <c:v>bbk_mhopen1_008_p_ev_c_pcs_</c:v>
                </c:pt>
                <c:pt idx="41">
                  <c:v>vth_wlds0_l3s_mv_</c:v>
                </c:pt>
                <c:pt idx="42">
                  <c:v>iref_s_dac_</c:v>
                </c:pt>
                <c:pt idx="43">
                  <c:v>sde_pmp_um_s_dac_</c:v>
                </c:pt>
                <c:pt idx="44">
                  <c:v>sfbc_t32wlsalp_drpost_pcs_</c:v>
                </c:pt>
                <c:pt idx="45">
                  <c:v>wlleak_post_25_na_</c:v>
                </c:pt>
                <c:pt idx="46">
                  <c:v>tpor_us_</c:v>
                </c:pt>
                <c:pt idx="47">
                  <c:v>wlleak_post_32_na_</c:v>
                </c:pt>
                <c:pt idx="48">
                  <c:v>wlleak_post_21_na_</c:v>
                </c:pt>
                <c:pt idx="49">
                  <c:v>vth_wlds0_win_mv_</c:v>
                </c:pt>
              </c:strCache>
            </c:strRef>
          </c:cat>
          <c:val>
            <c:numRef>
              <c:f>E_Union_feat_Lasso_XGB_Ranger11!$I$2:$I$51</c:f>
              <c:numCache>
                <c:formatCode>General</c:formatCode>
                <c:ptCount val="50"/>
                <c:pt idx="0">
                  <c:v>1.0</c:v>
                </c:pt>
                <c:pt idx="1">
                  <c:v>0.9952271</c:v>
                </c:pt>
                <c:pt idx="2">
                  <c:v>0.9704513</c:v>
                </c:pt>
                <c:pt idx="3">
                  <c:v>0.9474265</c:v>
                </c:pt>
                <c:pt idx="4">
                  <c:v>0.9284884</c:v>
                </c:pt>
                <c:pt idx="5">
                  <c:v>0.9160774</c:v>
                </c:pt>
                <c:pt idx="6">
                  <c:v>0.9152215</c:v>
                </c:pt>
                <c:pt idx="7">
                  <c:v>0.8933278</c:v>
                </c:pt>
                <c:pt idx="8">
                  <c:v>0.8926164</c:v>
                </c:pt>
                <c:pt idx="9">
                  <c:v>0.8904338</c:v>
                </c:pt>
                <c:pt idx="10">
                  <c:v>0.8904286</c:v>
                </c:pt>
                <c:pt idx="11">
                  <c:v>0.8761299</c:v>
                </c:pt>
                <c:pt idx="12">
                  <c:v>0.8742304</c:v>
                </c:pt>
                <c:pt idx="13">
                  <c:v>0.8741683</c:v>
                </c:pt>
                <c:pt idx="14">
                  <c:v>0.8596144</c:v>
                </c:pt>
                <c:pt idx="15">
                  <c:v>0.8525887</c:v>
                </c:pt>
                <c:pt idx="16">
                  <c:v>0.8510408</c:v>
                </c:pt>
                <c:pt idx="17">
                  <c:v>0.8474513</c:v>
                </c:pt>
                <c:pt idx="18">
                  <c:v>0.8409655</c:v>
                </c:pt>
                <c:pt idx="19">
                  <c:v>0.8341042</c:v>
                </c:pt>
                <c:pt idx="20">
                  <c:v>0.829422</c:v>
                </c:pt>
                <c:pt idx="21">
                  <c:v>0.8266247</c:v>
                </c:pt>
                <c:pt idx="22">
                  <c:v>0.8257991</c:v>
                </c:pt>
                <c:pt idx="23">
                  <c:v>0.8191676</c:v>
                </c:pt>
                <c:pt idx="24">
                  <c:v>0.8180281</c:v>
                </c:pt>
                <c:pt idx="25">
                  <c:v>0.812207</c:v>
                </c:pt>
                <c:pt idx="26">
                  <c:v>0.8110358</c:v>
                </c:pt>
                <c:pt idx="27">
                  <c:v>0.8039271</c:v>
                </c:pt>
                <c:pt idx="28">
                  <c:v>0.7895583</c:v>
                </c:pt>
                <c:pt idx="29">
                  <c:v>0.7880826</c:v>
                </c:pt>
                <c:pt idx="30">
                  <c:v>0.7755598</c:v>
                </c:pt>
                <c:pt idx="31">
                  <c:v>0.7736249</c:v>
                </c:pt>
                <c:pt idx="32">
                  <c:v>0.7691775</c:v>
                </c:pt>
                <c:pt idx="33">
                  <c:v>0.7683808</c:v>
                </c:pt>
                <c:pt idx="34">
                  <c:v>0.761158</c:v>
                </c:pt>
                <c:pt idx="35">
                  <c:v>0.7603988</c:v>
                </c:pt>
                <c:pt idx="36">
                  <c:v>0.7532463</c:v>
                </c:pt>
                <c:pt idx="37">
                  <c:v>0.7502045</c:v>
                </c:pt>
                <c:pt idx="38">
                  <c:v>0.7499231</c:v>
                </c:pt>
                <c:pt idx="39">
                  <c:v>0.7429035</c:v>
                </c:pt>
                <c:pt idx="40">
                  <c:v>0.7420493</c:v>
                </c:pt>
                <c:pt idx="41">
                  <c:v>0.7386266</c:v>
                </c:pt>
                <c:pt idx="42">
                  <c:v>0.7368696</c:v>
                </c:pt>
                <c:pt idx="43">
                  <c:v>0.7296302</c:v>
                </c:pt>
                <c:pt idx="44">
                  <c:v>0.7292078</c:v>
                </c:pt>
                <c:pt idx="45">
                  <c:v>0.7284359</c:v>
                </c:pt>
                <c:pt idx="46">
                  <c:v>0.7282576</c:v>
                </c:pt>
                <c:pt idx="47">
                  <c:v>0.7182395</c:v>
                </c:pt>
                <c:pt idx="48">
                  <c:v>0.7178935</c:v>
                </c:pt>
                <c:pt idx="49">
                  <c:v>0.7144895</c:v>
                </c:pt>
              </c:numCache>
            </c:numRef>
          </c:val>
        </c:ser>
        <c:dLbls>
          <c:showLegendKey val="0"/>
          <c:showVal val="0"/>
          <c:showCatName val="0"/>
          <c:showSerName val="0"/>
          <c:showPercent val="0"/>
          <c:showBubbleSize val="0"/>
        </c:dLbls>
        <c:gapWidth val="65"/>
        <c:shape val="box"/>
        <c:axId val="1821146976"/>
        <c:axId val="-2053227872"/>
        <c:axId val="-2039773936"/>
      </c:bar3DChart>
      <c:catAx>
        <c:axId val="182114697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53227872"/>
        <c:crosses val="autoZero"/>
        <c:auto val="1"/>
        <c:lblAlgn val="ctr"/>
        <c:lblOffset val="100"/>
        <c:noMultiLvlLbl val="0"/>
      </c:catAx>
      <c:valAx>
        <c:axId val="-20532278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821146976"/>
        <c:crosses val="autoZero"/>
        <c:crossBetween val="between"/>
      </c:valAx>
      <c:serAx>
        <c:axId val="-203977393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53227872"/>
        <c:crosses val="autoZero"/>
      </c:ser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ofPieChart>
        <c:ofPieType val="bar"/>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Pt>
            <c:idx val="5"/>
            <c:bubble3D val="0"/>
            <c:spPr>
              <a:solidFill>
                <a:schemeClr val="accent6"/>
              </a:solidFill>
              <a:ln>
                <a:noFill/>
              </a:ln>
              <a:effectLst>
                <a:outerShdw blurRad="254000" sx="102000" sy="102000" algn="ctr" rotWithShape="0">
                  <a:prstClr val="black">
                    <a:alpha val="20000"/>
                  </a:prstClr>
                </a:outerShdw>
              </a:effectLst>
            </c:spPr>
          </c:dPt>
          <c:dPt>
            <c:idx val="6"/>
            <c:bubble3D val="0"/>
            <c:spPr>
              <a:solidFill>
                <a:schemeClr val="accent1">
                  <a:lumMod val="60000"/>
                </a:schemeClr>
              </a:solidFill>
              <a:ln>
                <a:noFill/>
              </a:ln>
              <a:effectLst>
                <a:outerShdw blurRad="254000" sx="102000" sy="102000" algn="ctr" rotWithShape="0">
                  <a:prstClr val="black">
                    <a:alpha val="20000"/>
                  </a:prstClr>
                </a:outerShdw>
              </a:effectLst>
            </c:spPr>
          </c:dPt>
          <c:dPt>
            <c:idx val="7"/>
            <c:bubble3D val="0"/>
            <c:spPr>
              <a:solidFill>
                <a:schemeClr val="accent2">
                  <a:lumMod val="60000"/>
                </a:schemeClr>
              </a:solidFill>
              <a:ln>
                <a:noFill/>
              </a:ln>
              <a:effectLst>
                <a:outerShdw blurRad="254000" sx="102000" sy="102000" algn="ctr" rotWithShape="0">
                  <a:prstClr val="black">
                    <a:alpha val="20000"/>
                  </a:prstClr>
                </a:outerShdw>
              </a:effectLst>
            </c:spPr>
          </c:dPt>
          <c:dPt>
            <c:idx val="8"/>
            <c:bubble3D val="0"/>
            <c:spPr>
              <a:solidFill>
                <a:schemeClr val="accent3">
                  <a:lumMod val="60000"/>
                </a:schemeClr>
              </a:solidFill>
              <a:ln>
                <a:noFill/>
              </a:ln>
              <a:effectLst>
                <a:outerShdw blurRad="254000" sx="102000" sy="102000" algn="ctr" rotWithShape="0">
                  <a:prstClr val="black">
                    <a:alpha val="20000"/>
                  </a:prstClr>
                </a:outerShdw>
              </a:effectLst>
            </c:spPr>
          </c:dPt>
          <c:dPt>
            <c:idx val="9"/>
            <c:bubble3D val="0"/>
            <c:spPr>
              <a:solidFill>
                <a:schemeClr val="accent4">
                  <a:lumMod val="60000"/>
                </a:schemeClr>
              </a:solidFill>
              <a:ln>
                <a:noFill/>
              </a:ln>
              <a:effectLst>
                <a:outerShdw blurRad="254000" sx="102000" sy="102000" algn="ctr" rotWithShape="0">
                  <a:prstClr val="black">
                    <a:alpha val="20000"/>
                  </a:prstClr>
                </a:outerShdw>
              </a:effectLst>
            </c:spPr>
          </c:dPt>
          <c:dPt>
            <c:idx val="10"/>
            <c:bubble3D val="0"/>
            <c:spPr>
              <a:solidFill>
                <a:schemeClr val="accent5">
                  <a:lumMod val="60000"/>
                </a:schemeClr>
              </a:solidFill>
              <a:ln>
                <a:noFill/>
              </a:ln>
              <a:effectLst>
                <a:outerShdw blurRad="254000" sx="102000" sy="102000" algn="ctr" rotWithShape="0">
                  <a:prstClr val="black">
                    <a:alpha val="20000"/>
                  </a:prstClr>
                </a:outerShdw>
              </a:effectLst>
            </c:spPr>
          </c:dPt>
          <c:dPt>
            <c:idx val="11"/>
            <c:bubble3D val="0"/>
            <c:spPr>
              <a:solidFill>
                <a:schemeClr val="accent6">
                  <a:lumMod val="60000"/>
                </a:schemeClr>
              </a:solidFill>
              <a:ln>
                <a:noFill/>
              </a:ln>
              <a:effectLst>
                <a:outerShdw blurRad="2540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c:spPr>
          </c:dPt>
          <c:dPt>
            <c:idx val="18"/>
            <c:bubble3D val="0"/>
            <c:spPr>
              <a:solidFill>
                <a:schemeClr val="accent1">
                  <a:lumMod val="80000"/>
                </a:schemeClr>
              </a:solidFill>
              <a:ln>
                <a:noFill/>
              </a:ln>
              <a:effectLst>
                <a:outerShdw blurRad="254000" sx="102000" sy="102000" algn="ctr" rotWithShape="0">
                  <a:prstClr val="black">
                    <a:alpha val="20000"/>
                  </a:prstClr>
                </a:outerShdw>
              </a:effectLst>
            </c:spPr>
          </c:dPt>
          <c:dPt>
            <c:idx val="19"/>
            <c:bubble3D val="0"/>
            <c:spPr>
              <a:solidFill>
                <a:schemeClr val="accent2">
                  <a:lumMod val="80000"/>
                </a:schemeClr>
              </a:solidFill>
              <a:ln>
                <a:noFill/>
              </a:ln>
              <a:effectLst>
                <a:outerShdw blurRad="254000" sx="102000" sy="102000" algn="ctr" rotWithShape="0">
                  <a:prstClr val="black">
                    <a:alpha val="20000"/>
                  </a:prstClr>
                </a:outerShdw>
              </a:effectLst>
            </c:spPr>
          </c:dPt>
          <c:dPt>
            <c:idx val="20"/>
            <c:bubble3D val="0"/>
            <c:spPr>
              <a:solidFill>
                <a:schemeClr val="accent3">
                  <a:lumMod val="80000"/>
                </a:schemeClr>
              </a:solidFill>
              <a:ln>
                <a:noFill/>
              </a:ln>
              <a:effectLst>
                <a:outerShdw blurRad="254000" sx="102000" sy="102000" algn="ctr" rotWithShape="0">
                  <a:prstClr val="black">
                    <a:alpha val="20000"/>
                  </a:prstClr>
                </a:outerShdw>
              </a:effectLst>
            </c:spPr>
          </c:dPt>
          <c:dPt>
            <c:idx val="21"/>
            <c:bubble3D val="0"/>
            <c:spPr>
              <a:solidFill>
                <a:schemeClr val="accent4">
                  <a:lumMod val="80000"/>
                </a:schemeClr>
              </a:solidFill>
              <a:ln>
                <a:noFill/>
              </a:ln>
              <a:effectLst>
                <a:outerShdw blurRad="254000" sx="102000" sy="102000" algn="ctr" rotWithShape="0">
                  <a:prstClr val="black">
                    <a:alpha val="20000"/>
                  </a:prstClr>
                </a:outerShdw>
              </a:effectLst>
            </c:spPr>
          </c:dPt>
          <c:dPt>
            <c:idx val="22"/>
            <c:bubble3D val="0"/>
            <c:spPr>
              <a:solidFill>
                <a:schemeClr val="accent5">
                  <a:lumMod val="80000"/>
                </a:schemeClr>
              </a:solidFill>
              <a:ln>
                <a:noFill/>
              </a:ln>
              <a:effectLst>
                <a:outerShdw blurRad="254000" sx="102000" sy="102000" algn="ctr" rotWithShape="0">
                  <a:prstClr val="black">
                    <a:alpha val="20000"/>
                  </a:prstClr>
                </a:outerShdw>
              </a:effectLst>
            </c:spPr>
          </c:dPt>
          <c:dPt>
            <c:idx val="23"/>
            <c:bubble3D val="0"/>
            <c:spPr>
              <a:solidFill>
                <a:schemeClr val="accent6">
                  <a:lumMod val="80000"/>
                </a:schemeClr>
              </a:solidFill>
              <a:ln>
                <a:noFill/>
              </a:ln>
              <a:effectLst>
                <a:outerShdw blurRad="2540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c:spPr>
          </c:dPt>
          <c:dPt>
            <c:idx val="30"/>
            <c:bubble3D val="0"/>
            <c:spPr>
              <a:solidFill>
                <a:schemeClr val="accent1">
                  <a:lumMod val="50000"/>
                </a:schemeClr>
              </a:solidFill>
              <a:ln>
                <a:noFill/>
              </a:ln>
              <a:effectLst>
                <a:outerShdw blurRad="254000" sx="102000" sy="102000" algn="ctr" rotWithShape="0">
                  <a:prstClr val="black">
                    <a:alpha val="20000"/>
                  </a:prstClr>
                </a:outerShdw>
              </a:effectLst>
            </c:spPr>
          </c:dPt>
          <c:dPt>
            <c:idx val="31"/>
            <c:bubble3D val="0"/>
            <c:spPr>
              <a:solidFill>
                <a:schemeClr val="accent2">
                  <a:lumMod val="50000"/>
                </a:schemeClr>
              </a:solidFill>
              <a:ln>
                <a:noFill/>
              </a:ln>
              <a:effectLst>
                <a:outerShdw blurRad="254000" sx="102000" sy="102000" algn="ctr" rotWithShape="0">
                  <a:prstClr val="black">
                    <a:alpha val="20000"/>
                  </a:prstClr>
                </a:outerShdw>
              </a:effectLst>
            </c:spPr>
          </c:dPt>
          <c:dPt>
            <c:idx val="32"/>
            <c:bubble3D val="0"/>
            <c:spPr>
              <a:solidFill>
                <a:schemeClr val="accent3">
                  <a:lumMod val="50000"/>
                </a:schemeClr>
              </a:solidFill>
              <a:ln>
                <a:noFill/>
              </a:ln>
              <a:effectLst>
                <a:outerShdw blurRad="254000" sx="102000" sy="102000" algn="ctr" rotWithShape="0">
                  <a:prstClr val="black">
                    <a:alpha val="20000"/>
                  </a:prstClr>
                </a:outerShdw>
              </a:effectLst>
            </c:spPr>
          </c:dPt>
          <c:dPt>
            <c:idx val="33"/>
            <c:bubble3D val="0"/>
            <c:spPr>
              <a:solidFill>
                <a:schemeClr val="accent4">
                  <a:lumMod val="50000"/>
                </a:schemeClr>
              </a:solidFill>
              <a:ln>
                <a:noFill/>
              </a:ln>
              <a:effectLst>
                <a:outerShdw blurRad="254000" sx="102000" sy="102000" algn="ctr" rotWithShape="0">
                  <a:prstClr val="black">
                    <a:alpha val="20000"/>
                  </a:prstClr>
                </a:outerShdw>
              </a:effectLst>
            </c:spPr>
          </c:dPt>
          <c:dPt>
            <c:idx val="34"/>
            <c:bubble3D val="0"/>
            <c:spPr>
              <a:solidFill>
                <a:schemeClr val="accent5">
                  <a:lumMod val="50000"/>
                </a:schemeClr>
              </a:solidFill>
              <a:ln>
                <a:noFill/>
              </a:ln>
              <a:effectLst>
                <a:outerShdw blurRad="254000" sx="102000" sy="102000" algn="ctr" rotWithShape="0">
                  <a:prstClr val="black">
                    <a:alpha val="20000"/>
                  </a:prstClr>
                </a:outerShdw>
              </a:effectLst>
            </c:spPr>
          </c:dPt>
          <c:dPt>
            <c:idx val="35"/>
            <c:bubble3D val="0"/>
            <c:spPr>
              <a:solidFill>
                <a:schemeClr val="accent6">
                  <a:lumMod val="50000"/>
                </a:schemeClr>
              </a:solidFill>
              <a:ln>
                <a:noFill/>
              </a:ln>
              <a:effectLst>
                <a:outerShdw blurRad="254000" sx="102000" sy="102000" algn="ctr" rotWithShape="0">
                  <a:prstClr val="black">
                    <a:alpha val="20000"/>
                  </a:prstClr>
                </a:outerShdw>
              </a:effectLst>
            </c:spPr>
          </c:dPt>
          <c:dPt>
            <c:idx val="36"/>
            <c:bubble3D val="0"/>
            <c:spPr>
              <a:solidFill>
                <a:schemeClr val="accent1">
                  <a:lumMod val="70000"/>
                  <a:lumOff val="30000"/>
                </a:schemeClr>
              </a:solidFill>
              <a:ln>
                <a:noFill/>
              </a:ln>
              <a:effectLst>
                <a:outerShdw blurRad="254000" sx="102000" sy="102000" algn="ctr" rotWithShape="0">
                  <a:prstClr val="black">
                    <a:alpha val="20000"/>
                  </a:prstClr>
                </a:outerShdw>
              </a:effectLst>
            </c:spPr>
          </c:dPt>
          <c:dPt>
            <c:idx val="37"/>
            <c:bubble3D val="0"/>
            <c:spPr>
              <a:solidFill>
                <a:schemeClr val="accent2">
                  <a:lumMod val="70000"/>
                  <a:lumOff val="30000"/>
                </a:schemeClr>
              </a:solidFill>
              <a:ln>
                <a:noFill/>
              </a:ln>
              <a:effectLst>
                <a:outerShdw blurRad="254000" sx="102000" sy="102000" algn="ctr" rotWithShape="0">
                  <a:prstClr val="black">
                    <a:alpha val="20000"/>
                  </a:prstClr>
                </a:outerShdw>
              </a:effectLst>
            </c:spPr>
          </c:dPt>
          <c:dPt>
            <c:idx val="38"/>
            <c:bubble3D val="0"/>
            <c:spPr>
              <a:solidFill>
                <a:schemeClr val="accent3">
                  <a:lumMod val="70000"/>
                  <a:lumOff val="30000"/>
                </a:schemeClr>
              </a:solidFill>
              <a:ln>
                <a:noFill/>
              </a:ln>
              <a:effectLst>
                <a:outerShdw blurRad="254000" sx="102000" sy="102000" algn="ctr" rotWithShape="0">
                  <a:prstClr val="black">
                    <a:alpha val="20000"/>
                  </a:prstClr>
                </a:outerShdw>
              </a:effectLst>
            </c:spPr>
          </c:dPt>
          <c:dPt>
            <c:idx val="39"/>
            <c:bubble3D val="0"/>
            <c:spPr>
              <a:solidFill>
                <a:schemeClr val="accent4">
                  <a:lumMod val="70000"/>
                  <a:lumOff val="30000"/>
                </a:schemeClr>
              </a:solidFill>
              <a:ln>
                <a:noFill/>
              </a:ln>
              <a:effectLst>
                <a:outerShdw blurRad="254000" sx="102000" sy="102000" algn="ctr" rotWithShape="0">
                  <a:prstClr val="black">
                    <a:alpha val="20000"/>
                  </a:prstClr>
                </a:outerShdw>
              </a:effectLst>
            </c:spPr>
          </c:dPt>
          <c:dPt>
            <c:idx val="40"/>
            <c:bubble3D val="0"/>
            <c:spPr>
              <a:solidFill>
                <a:schemeClr val="accent5">
                  <a:lumMod val="70000"/>
                  <a:lumOff val="30000"/>
                </a:schemeClr>
              </a:solidFill>
              <a:ln>
                <a:noFill/>
              </a:ln>
              <a:effectLst>
                <a:outerShdw blurRad="254000" sx="102000" sy="102000" algn="ctr" rotWithShape="0">
                  <a:prstClr val="black">
                    <a:alpha val="20000"/>
                  </a:prstClr>
                </a:outerShdw>
              </a:effectLst>
            </c:spPr>
          </c:dPt>
          <c:dPt>
            <c:idx val="41"/>
            <c:bubble3D val="0"/>
            <c:spPr>
              <a:solidFill>
                <a:schemeClr val="accent6">
                  <a:lumMod val="70000"/>
                  <a:lumOff val="30000"/>
                </a:schemeClr>
              </a:solidFill>
              <a:ln>
                <a:noFill/>
              </a:ln>
              <a:effectLst>
                <a:outerShdw blurRad="254000" sx="102000" sy="102000" algn="ctr" rotWithShape="0">
                  <a:prstClr val="black">
                    <a:alpha val="20000"/>
                  </a:prstClr>
                </a:outerShdw>
              </a:effectLst>
            </c:spPr>
          </c:dPt>
          <c:dPt>
            <c:idx val="42"/>
            <c:bubble3D val="0"/>
            <c:spPr>
              <a:solidFill>
                <a:schemeClr val="accent1">
                  <a:lumMod val="70000"/>
                </a:schemeClr>
              </a:solidFill>
              <a:ln>
                <a:noFill/>
              </a:ln>
              <a:effectLst>
                <a:outerShdw blurRad="254000" sx="102000" sy="102000" algn="ctr" rotWithShape="0">
                  <a:prstClr val="black">
                    <a:alpha val="20000"/>
                  </a:prstClr>
                </a:outerShdw>
              </a:effectLst>
            </c:spPr>
          </c:dPt>
          <c:dPt>
            <c:idx val="43"/>
            <c:bubble3D val="0"/>
            <c:spPr>
              <a:solidFill>
                <a:schemeClr val="accent2">
                  <a:lumMod val="70000"/>
                </a:schemeClr>
              </a:solidFill>
              <a:ln>
                <a:noFill/>
              </a:ln>
              <a:effectLst>
                <a:outerShdw blurRad="254000" sx="102000" sy="102000" algn="ctr" rotWithShape="0">
                  <a:prstClr val="black">
                    <a:alpha val="20000"/>
                  </a:prstClr>
                </a:outerShdw>
              </a:effectLst>
            </c:spPr>
          </c:dPt>
          <c:dPt>
            <c:idx val="44"/>
            <c:bubble3D val="0"/>
            <c:spPr>
              <a:solidFill>
                <a:schemeClr val="accent3">
                  <a:lumMod val="70000"/>
                </a:schemeClr>
              </a:solidFill>
              <a:ln>
                <a:noFill/>
              </a:ln>
              <a:effectLst>
                <a:outerShdw blurRad="254000" sx="102000" sy="102000" algn="ctr" rotWithShape="0">
                  <a:prstClr val="black">
                    <a:alpha val="20000"/>
                  </a:prstClr>
                </a:outerShdw>
              </a:effectLst>
            </c:spPr>
          </c:dPt>
          <c:dPt>
            <c:idx val="45"/>
            <c:bubble3D val="0"/>
            <c:spPr>
              <a:solidFill>
                <a:schemeClr val="accent4">
                  <a:lumMod val="70000"/>
                </a:schemeClr>
              </a:solidFill>
              <a:ln>
                <a:noFill/>
              </a:ln>
              <a:effectLst>
                <a:outerShdw blurRad="254000" sx="102000" sy="102000" algn="ctr" rotWithShape="0">
                  <a:prstClr val="black">
                    <a:alpha val="20000"/>
                  </a:prstClr>
                </a:outerShdw>
              </a:effectLst>
            </c:spPr>
          </c:dPt>
          <c:dPt>
            <c:idx val="46"/>
            <c:bubble3D val="0"/>
            <c:spPr>
              <a:solidFill>
                <a:schemeClr val="accent5">
                  <a:lumMod val="70000"/>
                </a:schemeClr>
              </a:solidFill>
              <a:ln>
                <a:noFill/>
              </a:ln>
              <a:effectLst>
                <a:outerShdw blurRad="254000" sx="102000" sy="102000" algn="ctr" rotWithShape="0">
                  <a:prstClr val="black">
                    <a:alpha val="20000"/>
                  </a:prstClr>
                </a:outerShdw>
              </a:effectLst>
            </c:spPr>
          </c:dPt>
          <c:dPt>
            <c:idx val="47"/>
            <c:bubble3D val="0"/>
            <c:spPr>
              <a:solidFill>
                <a:schemeClr val="accent6">
                  <a:lumMod val="70000"/>
                </a:schemeClr>
              </a:solidFill>
              <a:ln>
                <a:noFill/>
              </a:ln>
              <a:effectLst>
                <a:outerShdw blurRad="254000" sx="102000" sy="102000" algn="ctr" rotWithShape="0">
                  <a:prstClr val="black">
                    <a:alpha val="20000"/>
                  </a:prstClr>
                </a:outerShdw>
              </a:effectLst>
            </c:spPr>
          </c:dPt>
          <c:dPt>
            <c:idx val="48"/>
            <c:bubble3D val="0"/>
            <c:spPr>
              <a:solidFill>
                <a:schemeClr val="accent1">
                  <a:lumMod val="50000"/>
                  <a:lumOff val="50000"/>
                </a:schemeClr>
              </a:solidFill>
              <a:ln>
                <a:noFill/>
              </a:ln>
              <a:effectLst>
                <a:outerShdw blurRad="254000" sx="102000" sy="102000" algn="ctr" rotWithShape="0">
                  <a:prstClr val="black">
                    <a:alpha val="20000"/>
                  </a:prstClr>
                </a:outerShdw>
              </a:effectLst>
            </c:spPr>
          </c:dPt>
          <c:dPt>
            <c:idx val="49"/>
            <c:bubble3D val="0"/>
            <c:spPr>
              <a:solidFill>
                <a:schemeClr val="accent2">
                  <a:lumMod val="50000"/>
                  <a:lumOff val="50000"/>
                </a:schemeClr>
              </a:solidFill>
              <a:ln>
                <a:noFill/>
              </a:ln>
              <a:effectLst>
                <a:outerShdw blurRad="254000" sx="102000" sy="102000" algn="ctr" rotWithShape="0">
                  <a:prstClr val="black">
                    <a:alpha val="20000"/>
                  </a:prstClr>
                </a:outerShdw>
              </a:effectLst>
            </c:spPr>
          </c:dPt>
          <c:dPt>
            <c:idx val="50"/>
            <c:bubble3D val="0"/>
            <c:spPr>
              <a:solidFill>
                <a:schemeClr val="accent3">
                  <a:lumMod val="50000"/>
                  <a:lumOff val="50000"/>
                </a:schemeClr>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E_UnionModel_contribution_sorte!$I$2:$I$51</c:f>
              <c:strCache>
                <c:ptCount val="50"/>
                <c:pt idx="0">
                  <c:v>tem</c:v>
                </c:pt>
                <c:pt idx="1">
                  <c:v>cycling</c:v>
                </c:pt>
                <c:pt idx="2">
                  <c:v>vth_wlds0last_l3s_mv_</c:v>
                </c:pt>
                <c:pt idx="3">
                  <c:v>crd_m1bll_224_c_pcs_</c:v>
                </c:pt>
                <c:pt idx="4">
                  <c:v>wlleak_post_00_na_</c:v>
                </c:pt>
                <c:pt idx="5">
                  <c:v>crd_ttl_pl0_p_</c:v>
                </c:pt>
                <c:pt idx="6">
                  <c:v>vcg_slcv_t_mv_</c:v>
                </c:pt>
                <c:pt idx="7">
                  <c:v>vth_sgs_med_mv_</c:v>
                </c:pt>
                <c:pt idx="8">
                  <c:v>vth_wlds1_med_mv_</c:v>
                </c:pt>
                <c:pt idx="9">
                  <c:v>crd_sdllk_p_</c:v>
                </c:pt>
                <c:pt idx="10">
                  <c:v>eires20x1__</c:v>
                </c:pt>
                <c:pt idx="11">
                  <c:v>fbc_sdllk4_pcs_</c:v>
                </c:pt>
                <c:pt idx="12">
                  <c:v>vth_wlds0_win_mv_</c:v>
                </c:pt>
                <c:pt idx="13">
                  <c:v>bbk_wlds0vth_3_u1_ev_c_pcs_</c:v>
                </c:pt>
                <c:pt idx="14">
                  <c:v>wlleak_each_value_19_na_</c:v>
                </c:pt>
                <c:pt idx="15">
                  <c:v>wlleak_each_value_60_na_</c:v>
                </c:pt>
                <c:pt idx="16">
                  <c:v>wlleak_each_value_09_na_</c:v>
                </c:pt>
                <c:pt idx="17">
                  <c:v>tpd_ns_</c:v>
                </c:pt>
                <c:pt idx="18">
                  <c:v>wlleak_each_value_46_na_</c:v>
                </c:pt>
                <c:pt idx="19">
                  <c:v>wlleak_post_26_na_</c:v>
                </c:pt>
                <c:pt idx="20">
                  <c:v>tpor_us_</c:v>
                </c:pt>
                <c:pt idx="21">
                  <c:v>wlleak_each_value_50_na_</c:v>
                </c:pt>
                <c:pt idx="22">
                  <c:v>wlleak_each_value_ds0_na_</c:v>
                </c:pt>
                <c:pt idx="23">
                  <c:v>wlleak_each_value_ds1_na_</c:v>
                </c:pt>
                <c:pt idx="24">
                  <c:v>fifthratio__</c:v>
                </c:pt>
                <c:pt idx="25">
                  <c:v>wlleak_each_value_01_na_</c:v>
                </c:pt>
                <c:pt idx="26">
                  <c:v>wlleak_post_10_na_</c:v>
                </c:pt>
                <c:pt idx="27">
                  <c:v>sde_pmp_um_s_dac_</c:v>
                </c:pt>
                <c:pt idx="28">
                  <c:v>vth_sgs_win_mv_</c:v>
                </c:pt>
                <c:pt idx="29">
                  <c:v>wlleak_each_value_sgd02_na_</c:v>
                </c:pt>
                <c:pt idx="30">
                  <c:v>wlleak_post_23_na_</c:v>
                </c:pt>
                <c:pt idx="31">
                  <c:v>vx4_t_mv_</c:v>
                </c:pt>
                <c:pt idx="32">
                  <c:v>bbk_mhopen1_008_p_ev_c_pcs_</c:v>
                </c:pt>
                <c:pt idx="33">
                  <c:v>wlleak_each_value_22_na_</c:v>
                </c:pt>
                <c:pt idx="34">
                  <c:v>layer3_vpgms_s_dac_</c:v>
                </c:pt>
                <c:pt idx="35">
                  <c:v>wlleak_each_value_21_na_</c:v>
                </c:pt>
                <c:pt idx="36">
                  <c:v>vth_sgdprog_win_mv_</c:v>
                </c:pt>
                <c:pt idx="37">
                  <c:v>icca_add00_ua_</c:v>
                </c:pt>
                <c:pt idx="38">
                  <c:v>halfvccq18_t_mv_</c:v>
                </c:pt>
                <c:pt idx="39">
                  <c:v>bbk_mhopen1_p_</c:v>
                </c:pt>
                <c:pt idx="40">
                  <c:v>vreadt_p_</c:v>
                </c:pt>
                <c:pt idx="41">
                  <c:v>iref_s_dac_</c:v>
                </c:pt>
                <c:pt idx="42">
                  <c:v>vpass3_t_mv_</c:v>
                </c:pt>
                <c:pt idx="43">
                  <c:v>vreadk_n1_t_mv_</c:v>
                </c:pt>
                <c:pt idx="44">
                  <c:v>iccsb_300a_ua_</c:v>
                </c:pt>
                <c:pt idx="45">
                  <c:v>vth_sgd_med_mv_</c:v>
                </c:pt>
                <c:pt idx="46">
                  <c:v>wlleak_each_value_00_na_</c:v>
                </c:pt>
                <c:pt idx="47">
                  <c:v>vth_wlds0_l3s_mv_</c:v>
                </c:pt>
                <c:pt idx="48">
                  <c:v>wlleak_each_value_12_na_</c:v>
                </c:pt>
                <c:pt idx="49">
                  <c:v>vth_sgd_win_mv_</c:v>
                </c:pt>
              </c:strCache>
            </c:strRef>
          </c:cat>
          <c:val>
            <c:numRef>
              <c:f>E_UnionModel_contribution_sorte!$J$2:$J$51</c:f>
              <c:numCache>
                <c:formatCode>General</c:formatCode>
                <c:ptCount val="50"/>
                <c:pt idx="0">
                  <c:v>21.8058184252819</c:v>
                </c:pt>
                <c:pt idx="1">
                  <c:v>7.04412910348088</c:v>
                </c:pt>
                <c:pt idx="2">
                  <c:v>3.60511620300392</c:v>
                </c:pt>
                <c:pt idx="3">
                  <c:v>1.42244792059349</c:v>
                </c:pt>
                <c:pt idx="4">
                  <c:v>0.545545329643892</c:v>
                </c:pt>
                <c:pt idx="5">
                  <c:v>0.521628691846268</c:v>
                </c:pt>
                <c:pt idx="6">
                  <c:v>0.42147716190788</c:v>
                </c:pt>
                <c:pt idx="7">
                  <c:v>0.388606748818621</c:v>
                </c:pt>
                <c:pt idx="8">
                  <c:v>0.373924950949551</c:v>
                </c:pt>
                <c:pt idx="9">
                  <c:v>0.358705582467416</c:v>
                </c:pt>
                <c:pt idx="10">
                  <c:v>0.305904017738986</c:v>
                </c:pt>
                <c:pt idx="11">
                  <c:v>0.282009036773584</c:v>
                </c:pt>
                <c:pt idx="12">
                  <c:v>0.277609730038061</c:v>
                </c:pt>
                <c:pt idx="13">
                  <c:v>0.210626459985748</c:v>
                </c:pt>
                <c:pt idx="14">
                  <c:v>0.197059378355994</c:v>
                </c:pt>
                <c:pt idx="15">
                  <c:v>0.179482056690531</c:v>
                </c:pt>
                <c:pt idx="16">
                  <c:v>0.14921818291338</c:v>
                </c:pt>
                <c:pt idx="17">
                  <c:v>0.110049890833982</c:v>
                </c:pt>
                <c:pt idx="18">
                  <c:v>0.0791128813017968</c:v>
                </c:pt>
                <c:pt idx="19">
                  <c:v>0.0719197397789125</c:v>
                </c:pt>
                <c:pt idx="20">
                  <c:v>0.0707033607590472</c:v>
                </c:pt>
                <c:pt idx="21">
                  <c:v>0.0674137602960292</c:v>
                </c:pt>
                <c:pt idx="22">
                  <c:v>0.05802719578233</c:v>
                </c:pt>
                <c:pt idx="23">
                  <c:v>0.0553489607167569</c:v>
                </c:pt>
                <c:pt idx="24">
                  <c:v>0.0531534966075779</c:v>
                </c:pt>
                <c:pt idx="25">
                  <c:v>0.0490185512860279</c:v>
                </c:pt>
                <c:pt idx="26">
                  <c:v>0.0404236769766962</c:v>
                </c:pt>
                <c:pt idx="27">
                  <c:v>0.036893881307423</c:v>
                </c:pt>
                <c:pt idx="28">
                  <c:v>0.0359742093972997</c:v>
                </c:pt>
                <c:pt idx="29">
                  <c:v>0.0325902517243865</c:v>
                </c:pt>
                <c:pt idx="30">
                  <c:v>0.0318153876140655</c:v>
                </c:pt>
                <c:pt idx="31">
                  <c:v>0.0264159229326771</c:v>
                </c:pt>
                <c:pt idx="32">
                  <c:v>0.0252191709243796</c:v>
                </c:pt>
                <c:pt idx="33">
                  <c:v>0.0238991027968636</c:v>
                </c:pt>
                <c:pt idx="34">
                  <c:v>0.0232362368837493</c:v>
                </c:pt>
                <c:pt idx="35">
                  <c:v>0.0215505570403002</c:v>
                </c:pt>
                <c:pt idx="36">
                  <c:v>0.0156304260058302</c:v>
                </c:pt>
                <c:pt idx="37">
                  <c:v>0.0122170068896954</c:v>
                </c:pt>
                <c:pt idx="38">
                  <c:v>0.0111732918932204</c:v>
                </c:pt>
                <c:pt idx="39">
                  <c:v>0.00970587659170663</c:v>
                </c:pt>
                <c:pt idx="40">
                  <c:v>0.0091531486257861</c:v>
                </c:pt>
                <c:pt idx="41">
                  <c:v>0.00645477325974161</c:v>
                </c:pt>
                <c:pt idx="42">
                  <c:v>0.0043163975935748</c:v>
                </c:pt>
                <c:pt idx="43">
                  <c:v>0.00414256159578182</c:v>
                </c:pt>
                <c:pt idx="44">
                  <c:v>0.0019739369958886</c:v>
                </c:pt>
                <c:pt idx="45">
                  <c:v>0.000670564308370232</c:v>
                </c:pt>
                <c:pt idx="46">
                  <c:v>0.000636946538189391</c:v>
                </c:pt>
                <c:pt idx="47">
                  <c:v>0.000249175834389184</c:v>
                </c:pt>
                <c:pt idx="48">
                  <c:v>0.000161966304798319</c:v>
                </c:pt>
                <c:pt idx="49">
                  <c:v>0.00013953744461776</c:v>
                </c:pt>
              </c:numCache>
            </c:numRef>
          </c:val>
        </c:ser>
        <c:dLbls>
          <c:dLblPos val="bestFit"/>
          <c:showLegendKey val="0"/>
          <c:showVal val="0"/>
          <c:showCatName val="0"/>
          <c:showSerName val="0"/>
          <c:showPercent val="1"/>
          <c:showBubbleSize val="0"/>
          <c:showLeaderLines val="1"/>
        </c:dLbls>
        <c:gapWidth val="100"/>
        <c:secondPieSize val="75"/>
        <c:serLines>
          <c:spPr>
            <a:ln w="9525">
              <a:solidFill>
                <a:schemeClr val="dk1">
                  <a:lumMod val="50000"/>
                  <a:lumOff val="50000"/>
                </a:schemeClr>
              </a:solidFill>
              <a:round/>
            </a:ln>
            <a:effectLst/>
          </c:spPr>
        </c:serLines>
      </c:ofPie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b="1" i="0" baseline="0" dirty="0" smtClean="0">
                <a:effectLst/>
              </a:rPr>
              <a:t>Contribution of variable Selected by Union of model Lasso, </a:t>
            </a:r>
            <a:r>
              <a:rPr lang="en-US" sz="1800" b="1" i="0" baseline="0" dirty="0" err="1" smtClean="0">
                <a:effectLst/>
              </a:rPr>
              <a:t>XGBoost</a:t>
            </a:r>
            <a:r>
              <a:rPr lang="en-US" sz="1800" b="1" i="0" baseline="0" dirty="0" smtClean="0">
                <a:effectLst/>
              </a:rPr>
              <a:t>, Ranger</a:t>
            </a:r>
            <a:endParaRPr lang="en-US" dirty="0">
              <a:effectLst/>
            </a:endParaRPr>
          </a:p>
        </c:rich>
      </c:tx>
      <c:layout>
        <c:manualLayout>
          <c:xMode val="edge"/>
          <c:yMode val="edge"/>
          <c:x val="0.226861788754232"/>
          <c:y val="0.010806915813445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157818924487626"/>
          <c:y val="0.215055641461509"/>
          <c:w val="0.673543473815681"/>
          <c:h val="0.756630468320675"/>
        </c:manualLayout>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Pt>
            <c:idx val="4"/>
            <c:bubble3D val="0"/>
            <c:spPr>
              <a:solidFill>
                <a:schemeClr val="accent5"/>
              </a:solidFill>
              <a:ln>
                <a:noFill/>
              </a:ln>
              <a:effectLst>
                <a:outerShdw blurRad="254000" sx="102000" sy="102000" algn="ctr" rotWithShape="0">
                  <a:prstClr val="black">
                    <a:alpha val="20000"/>
                  </a:prstClr>
                </a:outerShdw>
              </a:effectLst>
              <a:sp3d/>
            </c:spPr>
          </c:dPt>
          <c:dPt>
            <c:idx val="5"/>
            <c:bubble3D val="0"/>
            <c:spPr>
              <a:solidFill>
                <a:schemeClr val="accent6"/>
              </a:solidFill>
              <a:ln>
                <a:noFill/>
              </a:ln>
              <a:effectLst>
                <a:outerShdw blurRad="254000" sx="102000" sy="102000" algn="ctr" rotWithShape="0">
                  <a:prstClr val="black">
                    <a:alpha val="20000"/>
                  </a:prstClr>
                </a:outerShdw>
              </a:effectLst>
              <a:sp3d/>
            </c:spPr>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dPt>
          <c:dPt>
            <c:idx val="10"/>
            <c:bubble3D val="0"/>
            <c:spPr>
              <a:solidFill>
                <a:schemeClr val="accent5">
                  <a:lumMod val="60000"/>
                </a:schemeClr>
              </a:solidFill>
              <a:ln>
                <a:noFill/>
              </a:ln>
              <a:effectLst>
                <a:outerShdw blurRad="254000" sx="102000" sy="102000" algn="ctr" rotWithShape="0">
                  <a:prstClr val="black">
                    <a:alpha val="20000"/>
                  </a:prstClr>
                </a:outerShdw>
              </a:effectLst>
              <a:sp3d/>
            </c:spPr>
          </c:dPt>
          <c:dPt>
            <c:idx val="11"/>
            <c:bubble3D val="0"/>
            <c:spPr>
              <a:solidFill>
                <a:schemeClr val="accent6">
                  <a:lumMod val="60000"/>
                </a:schemeClr>
              </a:solidFill>
              <a:ln>
                <a:noFill/>
              </a:ln>
              <a:effectLst>
                <a:outerShdw blurRad="254000" sx="102000" sy="102000" algn="ctr" rotWithShape="0">
                  <a:prstClr val="black">
                    <a:alpha val="20000"/>
                  </a:prstClr>
                </a:outerShdw>
              </a:effectLst>
              <a:sp3d/>
            </c:spPr>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a:sp3d/>
            </c:spPr>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a:sp3d/>
            </c:spPr>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a:sp3d/>
            </c:spPr>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a:sp3d/>
            </c:spPr>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a:sp3d/>
            </c:spPr>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a:sp3d/>
            </c:spPr>
          </c:dPt>
          <c:dPt>
            <c:idx val="18"/>
            <c:bubble3D val="0"/>
            <c:spPr>
              <a:solidFill>
                <a:schemeClr val="accent1">
                  <a:lumMod val="80000"/>
                </a:schemeClr>
              </a:solidFill>
              <a:ln>
                <a:noFill/>
              </a:ln>
              <a:effectLst>
                <a:outerShdw blurRad="254000" sx="102000" sy="102000" algn="ctr" rotWithShape="0">
                  <a:prstClr val="black">
                    <a:alpha val="20000"/>
                  </a:prstClr>
                </a:outerShdw>
              </a:effectLst>
              <a:sp3d/>
            </c:spPr>
          </c:dPt>
          <c:dPt>
            <c:idx val="19"/>
            <c:bubble3D val="0"/>
            <c:spPr>
              <a:solidFill>
                <a:schemeClr val="accent2">
                  <a:lumMod val="80000"/>
                </a:schemeClr>
              </a:solidFill>
              <a:ln>
                <a:noFill/>
              </a:ln>
              <a:effectLst>
                <a:outerShdw blurRad="254000" sx="102000" sy="102000" algn="ctr" rotWithShape="0">
                  <a:prstClr val="black">
                    <a:alpha val="20000"/>
                  </a:prstClr>
                </a:outerShdw>
              </a:effectLst>
              <a:sp3d/>
            </c:spPr>
          </c:dPt>
          <c:dPt>
            <c:idx val="20"/>
            <c:bubble3D val="0"/>
            <c:spPr>
              <a:solidFill>
                <a:schemeClr val="accent3">
                  <a:lumMod val="80000"/>
                </a:schemeClr>
              </a:solidFill>
              <a:ln>
                <a:noFill/>
              </a:ln>
              <a:effectLst>
                <a:outerShdw blurRad="254000" sx="102000" sy="102000" algn="ctr" rotWithShape="0">
                  <a:prstClr val="black">
                    <a:alpha val="20000"/>
                  </a:prstClr>
                </a:outerShdw>
              </a:effectLst>
              <a:sp3d/>
            </c:spPr>
          </c:dPt>
          <c:dPt>
            <c:idx val="21"/>
            <c:bubble3D val="0"/>
            <c:spPr>
              <a:solidFill>
                <a:schemeClr val="accent4">
                  <a:lumMod val="80000"/>
                </a:schemeClr>
              </a:solidFill>
              <a:ln>
                <a:noFill/>
              </a:ln>
              <a:effectLst>
                <a:outerShdw blurRad="254000" sx="102000" sy="102000" algn="ctr" rotWithShape="0">
                  <a:prstClr val="black">
                    <a:alpha val="20000"/>
                  </a:prstClr>
                </a:outerShdw>
              </a:effectLst>
              <a:sp3d/>
            </c:spPr>
          </c:dPt>
          <c:dPt>
            <c:idx val="22"/>
            <c:bubble3D val="0"/>
            <c:spPr>
              <a:solidFill>
                <a:schemeClr val="accent5">
                  <a:lumMod val="80000"/>
                </a:schemeClr>
              </a:solidFill>
              <a:ln>
                <a:noFill/>
              </a:ln>
              <a:effectLst>
                <a:outerShdw blurRad="254000" sx="102000" sy="102000" algn="ctr" rotWithShape="0">
                  <a:prstClr val="black">
                    <a:alpha val="20000"/>
                  </a:prstClr>
                </a:outerShdw>
              </a:effectLst>
              <a:sp3d/>
            </c:spPr>
          </c:dPt>
          <c:dPt>
            <c:idx val="23"/>
            <c:bubble3D val="0"/>
            <c:spPr>
              <a:solidFill>
                <a:schemeClr val="accent6">
                  <a:lumMod val="80000"/>
                </a:schemeClr>
              </a:solidFill>
              <a:ln>
                <a:noFill/>
              </a:ln>
              <a:effectLst>
                <a:outerShdw blurRad="254000" sx="102000" sy="102000" algn="ctr" rotWithShape="0">
                  <a:prstClr val="black">
                    <a:alpha val="20000"/>
                  </a:prstClr>
                </a:outerShdw>
              </a:effectLst>
              <a:sp3d/>
            </c:spPr>
          </c:dPt>
          <c:dPt>
            <c:idx val="24"/>
            <c:bubble3D val="0"/>
            <c:spPr>
              <a:solidFill>
                <a:schemeClr val="accent1">
                  <a:lumMod val="60000"/>
                  <a:lumOff val="40000"/>
                </a:schemeClr>
              </a:solidFill>
              <a:ln>
                <a:noFill/>
              </a:ln>
              <a:effectLst>
                <a:outerShdw blurRad="254000" sx="102000" sy="102000" algn="ctr" rotWithShape="0">
                  <a:prstClr val="black">
                    <a:alpha val="20000"/>
                  </a:prstClr>
                </a:outerShdw>
              </a:effectLst>
              <a:sp3d/>
            </c:spPr>
          </c:dPt>
          <c:dPt>
            <c:idx val="25"/>
            <c:bubble3D val="0"/>
            <c:spPr>
              <a:solidFill>
                <a:schemeClr val="accent2">
                  <a:lumMod val="60000"/>
                  <a:lumOff val="40000"/>
                </a:schemeClr>
              </a:solidFill>
              <a:ln>
                <a:noFill/>
              </a:ln>
              <a:effectLst>
                <a:outerShdw blurRad="254000" sx="102000" sy="102000" algn="ctr" rotWithShape="0">
                  <a:prstClr val="black">
                    <a:alpha val="20000"/>
                  </a:prstClr>
                </a:outerShdw>
              </a:effectLst>
              <a:sp3d/>
            </c:spPr>
          </c:dPt>
          <c:dPt>
            <c:idx val="26"/>
            <c:bubble3D val="0"/>
            <c:spPr>
              <a:solidFill>
                <a:schemeClr val="accent3">
                  <a:lumMod val="60000"/>
                  <a:lumOff val="40000"/>
                </a:schemeClr>
              </a:solidFill>
              <a:ln>
                <a:noFill/>
              </a:ln>
              <a:effectLst>
                <a:outerShdw blurRad="254000" sx="102000" sy="102000" algn="ctr" rotWithShape="0">
                  <a:prstClr val="black">
                    <a:alpha val="20000"/>
                  </a:prstClr>
                </a:outerShdw>
              </a:effectLst>
              <a:sp3d/>
            </c:spPr>
          </c:dPt>
          <c:dPt>
            <c:idx val="27"/>
            <c:bubble3D val="0"/>
            <c:spPr>
              <a:solidFill>
                <a:schemeClr val="accent4">
                  <a:lumMod val="60000"/>
                  <a:lumOff val="40000"/>
                </a:schemeClr>
              </a:solidFill>
              <a:ln>
                <a:noFill/>
              </a:ln>
              <a:effectLst>
                <a:outerShdw blurRad="254000" sx="102000" sy="102000" algn="ctr" rotWithShape="0">
                  <a:prstClr val="black">
                    <a:alpha val="20000"/>
                  </a:prstClr>
                </a:outerShdw>
              </a:effectLst>
              <a:sp3d/>
            </c:spPr>
          </c:dPt>
          <c:dPt>
            <c:idx val="28"/>
            <c:bubble3D val="0"/>
            <c:spPr>
              <a:solidFill>
                <a:schemeClr val="accent5">
                  <a:lumMod val="60000"/>
                  <a:lumOff val="40000"/>
                </a:schemeClr>
              </a:solidFill>
              <a:ln>
                <a:noFill/>
              </a:ln>
              <a:effectLst>
                <a:outerShdw blurRad="254000" sx="102000" sy="102000" algn="ctr" rotWithShape="0">
                  <a:prstClr val="black">
                    <a:alpha val="20000"/>
                  </a:prstClr>
                </a:outerShdw>
              </a:effectLst>
              <a:sp3d/>
            </c:spPr>
          </c:dPt>
          <c:dPt>
            <c:idx val="29"/>
            <c:bubble3D val="0"/>
            <c:spPr>
              <a:solidFill>
                <a:schemeClr val="accent6">
                  <a:lumMod val="60000"/>
                  <a:lumOff val="40000"/>
                </a:schemeClr>
              </a:solidFill>
              <a:ln>
                <a:noFill/>
              </a:ln>
              <a:effectLst>
                <a:outerShdw blurRad="254000" sx="102000" sy="102000" algn="ctr" rotWithShape="0">
                  <a:prstClr val="black">
                    <a:alpha val="20000"/>
                  </a:prstClr>
                </a:outerShdw>
              </a:effectLst>
              <a:sp3d/>
            </c:spPr>
          </c:dPt>
          <c:dPt>
            <c:idx val="30"/>
            <c:bubble3D val="0"/>
            <c:spPr>
              <a:solidFill>
                <a:schemeClr val="accent1">
                  <a:lumMod val="50000"/>
                </a:schemeClr>
              </a:solidFill>
              <a:ln>
                <a:noFill/>
              </a:ln>
              <a:effectLst>
                <a:outerShdw blurRad="254000" sx="102000" sy="102000" algn="ctr" rotWithShape="0">
                  <a:prstClr val="black">
                    <a:alpha val="20000"/>
                  </a:prstClr>
                </a:outerShdw>
              </a:effectLst>
              <a:sp3d/>
            </c:spPr>
          </c:dPt>
          <c:dPt>
            <c:idx val="31"/>
            <c:bubble3D val="0"/>
            <c:spPr>
              <a:solidFill>
                <a:schemeClr val="accent2">
                  <a:lumMod val="50000"/>
                </a:schemeClr>
              </a:solidFill>
              <a:ln>
                <a:noFill/>
              </a:ln>
              <a:effectLst>
                <a:outerShdw blurRad="254000" sx="102000" sy="102000" algn="ctr" rotWithShape="0">
                  <a:prstClr val="black">
                    <a:alpha val="20000"/>
                  </a:prstClr>
                </a:outerShdw>
              </a:effectLst>
              <a:sp3d/>
            </c:spPr>
          </c:dPt>
          <c:dPt>
            <c:idx val="32"/>
            <c:bubble3D val="0"/>
            <c:spPr>
              <a:solidFill>
                <a:schemeClr val="accent3">
                  <a:lumMod val="50000"/>
                </a:schemeClr>
              </a:solidFill>
              <a:ln>
                <a:noFill/>
              </a:ln>
              <a:effectLst>
                <a:outerShdw blurRad="254000" sx="102000" sy="102000" algn="ctr" rotWithShape="0">
                  <a:prstClr val="black">
                    <a:alpha val="20000"/>
                  </a:prstClr>
                </a:outerShdw>
              </a:effectLst>
              <a:sp3d/>
            </c:spPr>
          </c:dPt>
          <c:dPt>
            <c:idx val="33"/>
            <c:bubble3D val="0"/>
            <c:spPr>
              <a:solidFill>
                <a:schemeClr val="accent4">
                  <a:lumMod val="50000"/>
                </a:schemeClr>
              </a:solidFill>
              <a:ln>
                <a:noFill/>
              </a:ln>
              <a:effectLst>
                <a:outerShdw blurRad="254000" sx="102000" sy="102000" algn="ctr" rotWithShape="0">
                  <a:prstClr val="black">
                    <a:alpha val="20000"/>
                  </a:prstClr>
                </a:outerShdw>
              </a:effectLst>
              <a:sp3d/>
            </c:spPr>
          </c:dPt>
          <c:dPt>
            <c:idx val="34"/>
            <c:bubble3D val="0"/>
            <c:spPr>
              <a:solidFill>
                <a:schemeClr val="accent5">
                  <a:lumMod val="50000"/>
                </a:schemeClr>
              </a:solidFill>
              <a:ln>
                <a:noFill/>
              </a:ln>
              <a:effectLst>
                <a:outerShdw blurRad="254000" sx="102000" sy="102000" algn="ctr" rotWithShape="0">
                  <a:prstClr val="black">
                    <a:alpha val="20000"/>
                  </a:prstClr>
                </a:outerShdw>
              </a:effectLst>
              <a:sp3d/>
            </c:spPr>
          </c:dPt>
          <c:dPt>
            <c:idx val="35"/>
            <c:bubble3D val="0"/>
            <c:spPr>
              <a:solidFill>
                <a:schemeClr val="accent6">
                  <a:lumMod val="50000"/>
                </a:schemeClr>
              </a:solidFill>
              <a:ln>
                <a:noFill/>
              </a:ln>
              <a:effectLst>
                <a:outerShdw blurRad="254000" sx="102000" sy="102000" algn="ctr" rotWithShape="0">
                  <a:prstClr val="black">
                    <a:alpha val="20000"/>
                  </a:prstClr>
                </a:outerShdw>
              </a:effectLst>
              <a:sp3d/>
            </c:spPr>
          </c:dPt>
          <c:dPt>
            <c:idx val="36"/>
            <c:bubble3D val="0"/>
            <c:spPr>
              <a:solidFill>
                <a:schemeClr val="accent1">
                  <a:lumMod val="70000"/>
                  <a:lumOff val="30000"/>
                </a:schemeClr>
              </a:solidFill>
              <a:ln>
                <a:noFill/>
              </a:ln>
              <a:effectLst>
                <a:outerShdw blurRad="254000" sx="102000" sy="102000" algn="ctr" rotWithShape="0">
                  <a:prstClr val="black">
                    <a:alpha val="20000"/>
                  </a:prstClr>
                </a:outerShdw>
              </a:effectLst>
              <a:sp3d/>
            </c:spPr>
          </c:dPt>
          <c:dPt>
            <c:idx val="37"/>
            <c:bubble3D val="0"/>
            <c:spPr>
              <a:solidFill>
                <a:schemeClr val="accent2">
                  <a:lumMod val="70000"/>
                  <a:lumOff val="30000"/>
                </a:schemeClr>
              </a:solidFill>
              <a:ln>
                <a:noFill/>
              </a:ln>
              <a:effectLst>
                <a:outerShdw blurRad="254000" sx="102000" sy="102000" algn="ctr" rotWithShape="0">
                  <a:prstClr val="black">
                    <a:alpha val="20000"/>
                  </a:prstClr>
                </a:outerShdw>
              </a:effectLst>
              <a:sp3d/>
            </c:spPr>
          </c:dPt>
          <c:dPt>
            <c:idx val="38"/>
            <c:bubble3D val="0"/>
            <c:spPr>
              <a:solidFill>
                <a:schemeClr val="accent3">
                  <a:lumMod val="70000"/>
                  <a:lumOff val="30000"/>
                </a:schemeClr>
              </a:solidFill>
              <a:ln>
                <a:noFill/>
              </a:ln>
              <a:effectLst>
                <a:outerShdw blurRad="254000" sx="102000" sy="102000" algn="ctr" rotWithShape="0">
                  <a:prstClr val="black">
                    <a:alpha val="20000"/>
                  </a:prstClr>
                </a:outerShdw>
              </a:effectLst>
              <a:sp3d/>
            </c:spPr>
          </c:dPt>
          <c:dPt>
            <c:idx val="39"/>
            <c:bubble3D val="0"/>
            <c:spPr>
              <a:solidFill>
                <a:schemeClr val="accent4">
                  <a:lumMod val="70000"/>
                  <a:lumOff val="30000"/>
                </a:schemeClr>
              </a:solidFill>
              <a:ln>
                <a:noFill/>
              </a:ln>
              <a:effectLst>
                <a:outerShdw blurRad="254000" sx="102000" sy="102000" algn="ctr" rotWithShape="0">
                  <a:prstClr val="black">
                    <a:alpha val="20000"/>
                  </a:prstClr>
                </a:outerShdw>
              </a:effectLst>
              <a:sp3d/>
            </c:spPr>
          </c:dPt>
          <c:dPt>
            <c:idx val="40"/>
            <c:bubble3D val="0"/>
            <c:spPr>
              <a:solidFill>
                <a:schemeClr val="accent5">
                  <a:lumMod val="70000"/>
                  <a:lumOff val="30000"/>
                </a:schemeClr>
              </a:solidFill>
              <a:ln>
                <a:noFill/>
              </a:ln>
              <a:effectLst>
                <a:outerShdw blurRad="254000" sx="102000" sy="102000" algn="ctr" rotWithShape="0">
                  <a:prstClr val="black">
                    <a:alpha val="20000"/>
                  </a:prstClr>
                </a:outerShdw>
              </a:effectLst>
              <a:sp3d/>
            </c:spPr>
          </c:dPt>
          <c:dPt>
            <c:idx val="41"/>
            <c:bubble3D val="0"/>
            <c:spPr>
              <a:solidFill>
                <a:schemeClr val="accent6">
                  <a:lumMod val="70000"/>
                  <a:lumOff val="30000"/>
                </a:schemeClr>
              </a:solidFill>
              <a:ln>
                <a:noFill/>
              </a:ln>
              <a:effectLst>
                <a:outerShdw blurRad="254000" sx="102000" sy="102000" algn="ctr" rotWithShape="0">
                  <a:prstClr val="black">
                    <a:alpha val="20000"/>
                  </a:prstClr>
                </a:outerShdw>
              </a:effectLst>
              <a:sp3d/>
            </c:spPr>
          </c:dPt>
          <c:dPt>
            <c:idx val="42"/>
            <c:bubble3D val="0"/>
            <c:spPr>
              <a:solidFill>
                <a:schemeClr val="accent1">
                  <a:lumMod val="70000"/>
                </a:schemeClr>
              </a:solidFill>
              <a:ln>
                <a:noFill/>
              </a:ln>
              <a:effectLst>
                <a:outerShdw blurRad="254000" sx="102000" sy="102000" algn="ctr" rotWithShape="0">
                  <a:prstClr val="black">
                    <a:alpha val="20000"/>
                  </a:prstClr>
                </a:outerShdw>
              </a:effectLst>
              <a:sp3d/>
            </c:spPr>
          </c:dPt>
          <c:dPt>
            <c:idx val="43"/>
            <c:bubble3D val="0"/>
            <c:spPr>
              <a:solidFill>
                <a:schemeClr val="accent2">
                  <a:lumMod val="70000"/>
                </a:schemeClr>
              </a:solidFill>
              <a:ln>
                <a:noFill/>
              </a:ln>
              <a:effectLst>
                <a:outerShdw blurRad="254000" sx="102000" sy="102000" algn="ctr" rotWithShape="0">
                  <a:prstClr val="black">
                    <a:alpha val="20000"/>
                  </a:prstClr>
                </a:outerShdw>
              </a:effectLst>
              <a:sp3d/>
            </c:spPr>
          </c:dPt>
          <c:dPt>
            <c:idx val="44"/>
            <c:bubble3D val="0"/>
            <c:spPr>
              <a:solidFill>
                <a:schemeClr val="accent3">
                  <a:lumMod val="70000"/>
                </a:schemeClr>
              </a:solidFill>
              <a:ln>
                <a:noFill/>
              </a:ln>
              <a:effectLst>
                <a:outerShdw blurRad="254000" sx="102000" sy="102000" algn="ctr" rotWithShape="0">
                  <a:prstClr val="black">
                    <a:alpha val="20000"/>
                  </a:prstClr>
                </a:outerShdw>
              </a:effectLst>
              <a:sp3d/>
            </c:spPr>
          </c:dPt>
          <c:dPt>
            <c:idx val="45"/>
            <c:bubble3D val="0"/>
            <c:spPr>
              <a:solidFill>
                <a:schemeClr val="accent4">
                  <a:lumMod val="70000"/>
                </a:schemeClr>
              </a:solidFill>
              <a:ln>
                <a:noFill/>
              </a:ln>
              <a:effectLst>
                <a:outerShdw blurRad="254000" sx="102000" sy="102000" algn="ctr" rotWithShape="0">
                  <a:prstClr val="black">
                    <a:alpha val="20000"/>
                  </a:prstClr>
                </a:outerShdw>
              </a:effectLst>
              <a:sp3d/>
            </c:spPr>
          </c:dPt>
          <c:dPt>
            <c:idx val="46"/>
            <c:bubble3D val="0"/>
            <c:spPr>
              <a:solidFill>
                <a:schemeClr val="accent5">
                  <a:lumMod val="70000"/>
                </a:schemeClr>
              </a:solidFill>
              <a:ln>
                <a:noFill/>
              </a:ln>
              <a:effectLst>
                <a:outerShdw blurRad="254000" sx="102000" sy="102000" algn="ctr" rotWithShape="0">
                  <a:prstClr val="black">
                    <a:alpha val="20000"/>
                  </a:prstClr>
                </a:outerShdw>
              </a:effectLst>
              <a:sp3d/>
            </c:spPr>
          </c:dPt>
          <c:dPt>
            <c:idx val="47"/>
            <c:bubble3D val="0"/>
            <c:spPr>
              <a:solidFill>
                <a:schemeClr val="accent6">
                  <a:lumMod val="70000"/>
                </a:schemeClr>
              </a:solidFill>
              <a:ln>
                <a:noFill/>
              </a:ln>
              <a:effectLst>
                <a:outerShdw blurRad="254000" sx="102000" sy="102000" algn="ctr" rotWithShape="0">
                  <a:prstClr val="black">
                    <a:alpha val="20000"/>
                  </a:prstClr>
                </a:outerShdw>
              </a:effectLst>
              <a:sp3d/>
            </c:spPr>
          </c:dPt>
          <c:dPt>
            <c:idx val="48"/>
            <c:bubble3D val="0"/>
            <c:spPr>
              <a:solidFill>
                <a:schemeClr val="accent1">
                  <a:lumMod val="50000"/>
                  <a:lumOff val="50000"/>
                </a:schemeClr>
              </a:solidFill>
              <a:ln>
                <a:noFill/>
              </a:ln>
              <a:effectLst>
                <a:outerShdw blurRad="254000" sx="102000" sy="102000" algn="ctr" rotWithShape="0">
                  <a:prstClr val="black">
                    <a:alpha val="20000"/>
                  </a:prstClr>
                </a:outerShdw>
              </a:effectLst>
              <a:sp3d/>
            </c:spPr>
          </c:dPt>
          <c:dPt>
            <c:idx val="49"/>
            <c:bubble3D val="0"/>
            <c:spPr>
              <a:solidFill>
                <a:schemeClr val="accent2">
                  <a:lumMod val="50000"/>
                  <a:lumOff val="50000"/>
                </a:schemeClr>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E_UnionModel_contribution_sorte!$I$2:$I$51</c:f>
              <c:strCache>
                <c:ptCount val="50"/>
                <c:pt idx="0">
                  <c:v>tem</c:v>
                </c:pt>
                <c:pt idx="1">
                  <c:v>cycling</c:v>
                </c:pt>
                <c:pt idx="2">
                  <c:v>vth_wlds0last_l3s_mv_</c:v>
                </c:pt>
                <c:pt idx="3">
                  <c:v>crd_m1bll_224_c_pcs_</c:v>
                </c:pt>
                <c:pt idx="4">
                  <c:v>wlleak_post_00_na_</c:v>
                </c:pt>
                <c:pt idx="5">
                  <c:v>crd_ttl_pl0_p_</c:v>
                </c:pt>
                <c:pt idx="6">
                  <c:v>vcg_slcv_t_mv_</c:v>
                </c:pt>
                <c:pt idx="7">
                  <c:v>vth_sgs_med_mv_</c:v>
                </c:pt>
                <c:pt idx="8">
                  <c:v>vth_wlds1_med_mv_</c:v>
                </c:pt>
                <c:pt idx="9">
                  <c:v>crd_sdllk_p_</c:v>
                </c:pt>
                <c:pt idx="10">
                  <c:v>eires20x1__</c:v>
                </c:pt>
                <c:pt idx="11">
                  <c:v>fbc_sdllk4_pcs_</c:v>
                </c:pt>
                <c:pt idx="12">
                  <c:v>vth_wlds0_win_mv_</c:v>
                </c:pt>
                <c:pt idx="13">
                  <c:v>bbk_wlds0vth_3_u1_ev_c_pcs_</c:v>
                </c:pt>
                <c:pt idx="14">
                  <c:v>wlleak_each_value_19_na_</c:v>
                </c:pt>
                <c:pt idx="15">
                  <c:v>wlleak_each_value_60_na_</c:v>
                </c:pt>
                <c:pt idx="16">
                  <c:v>wlleak_each_value_09_na_</c:v>
                </c:pt>
                <c:pt idx="17">
                  <c:v>tpd_ns_</c:v>
                </c:pt>
                <c:pt idx="18">
                  <c:v>wlleak_each_value_46_na_</c:v>
                </c:pt>
                <c:pt idx="19">
                  <c:v>wlleak_post_26_na_</c:v>
                </c:pt>
                <c:pt idx="20">
                  <c:v>tpor_us_</c:v>
                </c:pt>
                <c:pt idx="21">
                  <c:v>wlleak_each_value_50_na_</c:v>
                </c:pt>
                <c:pt idx="22">
                  <c:v>wlleak_each_value_ds0_na_</c:v>
                </c:pt>
                <c:pt idx="23">
                  <c:v>wlleak_each_value_ds1_na_</c:v>
                </c:pt>
                <c:pt idx="24">
                  <c:v>fifthratio__</c:v>
                </c:pt>
                <c:pt idx="25">
                  <c:v>wlleak_each_value_01_na_</c:v>
                </c:pt>
                <c:pt idx="26">
                  <c:v>wlleak_post_10_na_</c:v>
                </c:pt>
                <c:pt idx="27">
                  <c:v>sde_pmp_um_s_dac_</c:v>
                </c:pt>
                <c:pt idx="28">
                  <c:v>vth_sgs_win_mv_</c:v>
                </c:pt>
                <c:pt idx="29">
                  <c:v>wlleak_each_value_sgd02_na_</c:v>
                </c:pt>
                <c:pt idx="30">
                  <c:v>wlleak_post_23_na_</c:v>
                </c:pt>
                <c:pt idx="31">
                  <c:v>vx4_t_mv_</c:v>
                </c:pt>
                <c:pt idx="32">
                  <c:v>bbk_mhopen1_008_p_ev_c_pcs_</c:v>
                </c:pt>
                <c:pt idx="33">
                  <c:v>wlleak_each_value_22_na_</c:v>
                </c:pt>
                <c:pt idx="34">
                  <c:v>layer3_vpgms_s_dac_</c:v>
                </c:pt>
                <c:pt idx="35">
                  <c:v>wlleak_each_value_21_na_</c:v>
                </c:pt>
                <c:pt idx="36">
                  <c:v>vth_sgdprog_win_mv_</c:v>
                </c:pt>
                <c:pt idx="37">
                  <c:v>icca_add00_ua_</c:v>
                </c:pt>
                <c:pt idx="38">
                  <c:v>halfvccq18_t_mv_</c:v>
                </c:pt>
                <c:pt idx="39">
                  <c:v>bbk_mhopen1_p_</c:v>
                </c:pt>
                <c:pt idx="40">
                  <c:v>vreadt_p_</c:v>
                </c:pt>
                <c:pt idx="41">
                  <c:v>iref_s_dac_</c:v>
                </c:pt>
                <c:pt idx="42">
                  <c:v>vpass3_t_mv_</c:v>
                </c:pt>
                <c:pt idx="43">
                  <c:v>vreadk_n1_t_mv_</c:v>
                </c:pt>
                <c:pt idx="44">
                  <c:v>iccsb_300a_ua_</c:v>
                </c:pt>
                <c:pt idx="45">
                  <c:v>vth_sgd_med_mv_</c:v>
                </c:pt>
                <c:pt idx="46">
                  <c:v>wlleak_each_value_00_na_</c:v>
                </c:pt>
                <c:pt idx="47">
                  <c:v>vth_wlds0_l3s_mv_</c:v>
                </c:pt>
                <c:pt idx="48">
                  <c:v>wlleak_each_value_12_na_</c:v>
                </c:pt>
                <c:pt idx="49">
                  <c:v>vth_sgd_win_mv_</c:v>
                </c:pt>
              </c:strCache>
            </c:strRef>
          </c:cat>
          <c:val>
            <c:numRef>
              <c:f>E_UnionModel_contribution_sorte!$J$2:$J$51</c:f>
              <c:numCache>
                <c:formatCode>General</c:formatCode>
                <c:ptCount val="50"/>
                <c:pt idx="0">
                  <c:v>21.8058184252819</c:v>
                </c:pt>
                <c:pt idx="1">
                  <c:v>7.04412910348088</c:v>
                </c:pt>
                <c:pt idx="2">
                  <c:v>3.60511620300392</c:v>
                </c:pt>
                <c:pt idx="3">
                  <c:v>1.42244792059349</c:v>
                </c:pt>
                <c:pt idx="4">
                  <c:v>0.545545329643892</c:v>
                </c:pt>
                <c:pt idx="5">
                  <c:v>0.521628691846268</c:v>
                </c:pt>
                <c:pt idx="6">
                  <c:v>0.42147716190788</c:v>
                </c:pt>
                <c:pt idx="7">
                  <c:v>0.388606748818621</c:v>
                </c:pt>
                <c:pt idx="8">
                  <c:v>0.373924950949551</c:v>
                </c:pt>
                <c:pt idx="9">
                  <c:v>0.358705582467416</c:v>
                </c:pt>
                <c:pt idx="10">
                  <c:v>0.305904017738986</c:v>
                </c:pt>
                <c:pt idx="11">
                  <c:v>0.282009036773584</c:v>
                </c:pt>
                <c:pt idx="12">
                  <c:v>0.277609730038061</c:v>
                </c:pt>
                <c:pt idx="13">
                  <c:v>0.210626459985748</c:v>
                </c:pt>
                <c:pt idx="14">
                  <c:v>0.197059378355994</c:v>
                </c:pt>
                <c:pt idx="15">
                  <c:v>0.179482056690531</c:v>
                </c:pt>
                <c:pt idx="16">
                  <c:v>0.14921818291338</c:v>
                </c:pt>
                <c:pt idx="17">
                  <c:v>0.110049890833982</c:v>
                </c:pt>
                <c:pt idx="18">
                  <c:v>0.0791128813017968</c:v>
                </c:pt>
                <c:pt idx="19">
                  <c:v>0.0719197397789125</c:v>
                </c:pt>
                <c:pt idx="20">
                  <c:v>0.0707033607590472</c:v>
                </c:pt>
                <c:pt idx="21">
                  <c:v>0.0674137602960292</c:v>
                </c:pt>
                <c:pt idx="22">
                  <c:v>0.05802719578233</c:v>
                </c:pt>
                <c:pt idx="23">
                  <c:v>0.0553489607167569</c:v>
                </c:pt>
                <c:pt idx="24">
                  <c:v>0.0531534966075779</c:v>
                </c:pt>
                <c:pt idx="25">
                  <c:v>0.0490185512860279</c:v>
                </c:pt>
                <c:pt idx="26">
                  <c:v>0.0404236769766962</c:v>
                </c:pt>
                <c:pt idx="27">
                  <c:v>0.036893881307423</c:v>
                </c:pt>
                <c:pt idx="28">
                  <c:v>0.0359742093972997</c:v>
                </c:pt>
                <c:pt idx="29">
                  <c:v>0.0325902517243865</c:v>
                </c:pt>
                <c:pt idx="30">
                  <c:v>0.0318153876140655</c:v>
                </c:pt>
                <c:pt idx="31">
                  <c:v>0.0264159229326771</c:v>
                </c:pt>
                <c:pt idx="32">
                  <c:v>0.0252191709243796</c:v>
                </c:pt>
                <c:pt idx="33">
                  <c:v>0.0238991027968636</c:v>
                </c:pt>
                <c:pt idx="34">
                  <c:v>0.0232362368837493</c:v>
                </c:pt>
                <c:pt idx="35">
                  <c:v>0.0215505570403002</c:v>
                </c:pt>
                <c:pt idx="36">
                  <c:v>0.0156304260058302</c:v>
                </c:pt>
                <c:pt idx="37">
                  <c:v>0.0122170068896954</c:v>
                </c:pt>
                <c:pt idx="38">
                  <c:v>0.0111732918932204</c:v>
                </c:pt>
                <c:pt idx="39">
                  <c:v>0.00970587659170663</c:v>
                </c:pt>
                <c:pt idx="40">
                  <c:v>0.0091531486257861</c:v>
                </c:pt>
                <c:pt idx="41">
                  <c:v>0.00645477325974161</c:v>
                </c:pt>
                <c:pt idx="42">
                  <c:v>0.0043163975935748</c:v>
                </c:pt>
                <c:pt idx="43">
                  <c:v>0.00414256159578182</c:v>
                </c:pt>
                <c:pt idx="44">
                  <c:v>0.0019739369958886</c:v>
                </c:pt>
                <c:pt idx="45">
                  <c:v>0.000670564308370232</c:v>
                </c:pt>
                <c:pt idx="46">
                  <c:v>0.000636946538189391</c:v>
                </c:pt>
                <c:pt idx="47">
                  <c:v>0.000249175834389184</c:v>
                </c:pt>
                <c:pt idx="48">
                  <c:v>0.000161966304798319</c:v>
                </c:pt>
                <c:pt idx="49">
                  <c:v>0.00013953744461776</c:v>
                </c:pt>
              </c:numCache>
            </c:numRef>
          </c:val>
        </c:ser>
        <c:dLbls>
          <c:dLblPos val="bestFit"/>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55555555555555"/>
          <c:y val="0.109225923595616"/>
          <c:w val="0.344444444444444"/>
          <c:h val="0.88616998989255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Contribution</a:t>
            </a:r>
            <a:r>
              <a:rPr lang="en-US" baseline="0" dirty="0" smtClean="0"/>
              <a:t> of variable Selected by Union of model Lasso, </a:t>
            </a:r>
            <a:r>
              <a:rPr lang="en-US" baseline="0" dirty="0" err="1" smtClean="0"/>
              <a:t>XGBoost</a:t>
            </a:r>
            <a:r>
              <a:rPr lang="en-US" baseline="0" dirty="0" smtClean="0"/>
              <a:t>, Ranger</a:t>
            </a:r>
            <a:endParaRPr lang="en-US" dirty="0"/>
          </a:p>
        </c:rich>
      </c:tx>
      <c:layout>
        <c:manualLayout>
          <c:xMode val="edge"/>
          <c:yMode val="edge"/>
          <c:x val="0.263275720024758"/>
          <c:y val="0.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00462945494456691"/>
          <c:y val="0.230560053188157"/>
          <c:w val="0.689838179809596"/>
          <c:h val="0.768988938795972"/>
        </c:manualLayout>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dPt>
          <c:dPt>
            <c:idx val="1"/>
            <c:bubble3D val="0"/>
            <c:spPr>
              <a:solidFill>
                <a:schemeClr val="accent2"/>
              </a:solidFill>
              <a:ln>
                <a:noFill/>
              </a:ln>
              <a:effectLst>
                <a:outerShdw blurRad="254000" sx="102000" sy="102000" algn="ctr" rotWithShape="0">
                  <a:prstClr val="black">
                    <a:alpha val="20000"/>
                  </a:prstClr>
                </a:outerShdw>
              </a:effectLst>
              <a:sp3d/>
            </c:spPr>
          </c:dPt>
          <c:dPt>
            <c:idx val="2"/>
            <c:bubble3D val="0"/>
            <c:spPr>
              <a:solidFill>
                <a:schemeClr val="accent3"/>
              </a:solidFill>
              <a:ln>
                <a:noFill/>
              </a:ln>
              <a:effectLst>
                <a:outerShdw blurRad="254000" sx="102000" sy="102000" algn="ctr" rotWithShape="0">
                  <a:prstClr val="black">
                    <a:alpha val="20000"/>
                  </a:prstClr>
                </a:outerShdw>
              </a:effectLst>
              <a:sp3d/>
            </c:spPr>
          </c:dPt>
          <c:dPt>
            <c:idx val="3"/>
            <c:bubble3D val="0"/>
            <c:spPr>
              <a:solidFill>
                <a:schemeClr val="accent4"/>
              </a:solidFill>
              <a:ln>
                <a:noFill/>
              </a:ln>
              <a:effectLst>
                <a:outerShdw blurRad="254000" sx="102000" sy="102000" algn="ctr" rotWithShape="0">
                  <a:prstClr val="black">
                    <a:alpha val="20000"/>
                  </a:prstClr>
                </a:outerShdw>
              </a:effectLst>
              <a:sp3d/>
            </c:spPr>
          </c:dPt>
          <c:dPt>
            <c:idx val="4"/>
            <c:bubble3D val="0"/>
            <c:spPr>
              <a:solidFill>
                <a:schemeClr val="accent5"/>
              </a:solidFill>
              <a:ln>
                <a:noFill/>
              </a:ln>
              <a:effectLst>
                <a:outerShdw blurRad="254000" sx="102000" sy="102000" algn="ctr" rotWithShape="0">
                  <a:prstClr val="black">
                    <a:alpha val="20000"/>
                  </a:prstClr>
                </a:outerShdw>
              </a:effectLst>
              <a:sp3d/>
            </c:spPr>
          </c:dPt>
          <c:dPt>
            <c:idx val="5"/>
            <c:bubble3D val="0"/>
            <c:spPr>
              <a:solidFill>
                <a:schemeClr val="accent6"/>
              </a:solidFill>
              <a:ln>
                <a:noFill/>
              </a:ln>
              <a:effectLst>
                <a:outerShdw blurRad="254000" sx="102000" sy="102000" algn="ctr" rotWithShape="0">
                  <a:prstClr val="black">
                    <a:alpha val="20000"/>
                  </a:prstClr>
                </a:outerShdw>
              </a:effectLst>
              <a:sp3d/>
            </c:spPr>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dPt>
          <c:dPt>
            <c:idx val="8"/>
            <c:bubble3D val="0"/>
            <c:spPr>
              <a:solidFill>
                <a:schemeClr val="accent3">
                  <a:lumMod val="60000"/>
                </a:schemeClr>
              </a:solidFill>
              <a:ln>
                <a:noFill/>
              </a:ln>
              <a:effectLst>
                <a:outerShdw blurRad="254000" sx="102000" sy="102000" algn="ctr" rotWithShape="0">
                  <a:prstClr val="black">
                    <a:alpha val="20000"/>
                  </a:prstClr>
                </a:outerShdw>
              </a:effectLst>
              <a:sp3d/>
            </c:spPr>
          </c:dPt>
          <c:dPt>
            <c:idx val="9"/>
            <c:bubble3D val="0"/>
            <c:spPr>
              <a:solidFill>
                <a:schemeClr val="accent4">
                  <a:lumMod val="60000"/>
                </a:schemeClr>
              </a:solidFill>
              <a:ln>
                <a:noFill/>
              </a:ln>
              <a:effectLst>
                <a:outerShdw blurRad="254000" sx="102000" sy="102000" algn="ctr" rotWithShape="0">
                  <a:prstClr val="black">
                    <a:alpha val="20000"/>
                  </a:prstClr>
                </a:outerShdw>
              </a:effectLst>
              <a:sp3d/>
            </c:spPr>
          </c:dPt>
          <c:dPt>
            <c:idx val="10"/>
            <c:bubble3D val="0"/>
            <c:spPr>
              <a:solidFill>
                <a:schemeClr val="accent5">
                  <a:lumMod val="60000"/>
                </a:schemeClr>
              </a:solidFill>
              <a:ln>
                <a:noFill/>
              </a:ln>
              <a:effectLst>
                <a:outerShdw blurRad="254000" sx="102000" sy="102000" algn="ctr" rotWithShape="0">
                  <a:prstClr val="black">
                    <a:alpha val="20000"/>
                  </a:prstClr>
                </a:outerShdw>
              </a:effectLst>
              <a:sp3d/>
            </c:spPr>
          </c:dPt>
          <c:dPt>
            <c:idx val="11"/>
            <c:bubble3D val="0"/>
            <c:spPr>
              <a:solidFill>
                <a:schemeClr val="accent6">
                  <a:lumMod val="60000"/>
                </a:schemeClr>
              </a:solidFill>
              <a:ln>
                <a:noFill/>
              </a:ln>
              <a:effectLst>
                <a:outerShdw blurRad="254000" sx="102000" sy="102000" algn="ctr" rotWithShape="0">
                  <a:prstClr val="black">
                    <a:alpha val="20000"/>
                  </a:prstClr>
                </a:outerShdw>
              </a:effectLst>
              <a:sp3d/>
            </c:spPr>
          </c:dPt>
          <c:dPt>
            <c:idx val="12"/>
            <c:bubble3D val="0"/>
            <c:spPr>
              <a:solidFill>
                <a:schemeClr val="accent1">
                  <a:lumMod val="80000"/>
                  <a:lumOff val="20000"/>
                </a:schemeClr>
              </a:solidFill>
              <a:ln>
                <a:noFill/>
              </a:ln>
              <a:effectLst>
                <a:outerShdw blurRad="254000" sx="102000" sy="102000" algn="ctr" rotWithShape="0">
                  <a:prstClr val="black">
                    <a:alpha val="20000"/>
                  </a:prstClr>
                </a:outerShdw>
              </a:effectLst>
              <a:sp3d/>
            </c:spPr>
          </c:dPt>
          <c:dPt>
            <c:idx val="13"/>
            <c:bubble3D val="0"/>
            <c:spPr>
              <a:solidFill>
                <a:schemeClr val="accent2">
                  <a:lumMod val="80000"/>
                  <a:lumOff val="20000"/>
                </a:schemeClr>
              </a:solidFill>
              <a:ln>
                <a:noFill/>
              </a:ln>
              <a:effectLst>
                <a:outerShdw blurRad="254000" sx="102000" sy="102000" algn="ctr" rotWithShape="0">
                  <a:prstClr val="black">
                    <a:alpha val="20000"/>
                  </a:prstClr>
                </a:outerShdw>
              </a:effectLst>
              <a:sp3d/>
            </c:spPr>
          </c:dPt>
          <c:dPt>
            <c:idx val="14"/>
            <c:bubble3D val="0"/>
            <c:spPr>
              <a:solidFill>
                <a:schemeClr val="accent3">
                  <a:lumMod val="80000"/>
                  <a:lumOff val="20000"/>
                </a:schemeClr>
              </a:solidFill>
              <a:ln>
                <a:noFill/>
              </a:ln>
              <a:effectLst>
                <a:outerShdw blurRad="254000" sx="102000" sy="102000" algn="ctr" rotWithShape="0">
                  <a:prstClr val="black">
                    <a:alpha val="20000"/>
                  </a:prstClr>
                </a:outerShdw>
              </a:effectLst>
              <a:sp3d/>
            </c:spPr>
          </c:dPt>
          <c:dPt>
            <c:idx val="15"/>
            <c:bubble3D val="0"/>
            <c:spPr>
              <a:solidFill>
                <a:schemeClr val="accent4">
                  <a:lumMod val="80000"/>
                  <a:lumOff val="20000"/>
                </a:schemeClr>
              </a:solidFill>
              <a:ln>
                <a:noFill/>
              </a:ln>
              <a:effectLst>
                <a:outerShdw blurRad="254000" sx="102000" sy="102000" algn="ctr" rotWithShape="0">
                  <a:prstClr val="black">
                    <a:alpha val="20000"/>
                  </a:prstClr>
                </a:outerShdw>
              </a:effectLst>
              <a:sp3d/>
            </c:spPr>
          </c:dPt>
          <c:dPt>
            <c:idx val="16"/>
            <c:bubble3D val="0"/>
            <c:spPr>
              <a:solidFill>
                <a:schemeClr val="accent5">
                  <a:lumMod val="80000"/>
                  <a:lumOff val="20000"/>
                </a:schemeClr>
              </a:solidFill>
              <a:ln>
                <a:noFill/>
              </a:ln>
              <a:effectLst>
                <a:outerShdw blurRad="254000" sx="102000" sy="102000" algn="ctr" rotWithShape="0">
                  <a:prstClr val="black">
                    <a:alpha val="20000"/>
                  </a:prstClr>
                </a:outerShdw>
              </a:effectLst>
              <a:sp3d/>
            </c:spPr>
          </c:dPt>
          <c:dPt>
            <c:idx val="17"/>
            <c:bubble3D val="0"/>
            <c:spPr>
              <a:solidFill>
                <a:schemeClr val="accent6">
                  <a:lumMod val="80000"/>
                  <a:lumOff val="20000"/>
                </a:schemeClr>
              </a:solidFill>
              <a:ln>
                <a:noFill/>
              </a:ln>
              <a:effectLst>
                <a:outerShdw blurRad="254000" sx="102000" sy="102000" algn="ctr" rotWithShape="0">
                  <a:prstClr val="black">
                    <a:alpha val="20000"/>
                  </a:prstClr>
                </a:outerShdw>
              </a:effectLst>
              <a:sp3d/>
            </c:spPr>
          </c:dPt>
          <c:dPt>
            <c:idx val="18"/>
            <c:bubble3D val="0"/>
            <c:spPr>
              <a:solidFill>
                <a:schemeClr val="accent1">
                  <a:lumMod val="80000"/>
                </a:schemeClr>
              </a:solidFill>
              <a:ln>
                <a:noFill/>
              </a:ln>
              <a:effectLst>
                <a:outerShdw blurRad="254000" sx="102000" sy="102000" algn="ctr" rotWithShape="0">
                  <a:prstClr val="black">
                    <a:alpha val="20000"/>
                  </a:prstClr>
                </a:outerShdw>
              </a:effectLst>
              <a:sp3d/>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E_UnionModel_contribution_sorte!$J$2:$J$20</c:f>
              <c:strCache>
                <c:ptCount val="19"/>
                <c:pt idx="0">
                  <c:v>tem</c:v>
                </c:pt>
                <c:pt idx="1">
                  <c:v>cycling</c:v>
                </c:pt>
                <c:pt idx="2">
                  <c:v>vth_wlds0last_l3s_mv_</c:v>
                </c:pt>
                <c:pt idx="3">
                  <c:v>crd_m1bll_224_c_pcs_</c:v>
                </c:pt>
                <c:pt idx="4">
                  <c:v>wlleak_post_00_na_</c:v>
                </c:pt>
                <c:pt idx="5">
                  <c:v>crd_ttl_pl0_p_</c:v>
                </c:pt>
                <c:pt idx="6">
                  <c:v>vcg_slcv_t_mv_</c:v>
                </c:pt>
                <c:pt idx="7">
                  <c:v>vth_sgs_med_mv_</c:v>
                </c:pt>
                <c:pt idx="8">
                  <c:v>vth_wlds1_med_mv_</c:v>
                </c:pt>
                <c:pt idx="9">
                  <c:v>crd_sdllk_p_</c:v>
                </c:pt>
                <c:pt idx="10">
                  <c:v>eires20x1__</c:v>
                </c:pt>
                <c:pt idx="11">
                  <c:v>fbc_sdllk4_pcs_</c:v>
                </c:pt>
                <c:pt idx="12">
                  <c:v>vth_wlds0_win_mv_</c:v>
                </c:pt>
                <c:pt idx="13">
                  <c:v>bbk_wlds0vth_3_u1_ev_c_pcs_</c:v>
                </c:pt>
                <c:pt idx="14">
                  <c:v>wlleak_each_value_19_na_</c:v>
                </c:pt>
                <c:pt idx="15">
                  <c:v>wlleak_each_value_60_na_</c:v>
                </c:pt>
                <c:pt idx="16">
                  <c:v>wlleak_each_value_09_na_</c:v>
                </c:pt>
                <c:pt idx="17">
                  <c:v>tpd_ns_</c:v>
                </c:pt>
                <c:pt idx="18">
                  <c:v>wlleak_each_value_46_na_</c:v>
                </c:pt>
              </c:strCache>
            </c:strRef>
          </c:cat>
          <c:val>
            <c:numRef>
              <c:f>E_UnionModel_contribution_sorte!$K$2:$K$20</c:f>
              <c:numCache>
                <c:formatCode>General</c:formatCode>
                <c:ptCount val="19"/>
                <c:pt idx="0">
                  <c:v>21.8058184252819</c:v>
                </c:pt>
                <c:pt idx="1">
                  <c:v>7.04412910348088</c:v>
                </c:pt>
                <c:pt idx="2">
                  <c:v>3.60511620300392</c:v>
                </c:pt>
                <c:pt idx="3">
                  <c:v>1.42244792059349</c:v>
                </c:pt>
                <c:pt idx="4">
                  <c:v>0.545545329643892</c:v>
                </c:pt>
                <c:pt idx="5">
                  <c:v>0.521628691846268</c:v>
                </c:pt>
                <c:pt idx="6">
                  <c:v>0.42147716190788</c:v>
                </c:pt>
                <c:pt idx="7">
                  <c:v>0.388606748818621</c:v>
                </c:pt>
                <c:pt idx="8">
                  <c:v>0.373924950949551</c:v>
                </c:pt>
                <c:pt idx="9">
                  <c:v>0.358705582467416</c:v>
                </c:pt>
                <c:pt idx="10">
                  <c:v>0.305904017738986</c:v>
                </c:pt>
                <c:pt idx="11">
                  <c:v>0.282009036773584</c:v>
                </c:pt>
                <c:pt idx="12">
                  <c:v>0.277609730038061</c:v>
                </c:pt>
                <c:pt idx="13">
                  <c:v>0.210626459985748</c:v>
                </c:pt>
                <c:pt idx="14">
                  <c:v>0.197059378355994</c:v>
                </c:pt>
                <c:pt idx="15">
                  <c:v>0.179482056690531</c:v>
                </c:pt>
                <c:pt idx="16">
                  <c:v>0.14921818291338</c:v>
                </c:pt>
                <c:pt idx="17">
                  <c:v>0.110049890833982</c:v>
                </c:pt>
                <c:pt idx="18">
                  <c:v>0.0791128813017968</c:v>
                </c:pt>
              </c:numCache>
            </c:numRef>
          </c:val>
        </c:ser>
        <c:dLbls>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72780995546044"/>
          <c:y val="0.129400738531342"/>
          <c:w val="0.318756380805737"/>
          <c:h val="0.85129279565374"/>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LASSO</a:t>
            </a:r>
          </a:p>
        </c:rich>
      </c:tx>
      <c:layout>
        <c:manualLayout>
          <c:xMode val="edge"/>
          <c:yMode val="edge"/>
          <c:x val="0.69121300924341"/>
          <c:y val="0.0229885057471264"/>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S_HTPD_contribution_standard_an!$O$1</c:f>
              <c:strCache>
                <c:ptCount val="1"/>
                <c:pt idx="0">
                  <c:v>PctExp</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S_HTPD_contribution_standard_an!$I$2:$I$31</c:f>
              <c:strCache>
                <c:ptCount val="30"/>
                <c:pt idx="0">
                  <c:v>levelMP</c:v>
                </c:pt>
                <c:pt idx="1">
                  <c:v>levelLP</c:v>
                </c:pt>
                <c:pt idx="2">
                  <c:v>fbc_sdllk0_pcs_</c:v>
                </c:pt>
                <c:pt idx="3">
                  <c:v>ron_no33_s_dac_</c:v>
                </c:pt>
                <c:pt idx="4">
                  <c:v>wlleak_each_value_02_na_</c:v>
                </c:pt>
                <c:pt idx="5">
                  <c:v>vth_wlds0_win_mv_</c:v>
                </c:pt>
                <c:pt idx="6">
                  <c:v>vcg_slcv_s_dac_</c:v>
                </c:pt>
                <c:pt idx="7">
                  <c:v>wlleak_each_value_14_na_</c:v>
                </c:pt>
                <c:pt idx="8">
                  <c:v>wlleak_post_54_na_</c:v>
                </c:pt>
                <c:pt idx="9">
                  <c:v>vx2_s_dac_</c:v>
                </c:pt>
                <c:pt idx="10">
                  <c:v>wlleak_post_44_na_</c:v>
                </c:pt>
                <c:pt idx="11">
                  <c:v>sfbc_b32wlsalp_dc_post_pcs_</c:v>
                </c:pt>
                <c:pt idx="12">
                  <c:v>wlleak_each_value_63_na_</c:v>
                </c:pt>
                <c:pt idx="13">
                  <c:v>ron_odt_18_pn_rate_mv_</c:v>
                </c:pt>
                <c:pt idx="14">
                  <c:v>layer3_vpgms_s_dac_</c:v>
                </c:pt>
                <c:pt idx="15">
                  <c:v>vreadk_n1_t_mv_</c:v>
                </c:pt>
                <c:pt idx="16">
                  <c:v>vfour_t_mv_</c:v>
                </c:pt>
                <c:pt idx="17">
                  <c:v>eires20x1__</c:v>
                </c:pt>
                <c:pt idx="18">
                  <c:v>bit_saff_io0_pcs_</c:v>
                </c:pt>
                <c:pt idx="19">
                  <c:v>vcelsrct_p_</c:v>
                </c:pt>
                <c:pt idx="20">
                  <c:v>wlleak_each_value_43_na_</c:v>
                </c:pt>
                <c:pt idx="21">
                  <c:v>wlleak_post_43_na_</c:v>
                </c:pt>
                <c:pt idx="22">
                  <c:v>wlleak_post_dd1_na_</c:v>
                </c:pt>
                <c:pt idx="23">
                  <c:v>tlcwc_we0_wl0_fr_s25_f2g_pcs_</c:v>
                </c:pt>
                <c:pt idx="24">
                  <c:v>celsrcstep_s_dac_</c:v>
                </c:pt>
                <c:pt idx="25">
                  <c:v>vcg_bv3_t_mv_</c:v>
                </c:pt>
                <c:pt idx="26">
                  <c:v>vsg_t_mv_</c:v>
                </c:pt>
                <c:pt idx="27">
                  <c:v>bit_mhopen_io7_pcs_</c:v>
                </c:pt>
                <c:pt idx="28">
                  <c:v>wlrc_100_pcs_</c:v>
                </c:pt>
                <c:pt idx="29">
                  <c:v>bit_mhopen_io6_pcs_</c:v>
                </c:pt>
              </c:strCache>
            </c:strRef>
          </c:cat>
          <c:val>
            <c:numRef>
              <c:f>S_HTPD_contribution_standard_an!$O$2:$O$31</c:f>
              <c:numCache>
                <c:formatCode>General</c:formatCode>
                <c:ptCount val="30"/>
                <c:pt idx="0">
                  <c:v>14.3819165501088</c:v>
                </c:pt>
                <c:pt idx="1">
                  <c:v>9.56021276496723</c:v>
                </c:pt>
                <c:pt idx="2">
                  <c:v>2.68305509232038</c:v>
                </c:pt>
                <c:pt idx="3">
                  <c:v>2.61492477083429</c:v>
                </c:pt>
                <c:pt idx="4">
                  <c:v>1.75481434530427</c:v>
                </c:pt>
                <c:pt idx="5">
                  <c:v>1.71398745250062</c:v>
                </c:pt>
                <c:pt idx="6">
                  <c:v>1.68622208901451</c:v>
                </c:pt>
                <c:pt idx="7">
                  <c:v>1.68012994388004</c:v>
                </c:pt>
                <c:pt idx="8">
                  <c:v>1.64526420748646</c:v>
                </c:pt>
                <c:pt idx="9">
                  <c:v>1.62739537036091</c:v>
                </c:pt>
                <c:pt idx="10">
                  <c:v>1.58085414878221</c:v>
                </c:pt>
                <c:pt idx="11">
                  <c:v>1.45334156518915</c:v>
                </c:pt>
                <c:pt idx="12">
                  <c:v>1.43198586174025</c:v>
                </c:pt>
                <c:pt idx="13">
                  <c:v>1.37035867737171</c:v>
                </c:pt>
                <c:pt idx="14">
                  <c:v>1.36273757751576</c:v>
                </c:pt>
                <c:pt idx="15">
                  <c:v>1.25350786902315</c:v>
                </c:pt>
                <c:pt idx="16">
                  <c:v>1.24263301166321</c:v>
                </c:pt>
                <c:pt idx="17">
                  <c:v>1.19894805552416</c:v>
                </c:pt>
                <c:pt idx="18">
                  <c:v>1.13883970656246</c:v>
                </c:pt>
                <c:pt idx="19">
                  <c:v>1.05757234641169</c:v>
                </c:pt>
                <c:pt idx="20">
                  <c:v>1.02734678280533</c:v>
                </c:pt>
                <c:pt idx="21">
                  <c:v>0.888348106828174</c:v>
                </c:pt>
                <c:pt idx="22">
                  <c:v>0.841004172597021</c:v>
                </c:pt>
                <c:pt idx="23">
                  <c:v>0.815044110242347</c:v>
                </c:pt>
                <c:pt idx="24">
                  <c:v>0.743030504385486</c:v>
                </c:pt>
                <c:pt idx="25">
                  <c:v>0.725801767093922</c:v>
                </c:pt>
                <c:pt idx="26">
                  <c:v>0.724324380255813</c:v>
                </c:pt>
                <c:pt idx="27">
                  <c:v>0.711073978586574</c:v>
                </c:pt>
                <c:pt idx="28">
                  <c:v>0.688569609587116</c:v>
                </c:pt>
                <c:pt idx="29">
                  <c:v>0.685385713103045</c:v>
                </c:pt>
              </c:numCache>
            </c:numRef>
          </c:val>
        </c:ser>
        <c:dLbls>
          <c:dLblPos val="out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err="1" smtClean="0"/>
              <a:t>GBMPctExp</a:t>
            </a:r>
            <a:endParaRPr lang="en-US" dirty="0"/>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S_RTPD_result.csv!$G$1</c:f>
              <c:strCache>
                <c:ptCount val="1"/>
                <c:pt idx="0">
                  <c:v>PctExp</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6"/>
            <c:bubble3D val="0"/>
            <c:spPr>
              <a:solidFill>
                <a:schemeClr val="accent5">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7"/>
            <c:bubble3D val="0"/>
            <c:spPr>
              <a:solidFill>
                <a:schemeClr val="accent6">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8"/>
            <c:bubble3D val="0"/>
            <c:spPr>
              <a:solidFill>
                <a:schemeClr val="accent1">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9"/>
            <c:bubble3D val="0"/>
            <c:spPr>
              <a:solidFill>
                <a:schemeClr val="accent2">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0"/>
            <c:bubble3D val="0"/>
            <c:spPr>
              <a:solidFill>
                <a:schemeClr val="accent3">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1"/>
            <c:bubble3D val="0"/>
            <c:spPr>
              <a:solidFill>
                <a:schemeClr val="accent4">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2"/>
            <c:bubble3D val="0"/>
            <c:spPr>
              <a:solidFill>
                <a:schemeClr val="accent5">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3"/>
            <c:bubble3D val="0"/>
            <c:spPr>
              <a:solidFill>
                <a:schemeClr val="accent6">
                  <a:lumMod val="8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4"/>
            <c:bubble3D val="0"/>
            <c:spPr>
              <a:solidFill>
                <a:schemeClr val="accent1">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5"/>
            <c:bubble3D val="0"/>
            <c:spPr>
              <a:solidFill>
                <a:schemeClr val="accent2">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6"/>
            <c:bubble3D val="0"/>
            <c:spPr>
              <a:solidFill>
                <a:schemeClr val="accent3">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7"/>
            <c:bubble3D val="0"/>
            <c:spPr>
              <a:solidFill>
                <a:schemeClr val="accent4">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8"/>
            <c:bubble3D val="0"/>
            <c:spPr>
              <a:solidFill>
                <a:schemeClr val="accent5">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9"/>
            <c:bubble3D val="0"/>
            <c:spPr>
              <a:solidFill>
                <a:schemeClr val="accent6">
                  <a:lumMod val="60000"/>
                  <a:lumOff val="4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0"/>
            <c:bubble3D val="0"/>
            <c:spPr>
              <a:solidFill>
                <a:schemeClr val="accent1">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1"/>
            <c:bubble3D val="0"/>
            <c:spPr>
              <a:solidFill>
                <a:schemeClr val="accent2">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dLbl>
              <c:idx val="3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S_RTPD_result.csv!$A$2:$A$33</c:f>
              <c:strCache>
                <c:ptCount val="30"/>
                <c:pt idx="0">
                  <c:v>levelMP</c:v>
                </c:pt>
                <c:pt idx="1">
                  <c:v>levelLP</c:v>
                </c:pt>
                <c:pt idx="2">
                  <c:v>sfbc_b32wlsaup_drpost_pcs_</c:v>
                </c:pt>
                <c:pt idx="3">
                  <c:v>vth_08pwl60_lt_mv_</c:v>
                </c:pt>
                <c:pt idx="4">
                  <c:v>crd_scrnslcbot_p_</c:v>
                </c:pt>
                <c:pt idx="5">
                  <c:v>vth_wlds0last_l3s_mv_</c:v>
                </c:pt>
                <c:pt idx="6">
                  <c:v>bbk_wlds0vth_1_u3_ev_c_pcs_</c:v>
                </c:pt>
                <c:pt idx="7">
                  <c:v>sfbc_t32wlsalp_far_dc_fresh_pcs_</c:v>
                </c:pt>
                <c:pt idx="8">
                  <c:v>bbk_slcreadrand_d_pcs_</c:v>
                </c:pt>
                <c:pt idx="9">
                  <c:v>eires20x1__</c:v>
                </c:pt>
                <c:pt idx="10">
                  <c:v>vpgm_slc_delta_loop_mv_</c:v>
                </c:pt>
                <c:pt idx="11">
                  <c:v>vpgmulooptrial2__</c:v>
                </c:pt>
                <c:pt idx="12">
                  <c:v>tlcwc_we0_wl31_fr_s25_f2g_pcs_</c:v>
                </c:pt>
                <c:pt idx="13">
                  <c:v>bbk_wlds0vth_3_u1_ev_c_pcs_</c:v>
                </c:pt>
                <c:pt idx="14">
                  <c:v>vth_12pwl3_lt_mv_</c:v>
                </c:pt>
                <c:pt idx="15">
                  <c:v>celsrcstep_t_mv_</c:v>
                </c:pt>
                <c:pt idx="16">
                  <c:v>tlcwc_we0_wl0_fr_s25_a2r_pcs_</c:v>
                </c:pt>
                <c:pt idx="17">
                  <c:v>ron_odt_18n_t_ua_</c:v>
                </c:pt>
                <c:pt idx="18">
                  <c:v>tpor_us_</c:v>
                </c:pt>
                <c:pt idx="19">
                  <c:v>sfbc_t32wlsalp_far_fresh_pcs_</c:v>
                </c:pt>
                <c:pt idx="20">
                  <c:v>tlcwc_we0_wl0_fr_s25_f2g_pcs_</c:v>
                </c:pt>
                <c:pt idx="21">
                  <c:v>sfbc_t32wlsalp_drpost_pcs_</c:v>
                </c:pt>
                <c:pt idx="22">
                  <c:v>vth_wlds0_l3s_mv_</c:v>
                </c:pt>
                <c:pt idx="23">
                  <c:v>sfbc_64wls00t1_dc_drpost1_pcs_</c:v>
                </c:pt>
                <c:pt idx="24">
                  <c:v>bbk_amhshort1_ev_d_pcs_</c:v>
                </c:pt>
                <c:pt idx="25">
                  <c:v>sfbc_t32wlsaerx_far_fresh_pcs_</c:v>
                </c:pt>
                <c:pt idx="26">
                  <c:v>sfbc_b32wlsalp_drpost_pcs_</c:v>
                </c:pt>
                <c:pt idx="27">
                  <c:v>bbk_high_wldd0_ev_d_pcs_</c:v>
                </c:pt>
                <c:pt idx="28">
                  <c:v>vth_sgs_win_mv_</c:v>
                </c:pt>
                <c:pt idx="29">
                  <c:v>fbc_sdllk0_pcs_</c:v>
                </c:pt>
              </c:strCache>
            </c:strRef>
          </c:cat>
          <c:val>
            <c:numRef>
              <c:f>S_RTPD_result.csv!$G$2:$G$33</c:f>
              <c:numCache>
                <c:formatCode>General</c:formatCode>
                <c:ptCount val="32"/>
                <c:pt idx="0">
                  <c:v>20.2050217176317</c:v>
                </c:pt>
                <c:pt idx="1">
                  <c:v>5.73047072159634</c:v>
                </c:pt>
                <c:pt idx="2">
                  <c:v>4.47134496537402</c:v>
                </c:pt>
                <c:pt idx="3">
                  <c:v>4.04178138168457</c:v>
                </c:pt>
                <c:pt idx="4">
                  <c:v>4.00439068633423</c:v>
                </c:pt>
                <c:pt idx="5">
                  <c:v>3.1815924473594</c:v>
                </c:pt>
                <c:pt idx="6">
                  <c:v>1.62018961839316</c:v>
                </c:pt>
                <c:pt idx="7">
                  <c:v>1.1574422411726</c:v>
                </c:pt>
                <c:pt idx="8">
                  <c:v>1.07651179054179</c:v>
                </c:pt>
                <c:pt idx="9">
                  <c:v>0.880795236235</c:v>
                </c:pt>
                <c:pt idx="10">
                  <c:v>0.802952307776375</c:v>
                </c:pt>
                <c:pt idx="11">
                  <c:v>0.771997747561484</c:v>
                </c:pt>
                <c:pt idx="12">
                  <c:v>0.740003344390826</c:v>
                </c:pt>
                <c:pt idx="13">
                  <c:v>0.654260065537036</c:v>
                </c:pt>
                <c:pt idx="14">
                  <c:v>0.502137016561853</c:v>
                </c:pt>
                <c:pt idx="15">
                  <c:v>0.474563278056535</c:v>
                </c:pt>
                <c:pt idx="16">
                  <c:v>0.445084293793094</c:v>
                </c:pt>
                <c:pt idx="17">
                  <c:v>0.332977164598534</c:v>
                </c:pt>
                <c:pt idx="18">
                  <c:v>0.153214946974591</c:v>
                </c:pt>
                <c:pt idx="19">
                  <c:v>0.119945261779041</c:v>
                </c:pt>
                <c:pt idx="20">
                  <c:v>0.105632772212657</c:v>
                </c:pt>
                <c:pt idx="21">
                  <c:v>0.0873542893420764</c:v>
                </c:pt>
                <c:pt idx="22">
                  <c:v>0.0785869032578061</c:v>
                </c:pt>
                <c:pt idx="23">
                  <c:v>0.0334749578098716</c:v>
                </c:pt>
                <c:pt idx="24">
                  <c:v>0.022809329123963</c:v>
                </c:pt>
                <c:pt idx="25">
                  <c:v>0.00661410107795759</c:v>
                </c:pt>
                <c:pt idx="26">
                  <c:v>0.00534790223194778</c:v>
                </c:pt>
                <c:pt idx="27">
                  <c:v>0.00204378419182246</c:v>
                </c:pt>
                <c:pt idx="28">
                  <c:v>0.00119826919034856</c:v>
                </c:pt>
                <c:pt idx="29">
                  <c:v>0.0010876595766158</c:v>
                </c:pt>
              </c:numCache>
            </c:numRef>
          </c:val>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smtClean="0"/>
              <a:t>Lasso</a:t>
            </a:r>
            <a:endParaRPr lang="en-US" dirty="0"/>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792070562997086"/>
          <c:y val="0.164510959016357"/>
          <c:w val="0.832585837047694"/>
          <c:h val="0.768550432712594"/>
        </c:manualLayout>
      </c:layout>
      <c:ofPieChart>
        <c:ofPieType val="bar"/>
        <c:varyColors val="1"/>
        <c:ser>
          <c:idx val="0"/>
          <c:order val="0"/>
          <c:tx>
            <c:strRef>
              <c:f>S_RTPD_result.csv!$O$1</c:f>
              <c:strCache>
                <c:ptCount val="1"/>
                <c:pt idx="0">
                  <c:v>PctExp</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Pt>
            <c:idx val="31"/>
            <c:bubble3D val="0"/>
            <c:spPr>
              <a:solidFill>
                <a:schemeClr val="accent2">
                  <a:lumMod val="50000"/>
                </a:schemeClr>
              </a:solidFill>
              <a:ln>
                <a:noFill/>
              </a:ln>
              <a:effectLst>
                <a:outerShdw blurRad="63500" sx="102000" sy="102000" algn="ctr" rotWithShape="0">
                  <a:prstClr val="black">
                    <a:alpha val="20000"/>
                  </a:prstClr>
                </a:outerShdw>
              </a:effectLst>
            </c:spPr>
          </c:dPt>
          <c:dPt>
            <c:idx val="32"/>
            <c:bubble3D val="0"/>
            <c:spPr>
              <a:solidFill>
                <a:schemeClr val="accent3">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0"/>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0"/>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0"/>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0"/>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0"/>
              <c:showBubbleSize val="0"/>
            </c:dLbl>
            <c:dLbl>
              <c:idx val="3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50000"/>
                        </a:schemeClr>
                      </a:solidFill>
                      <a:latin typeface="+mn-lt"/>
                      <a:ea typeface="+mn-ea"/>
                      <a:cs typeface="+mn-cs"/>
                    </a:defRPr>
                  </a:pPr>
                  <a:endParaRPr lang="en-US"/>
                </a:p>
              </c:txPr>
              <c:dLblPos val="outEnd"/>
              <c:showLegendKey val="0"/>
              <c:showVal val="0"/>
              <c:showCatName val="1"/>
              <c:showSerName val="0"/>
              <c:showPercent val="0"/>
              <c:showBubbleSize val="0"/>
            </c:dLbl>
            <c:dLbl>
              <c:idx val="3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50000"/>
                        </a:schemeClr>
                      </a:solidFill>
                      <a:latin typeface="+mn-lt"/>
                      <a:ea typeface="+mn-ea"/>
                      <a:cs typeface="+mn-cs"/>
                    </a:defRPr>
                  </a:pPr>
                  <a:endParaRPr lang="en-US"/>
                </a:p>
              </c:txPr>
              <c:dLblPos val="outEnd"/>
              <c:showLegendKey val="0"/>
              <c:showVal val="0"/>
              <c:showCatName val="1"/>
              <c:showSerName val="0"/>
              <c:showPercent val="0"/>
              <c:showBubbleSize val="0"/>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S_RTPD_result.csv!$I$2:$I$33</c:f>
              <c:strCache>
                <c:ptCount val="30"/>
                <c:pt idx="0">
                  <c:v>levelMP</c:v>
                </c:pt>
                <c:pt idx="1">
                  <c:v>levelLP</c:v>
                </c:pt>
                <c:pt idx="2">
                  <c:v>eires20x1__</c:v>
                </c:pt>
                <c:pt idx="3">
                  <c:v>layer4_vpgmu_s_dac_</c:v>
                </c:pt>
                <c:pt idx="4">
                  <c:v>wlleak_each_value_09_na_</c:v>
                </c:pt>
                <c:pt idx="5">
                  <c:v>vth_wlds0last_l3s_mv_</c:v>
                </c:pt>
                <c:pt idx="6">
                  <c:v>ron_no33_s_dac_</c:v>
                </c:pt>
                <c:pt idx="7">
                  <c:v>vddsa_s_dac_</c:v>
                </c:pt>
                <c:pt idx="8">
                  <c:v>tpor_us_</c:v>
                </c:pt>
                <c:pt idx="9">
                  <c:v>bit_sa00_io5_pcs_</c:v>
                </c:pt>
                <c:pt idx="10">
                  <c:v>layer3_vpgms_s_dac_</c:v>
                </c:pt>
                <c:pt idx="11">
                  <c:v>vpass3_t_mv_</c:v>
                </c:pt>
                <c:pt idx="12">
                  <c:v>vfour_t_mv_</c:v>
                </c:pt>
                <c:pt idx="13">
                  <c:v>wlleak_post_53_na_</c:v>
                </c:pt>
                <c:pt idx="14">
                  <c:v>vcgrvstep_s_dac_</c:v>
                </c:pt>
                <c:pt idx="15">
                  <c:v>vpgmu_bwl_s_dac_</c:v>
                </c:pt>
                <c:pt idx="16">
                  <c:v>vpass2_t_mv_</c:v>
                </c:pt>
                <c:pt idx="17">
                  <c:v>vpgms_sgdprog_s_dac_</c:v>
                </c:pt>
                <c:pt idx="18">
                  <c:v>vx2_s_dac_</c:v>
                </c:pt>
                <c:pt idx="19">
                  <c:v>celsrcstep_t_mv_</c:v>
                </c:pt>
                <c:pt idx="20">
                  <c:v>wlleak_each_value_52_na_</c:v>
                </c:pt>
                <c:pt idx="21">
                  <c:v>bbk_ttl_pl1_p_</c:v>
                </c:pt>
                <c:pt idx="22">
                  <c:v>wlleak_each_value_16_na_</c:v>
                </c:pt>
                <c:pt idx="23">
                  <c:v>vth_sgs_med_mv_</c:v>
                </c:pt>
                <c:pt idx="24">
                  <c:v>wlleak_each_value_35_na_</c:v>
                </c:pt>
                <c:pt idx="25">
                  <c:v>celsrcstep_s_dac_</c:v>
                </c:pt>
                <c:pt idx="26">
                  <c:v>wlleak_each_value_27_na_</c:v>
                </c:pt>
                <c:pt idx="27">
                  <c:v>vfour_s_dac_</c:v>
                </c:pt>
                <c:pt idx="28">
                  <c:v>vcg_fv3_t_mv_</c:v>
                </c:pt>
                <c:pt idx="29">
                  <c:v>wlleak_each_value_ds1_na_</c:v>
                </c:pt>
              </c:strCache>
            </c:strRef>
          </c:cat>
          <c:val>
            <c:numRef>
              <c:f>S_RTPD_result.csv!$O$2:$O$33</c:f>
              <c:numCache>
                <c:formatCode>General</c:formatCode>
                <c:ptCount val="32"/>
                <c:pt idx="0">
                  <c:v>20.2050217176292</c:v>
                </c:pt>
                <c:pt idx="1">
                  <c:v>5.73047072159539</c:v>
                </c:pt>
                <c:pt idx="2">
                  <c:v>2.81389532584269</c:v>
                </c:pt>
                <c:pt idx="3">
                  <c:v>1.62806755702109</c:v>
                </c:pt>
                <c:pt idx="4">
                  <c:v>1.56804894502113</c:v>
                </c:pt>
                <c:pt idx="5">
                  <c:v>1.53698030306101</c:v>
                </c:pt>
                <c:pt idx="6">
                  <c:v>1.19512868593434</c:v>
                </c:pt>
                <c:pt idx="7">
                  <c:v>1.12010664049609</c:v>
                </c:pt>
                <c:pt idx="8">
                  <c:v>1.01054211617536</c:v>
                </c:pt>
                <c:pt idx="9">
                  <c:v>0.960429093212944</c:v>
                </c:pt>
                <c:pt idx="10">
                  <c:v>0.948221010974297</c:v>
                </c:pt>
                <c:pt idx="11">
                  <c:v>0.819665913909719</c:v>
                </c:pt>
                <c:pt idx="12">
                  <c:v>0.796769408358148</c:v>
                </c:pt>
                <c:pt idx="13">
                  <c:v>0.793773973722722</c:v>
                </c:pt>
                <c:pt idx="14">
                  <c:v>0.734996034089008</c:v>
                </c:pt>
                <c:pt idx="15">
                  <c:v>0.728647754405211</c:v>
                </c:pt>
                <c:pt idx="16">
                  <c:v>0.692841399520818</c:v>
                </c:pt>
                <c:pt idx="17">
                  <c:v>0.6708557783111</c:v>
                </c:pt>
                <c:pt idx="18">
                  <c:v>0.669307272962852</c:v>
                </c:pt>
                <c:pt idx="19">
                  <c:v>0.634483113473341</c:v>
                </c:pt>
                <c:pt idx="20">
                  <c:v>0.628694956039462</c:v>
                </c:pt>
                <c:pt idx="21">
                  <c:v>0.62191014172287</c:v>
                </c:pt>
                <c:pt idx="22">
                  <c:v>0.604605403357529</c:v>
                </c:pt>
                <c:pt idx="23">
                  <c:v>0.557455288964335</c:v>
                </c:pt>
                <c:pt idx="24">
                  <c:v>0.542695262878363</c:v>
                </c:pt>
                <c:pt idx="25">
                  <c:v>0.532684357042447</c:v>
                </c:pt>
                <c:pt idx="26">
                  <c:v>0.518986995543751</c:v>
                </c:pt>
                <c:pt idx="27">
                  <c:v>0.517417677364794</c:v>
                </c:pt>
                <c:pt idx="28">
                  <c:v>0.50275214313576</c:v>
                </c:pt>
                <c:pt idx="29">
                  <c:v>0.488896428365094</c:v>
                </c:pt>
              </c:numCache>
            </c:numRef>
          </c:val>
        </c:ser>
        <c:dLbls>
          <c:dLblPos val="outEnd"/>
          <c:showLegendKey val="0"/>
          <c:showVal val="0"/>
          <c:showCatName val="1"/>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smtClean="0"/>
              <a:t>RTPD Lasso </a:t>
            </a:r>
            <a:r>
              <a:rPr lang="en-US" dirty="0" err="1"/>
              <a:t>VAr</a:t>
            </a:r>
            <a:endParaRPr lang="en-US" dirty="0"/>
          </a:p>
          <a:p>
            <a:pPr>
              <a:defRPr/>
            </a:pPr>
            <a:r>
              <a:rPr lang="en-US" dirty="0"/>
              <a:t>contribution</a:t>
            </a:r>
          </a:p>
        </c:rich>
      </c:tx>
      <c:layout>
        <c:manualLayout>
          <c:xMode val="edge"/>
          <c:yMode val="edge"/>
          <c:x val="0.687034558180227"/>
          <c:y val="0.0324074074074074"/>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S_RTPD_slop_VarSelected.csv!$Q$4:$Q$33</c:f>
              <c:strCache>
                <c:ptCount val="29"/>
                <c:pt idx="0">
                  <c:v>layer4_vpgmu_s_dac_</c:v>
                </c:pt>
                <c:pt idx="1">
                  <c:v>bit_sa00_io5_pcs_</c:v>
                </c:pt>
                <c:pt idx="2">
                  <c:v>vpass3_t_mv_</c:v>
                </c:pt>
                <c:pt idx="3">
                  <c:v>vfour_t_mv_</c:v>
                </c:pt>
                <c:pt idx="4">
                  <c:v>wlleak_post_53_na_</c:v>
                </c:pt>
                <c:pt idx="5">
                  <c:v>vcgrvstep_s_dac_</c:v>
                </c:pt>
                <c:pt idx="6">
                  <c:v>vpass2_t_mv_</c:v>
                </c:pt>
                <c:pt idx="7">
                  <c:v>vpgms_sgdprog_s_dac_</c:v>
                </c:pt>
                <c:pt idx="8">
                  <c:v>vx2_s_dac_</c:v>
                </c:pt>
                <c:pt idx="9">
                  <c:v>celsrcstep_t_mv_</c:v>
                </c:pt>
                <c:pt idx="10">
                  <c:v>wlleak_each_value_52_na_</c:v>
                </c:pt>
                <c:pt idx="11">
                  <c:v>vpgmu_bwl_s_dac_</c:v>
                </c:pt>
                <c:pt idx="12">
                  <c:v>bbk_ttl_pl1_p_</c:v>
                </c:pt>
                <c:pt idx="13">
                  <c:v>wlleak_each_value_27_na_</c:v>
                </c:pt>
                <c:pt idx="14">
                  <c:v>wlleak_each_value_16_na_</c:v>
                </c:pt>
                <c:pt idx="15">
                  <c:v>vth_sgs_med_mv_</c:v>
                </c:pt>
                <c:pt idx="16">
                  <c:v>celsrcstep_s_dac_</c:v>
                </c:pt>
                <c:pt idx="17">
                  <c:v>vfour_s_dac_</c:v>
                </c:pt>
                <c:pt idx="18">
                  <c:v>wlrc_100_pcs_</c:v>
                </c:pt>
                <c:pt idx="19">
                  <c:v>vcg_fv3_t_mv_</c:v>
                </c:pt>
                <c:pt idx="20">
                  <c:v>wlleak_each_value_35_na_</c:v>
                </c:pt>
                <c:pt idx="21">
                  <c:v>wlleak_post_12_na_</c:v>
                </c:pt>
                <c:pt idx="22">
                  <c:v>vpgms_twl_s_dac_</c:v>
                </c:pt>
                <c:pt idx="23">
                  <c:v>wlleak_each_value_09_na_</c:v>
                </c:pt>
                <c:pt idx="24">
                  <c:v>vth_wlds0last_l3s_mv_</c:v>
                </c:pt>
                <c:pt idx="25">
                  <c:v>ron_no33_s_dac_</c:v>
                </c:pt>
                <c:pt idx="26">
                  <c:v>tpor_us_</c:v>
                </c:pt>
                <c:pt idx="27">
                  <c:v>vddsa_s_dac_</c:v>
                </c:pt>
                <c:pt idx="28">
                  <c:v>layer3_vpgms_s_dac_</c:v>
                </c:pt>
              </c:strCache>
            </c:strRef>
          </c:cat>
          <c:val>
            <c:numRef>
              <c:f>S_RTPD_slop_VarSelected.csv!$W$4:$W$33</c:f>
              <c:numCache>
                <c:formatCode>General</c:formatCode>
                <c:ptCount val="30"/>
                <c:pt idx="0">
                  <c:v>1.64332275486707</c:v>
                </c:pt>
                <c:pt idx="1">
                  <c:v>1.56804894502115</c:v>
                </c:pt>
                <c:pt idx="2">
                  <c:v>1.30211162902697</c:v>
                </c:pt>
                <c:pt idx="3">
                  <c:v>1.19512868593436</c:v>
                </c:pt>
                <c:pt idx="4">
                  <c:v>1.19321487687971</c:v>
                </c:pt>
                <c:pt idx="5">
                  <c:v>1.12010664049597</c:v>
                </c:pt>
                <c:pt idx="6">
                  <c:v>0.903891622530184</c:v>
                </c:pt>
                <c:pt idx="7">
                  <c:v>0.871109570311528</c:v>
                </c:pt>
                <c:pt idx="8">
                  <c:v>0.819665913909695</c:v>
                </c:pt>
                <c:pt idx="9">
                  <c:v>0.79676940835819</c:v>
                </c:pt>
                <c:pt idx="10">
                  <c:v>0.768460240973845</c:v>
                </c:pt>
                <c:pt idx="11">
                  <c:v>0.734996034089029</c:v>
                </c:pt>
                <c:pt idx="12">
                  <c:v>0.692841399520835</c:v>
                </c:pt>
                <c:pt idx="13">
                  <c:v>0.670855778311101</c:v>
                </c:pt>
                <c:pt idx="14">
                  <c:v>0.669307272962903</c:v>
                </c:pt>
                <c:pt idx="15">
                  <c:v>0.634483113473402</c:v>
                </c:pt>
                <c:pt idx="16">
                  <c:v>0.633174027749835</c:v>
                </c:pt>
                <c:pt idx="17">
                  <c:v>0.623394136572739</c:v>
                </c:pt>
                <c:pt idx="18">
                  <c:v>0.621910141722869</c:v>
                </c:pt>
                <c:pt idx="19">
                  <c:v>0.604136922627384</c:v>
                </c:pt>
                <c:pt idx="20">
                  <c:v>0.598099655189737</c:v>
                </c:pt>
                <c:pt idx="21">
                  <c:v>0.55745528896423</c:v>
                </c:pt>
                <c:pt idx="22">
                  <c:v>0.532684357042435</c:v>
                </c:pt>
                <c:pt idx="23">
                  <c:v>0.517417677364754</c:v>
                </c:pt>
                <c:pt idx="24">
                  <c:v>0.506534679285341</c:v>
                </c:pt>
                <c:pt idx="25">
                  <c:v>0.502752143135718</c:v>
                </c:pt>
                <c:pt idx="26">
                  <c:v>0.496669800542539</c:v>
                </c:pt>
                <c:pt idx="27">
                  <c:v>0.49624437025489</c:v>
                </c:pt>
                <c:pt idx="28">
                  <c:v>0.491679443424438</c:v>
                </c:pt>
              </c:numCache>
            </c:numRef>
          </c:val>
        </c:ser>
        <c:dLbls>
          <c:dLblPos val="out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S_LTPD_contribution.csv!$G$1</c:f>
              <c:strCache>
                <c:ptCount val="1"/>
                <c:pt idx="0">
                  <c:v>PctExp</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S_LTPD_contribution.csv!$A$2:$A$31</c:f>
              <c:strCache>
                <c:ptCount val="30"/>
                <c:pt idx="0">
                  <c:v>levelMP</c:v>
                </c:pt>
                <c:pt idx="1">
                  <c:v>levelLP</c:v>
                </c:pt>
                <c:pt idx="2">
                  <c:v>sfbc_b32wlsaup_drpost_pcs_</c:v>
                </c:pt>
                <c:pt idx="3">
                  <c:v>crd_scrnslcbot_p_</c:v>
                </c:pt>
                <c:pt idx="4">
                  <c:v>vth_08pwl60_lt_mv_</c:v>
                </c:pt>
                <c:pt idx="5">
                  <c:v>layer3_vpgms_s_dac_</c:v>
                </c:pt>
                <c:pt idx="6">
                  <c:v>tlcwc_we0_wl31_fr_s25_f2g_pcs_</c:v>
                </c:pt>
                <c:pt idx="7">
                  <c:v>bbk_wlds0vth_3_u1_ev_c_pcs_</c:v>
                </c:pt>
                <c:pt idx="8">
                  <c:v>eires20x1__</c:v>
                </c:pt>
                <c:pt idx="9">
                  <c:v>vpgm_slc_delta_loop_mv_</c:v>
                </c:pt>
                <c:pt idx="10">
                  <c:v>vth_wlds0last_l3s_mv_</c:v>
                </c:pt>
                <c:pt idx="11">
                  <c:v>vth_wlds0_l3s_mv_</c:v>
                </c:pt>
                <c:pt idx="12">
                  <c:v>bbk_amhshort1_ev_d_pcs_</c:v>
                </c:pt>
                <c:pt idx="13">
                  <c:v>vpgmslooptrial1__</c:v>
                </c:pt>
                <c:pt idx="14">
                  <c:v>bbk_wlds0vth_1_u3_ev_c_pcs_</c:v>
                </c:pt>
                <c:pt idx="15">
                  <c:v>sfbc_t32wlsalp_far_dc_fresh_pcs_</c:v>
                </c:pt>
                <c:pt idx="16">
                  <c:v>vpgmulooptrial2__</c:v>
                </c:pt>
                <c:pt idx="17">
                  <c:v>celsrcstep_t_mv_</c:v>
                </c:pt>
                <c:pt idx="18">
                  <c:v>prgloop_wl00_mv_</c:v>
                </c:pt>
                <c:pt idx="19">
                  <c:v>sen2_mlc_pcs_</c:v>
                </c:pt>
                <c:pt idx="20">
                  <c:v>vcg_fv3_t_mv_</c:v>
                </c:pt>
                <c:pt idx="21">
                  <c:v>tlcwc_we0_wl0_fr_s25_a2r_pcs_</c:v>
                </c:pt>
                <c:pt idx="22">
                  <c:v>vref_t_mv_</c:v>
                </c:pt>
                <c:pt idx="23">
                  <c:v>wlleak_each_value_ds0_na_</c:v>
                </c:pt>
                <c:pt idx="24">
                  <c:v>sfbc_b32wlsalp_drpost_pcs_</c:v>
                </c:pt>
                <c:pt idx="25">
                  <c:v>sfbc_t32wlsalp_drpost_pcs_</c:v>
                </c:pt>
                <c:pt idx="26">
                  <c:v>bbk_high_wldd0_ev_d_pcs_</c:v>
                </c:pt>
                <c:pt idx="27">
                  <c:v>sfbc_t32wlsaerx_far_fresh_pcs_</c:v>
                </c:pt>
                <c:pt idx="28">
                  <c:v>vcelsrct_p_</c:v>
                </c:pt>
                <c:pt idx="29">
                  <c:v>wlleak_each_value_08_na_</c:v>
                </c:pt>
              </c:strCache>
            </c:strRef>
          </c:cat>
          <c:val>
            <c:numRef>
              <c:f>S_LTPD_contribution.csv!$G$2:$G$31</c:f>
              <c:numCache>
                <c:formatCode>General</c:formatCode>
                <c:ptCount val="30"/>
                <c:pt idx="0">
                  <c:v>13.1473231489617</c:v>
                </c:pt>
                <c:pt idx="1">
                  <c:v>11.4491041175255</c:v>
                </c:pt>
                <c:pt idx="2">
                  <c:v>6.90990952938868</c:v>
                </c:pt>
                <c:pt idx="3">
                  <c:v>6.62526365365984</c:v>
                </c:pt>
                <c:pt idx="4">
                  <c:v>2.02266612505175</c:v>
                </c:pt>
                <c:pt idx="5">
                  <c:v>1.43883376867946</c:v>
                </c:pt>
                <c:pt idx="6">
                  <c:v>1.37226975762367</c:v>
                </c:pt>
                <c:pt idx="7">
                  <c:v>1.31983144251778</c:v>
                </c:pt>
                <c:pt idx="8">
                  <c:v>1.18383992022326</c:v>
                </c:pt>
                <c:pt idx="9">
                  <c:v>0.834937964412061</c:v>
                </c:pt>
                <c:pt idx="10">
                  <c:v>0.604814606449418</c:v>
                </c:pt>
                <c:pt idx="11">
                  <c:v>0.494466941834175</c:v>
                </c:pt>
                <c:pt idx="12">
                  <c:v>0.392576880290665</c:v>
                </c:pt>
                <c:pt idx="13">
                  <c:v>0.329440734364691</c:v>
                </c:pt>
                <c:pt idx="14">
                  <c:v>0.327538270021945</c:v>
                </c:pt>
                <c:pt idx="15">
                  <c:v>0.254477372888868</c:v>
                </c:pt>
                <c:pt idx="16">
                  <c:v>0.231688487474862</c:v>
                </c:pt>
                <c:pt idx="17">
                  <c:v>0.227452178531392</c:v>
                </c:pt>
                <c:pt idx="18">
                  <c:v>0.221744677503405</c:v>
                </c:pt>
                <c:pt idx="19">
                  <c:v>0.155692888872499</c:v>
                </c:pt>
                <c:pt idx="20">
                  <c:v>0.143868816711636</c:v>
                </c:pt>
                <c:pt idx="21">
                  <c:v>0.14251239807513</c:v>
                </c:pt>
                <c:pt idx="22">
                  <c:v>0.109589563767716</c:v>
                </c:pt>
                <c:pt idx="23">
                  <c:v>0.100201509816265</c:v>
                </c:pt>
                <c:pt idx="24">
                  <c:v>0.0851010741533743</c:v>
                </c:pt>
                <c:pt idx="25">
                  <c:v>0.0556191119796852</c:v>
                </c:pt>
                <c:pt idx="26">
                  <c:v>0.0430808105518856</c:v>
                </c:pt>
                <c:pt idx="27">
                  <c:v>0.00652445186768535</c:v>
                </c:pt>
                <c:pt idx="28">
                  <c:v>0.00231406092678453</c:v>
                </c:pt>
                <c:pt idx="29">
                  <c:v>0.0018335119062721</c:v>
                </c:pt>
              </c:numCache>
            </c:numRef>
          </c:val>
        </c:ser>
        <c:dLbls>
          <c:dLblPos val="out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H_HTPD_lasso_f.csv!$C$1</c:f>
              <c:strCache>
                <c:ptCount val="1"/>
                <c:pt idx="0">
                  <c:v>sl_coef</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Pt>
            <c:idx val="11"/>
            <c:bubble3D val="0"/>
            <c:spPr>
              <a:solidFill>
                <a:schemeClr val="accent6">
                  <a:lumMod val="60000"/>
                </a:schemeClr>
              </a:solidFill>
              <a:ln w="19050">
                <a:solidFill>
                  <a:schemeClr val="lt1"/>
                </a:solidFill>
              </a:ln>
              <a:effectLst/>
            </c:spPr>
          </c:dPt>
          <c:dPt>
            <c:idx val="12"/>
            <c:bubble3D val="0"/>
            <c:spPr>
              <a:solidFill>
                <a:schemeClr val="accent1">
                  <a:lumMod val="80000"/>
                  <a:lumOff val="20000"/>
                </a:schemeClr>
              </a:solidFill>
              <a:ln w="19050">
                <a:solidFill>
                  <a:schemeClr val="lt1"/>
                </a:solidFill>
              </a:ln>
              <a:effectLst/>
            </c:spPr>
          </c:dPt>
          <c:dPt>
            <c:idx val="13"/>
            <c:bubble3D val="0"/>
            <c:spPr>
              <a:solidFill>
                <a:schemeClr val="accent2">
                  <a:lumMod val="80000"/>
                  <a:lumOff val="20000"/>
                </a:schemeClr>
              </a:solidFill>
              <a:ln w="19050">
                <a:solidFill>
                  <a:schemeClr val="lt1"/>
                </a:solidFill>
              </a:ln>
              <a:effectLst/>
            </c:spPr>
          </c:dPt>
          <c:dPt>
            <c:idx val="14"/>
            <c:bubble3D val="0"/>
            <c:spPr>
              <a:solidFill>
                <a:schemeClr val="accent3">
                  <a:lumMod val="80000"/>
                  <a:lumOff val="20000"/>
                </a:schemeClr>
              </a:solidFill>
              <a:ln w="19050">
                <a:solidFill>
                  <a:schemeClr val="lt1"/>
                </a:solidFill>
              </a:ln>
              <a:effectLst/>
            </c:spPr>
          </c:dPt>
          <c:dPt>
            <c:idx val="15"/>
            <c:bubble3D val="0"/>
            <c:spPr>
              <a:solidFill>
                <a:schemeClr val="accent4">
                  <a:lumMod val="80000"/>
                  <a:lumOff val="20000"/>
                </a:schemeClr>
              </a:solidFill>
              <a:ln w="19050">
                <a:solidFill>
                  <a:schemeClr val="lt1"/>
                </a:solidFill>
              </a:ln>
              <a:effectLst/>
            </c:spPr>
          </c:dPt>
          <c:dPt>
            <c:idx val="16"/>
            <c:bubble3D val="0"/>
            <c:spPr>
              <a:solidFill>
                <a:schemeClr val="accent5">
                  <a:lumMod val="80000"/>
                  <a:lumOff val="20000"/>
                </a:schemeClr>
              </a:solidFill>
              <a:ln w="19050">
                <a:solidFill>
                  <a:schemeClr val="lt1"/>
                </a:solidFill>
              </a:ln>
              <a:effectLst/>
            </c:spPr>
          </c:dPt>
          <c:dPt>
            <c:idx val="17"/>
            <c:bubble3D val="0"/>
            <c:spPr>
              <a:solidFill>
                <a:schemeClr val="accent6">
                  <a:lumMod val="80000"/>
                  <a:lumOff val="20000"/>
                </a:schemeClr>
              </a:solidFill>
              <a:ln w="19050">
                <a:solidFill>
                  <a:schemeClr val="lt1"/>
                </a:solidFill>
              </a:ln>
              <a:effectLst/>
            </c:spPr>
          </c:dPt>
          <c:dPt>
            <c:idx val="18"/>
            <c:bubble3D val="0"/>
            <c:spPr>
              <a:solidFill>
                <a:schemeClr val="accent1">
                  <a:lumMod val="80000"/>
                </a:schemeClr>
              </a:solidFill>
              <a:ln w="19050">
                <a:solidFill>
                  <a:schemeClr val="lt1"/>
                </a:solidFill>
              </a:ln>
              <a:effectLst/>
            </c:spPr>
          </c:dPt>
          <c:dPt>
            <c:idx val="19"/>
            <c:bubble3D val="0"/>
            <c:spPr>
              <a:solidFill>
                <a:schemeClr val="accent2">
                  <a:lumMod val="80000"/>
                </a:schemeClr>
              </a:solidFill>
              <a:ln w="19050">
                <a:solidFill>
                  <a:schemeClr val="lt1"/>
                </a:solidFill>
              </a:ln>
              <a:effectLst/>
            </c:spPr>
          </c:dPt>
          <c:dPt>
            <c:idx val="20"/>
            <c:bubble3D val="0"/>
            <c:spPr>
              <a:solidFill>
                <a:schemeClr val="accent3">
                  <a:lumMod val="80000"/>
                </a:schemeClr>
              </a:solidFill>
              <a:ln w="19050">
                <a:solidFill>
                  <a:schemeClr val="lt1"/>
                </a:solidFill>
              </a:ln>
              <a:effectLst/>
            </c:spPr>
          </c:dPt>
          <c:dPt>
            <c:idx val="21"/>
            <c:bubble3D val="0"/>
            <c:spPr>
              <a:solidFill>
                <a:schemeClr val="accent4">
                  <a:lumMod val="80000"/>
                </a:schemeClr>
              </a:solidFill>
              <a:ln w="19050">
                <a:solidFill>
                  <a:schemeClr val="lt1"/>
                </a:solidFill>
              </a:ln>
              <a:effectLst/>
            </c:spPr>
          </c:dPt>
          <c:dPt>
            <c:idx val="22"/>
            <c:bubble3D val="0"/>
            <c:spPr>
              <a:solidFill>
                <a:schemeClr val="accent5">
                  <a:lumMod val="80000"/>
                </a:schemeClr>
              </a:solidFill>
              <a:ln w="19050">
                <a:solidFill>
                  <a:schemeClr val="lt1"/>
                </a:solidFill>
              </a:ln>
              <a:effectLst/>
            </c:spPr>
          </c:dPt>
          <c:dPt>
            <c:idx val="23"/>
            <c:bubble3D val="0"/>
            <c:spPr>
              <a:solidFill>
                <a:schemeClr val="accent6">
                  <a:lumMod val="80000"/>
                </a:schemeClr>
              </a:solidFill>
              <a:ln w="19050">
                <a:solidFill>
                  <a:schemeClr val="lt1"/>
                </a:solidFill>
              </a:ln>
              <a:effectLst/>
            </c:spPr>
          </c:dPt>
          <c:dPt>
            <c:idx val="24"/>
            <c:bubble3D val="0"/>
            <c:spPr>
              <a:solidFill>
                <a:schemeClr val="accent1">
                  <a:lumMod val="60000"/>
                  <a:lumOff val="40000"/>
                </a:schemeClr>
              </a:solidFill>
              <a:ln w="19050">
                <a:solidFill>
                  <a:schemeClr val="lt1"/>
                </a:solidFill>
              </a:ln>
              <a:effectLst/>
            </c:spPr>
          </c:dPt>
          <c:dPt>
            <c:idx val="25"/>
            <c:bubble3D val="0"/>
            <c:spPr>
              <a:solidFill>
                <a:schemeClr val="accent2">
                  <a:lumMod val="60000"/>
                  <a:lumOff val="40000"/>
                </a:schemeClr>
              </a:solidFill>
              <a:ln w="19050">
                <a:solidFill>
                  <a:schemeClr val="lt1"/>
                </a:solidFill>
              </a:ln>
              <a:effectLst/>
            </c:spPr>
          </c:dPt>
          <c:dPt>
            <c:idx val="26"/>
            <c:bubble3D val="0"/>
            <c:spPr>
              <a:solidFill>
                <a:schemeClr val="accent3">
                  <a:lumMod val="60000"/>
                  <a:lumOff val="40000"/>
                </a:schemeClr>
              </a:solidFill>
              <a:ln w="19050">
                <a:solidFill>
                  <a:schemeClr val="lt1"/>
                </a:solidFill>
              </a:ln>
              <a:effectLst/>
            </c:spPr>
          </c:dPt>
          <c:dPt>
            <c:idx val="27"/>
            <c:bubble3D val="0"/>
            <c:spPr>
              <a:solidFill>
                <a:schemeClr val="accent4">
                  <a:lumMod val="60000"/>
                  <a:lumOff val="40000"/>
                </a:schemeClr>
              </a:solidFill>
              <a:ln w="19050">
                <a:solidFill>
                  <a:schemeClr val="lt1"/>
                </a:solidFill>
              </a:ln>
              <a:effectLst/>
            </c:spPr>
          </c:dPt>
          <c:dPt>
            <c:idx val="28"/>
            <c:bubble3D val="0"/>
            <c:spPr>
              <a:solidFill>
                <a:schemeClr val="accent5">
                  <a:lumMod val="60000"/>
                  <a:lumOff val="40000"/>
                </a:schemeClr>
              </a:solidFill>
              <a:ln w="19050">
                <a:solidFill>
                  <a:schemeClr val="lt1"/>
                </a:solidFill>
              </a:ln>
              <a:effectLst/>
            </c:spPr>
          </c:dPt>
          <c:dPt>
            <c:idx val="29"/>
            <c:bubble3D val="0"/>
            <c:spPr>
              <a:solidFill>
                <a:schemeClr val="accent6">
                  <a:lumMod val="60000"/>
                  <a:lumOff val="40000"/>
                </a:schemeClr>
              </a:solidFill>
              <a:ln w="19050">
                <a:solidFill>
                  <a:schemeClr val="lt1"/>
                </a:solidFill>
              </a:ln>
              <a:effectLst/>
            </c:spPr>
          </c:dPt>
          <c:dPt>
            <c:idx val="30"/>
            <c:bubble3D val="0"/>
            <c:spPr>
              <a:solidFill>
                <a:schemeClr val="accent1">
                  <a:lumMod val="50000"/>
                </a:schemeClr>
              </a:solidFill>
              <a:ln w="19050">
                <a:solidFill>
                  <a:schemeClr val="lt1"/>
                </a:solidFill>
              </a:ln>
              <a:effectLst/>
            </c:spPr>
          </c:dPt>
          <c:dPt>
            <c:idx val="31"/>
            <c:bubble3D val="0"/>
            <c:spPr>
              <a:solidFill>
                <a:schemeClr val="accent2">
                  <a:lumMod val="50000"/>
                </a:schemeClr>
              </a:solidFill>
              <a:ln w="19050">
                <a:solidFill>
                  <a:schemeClr val="lt1"/>
                </a:solidFill>
              </a:ln>
              <a:effectLst/>
            </c:spPr>
          </c:dPt>
          <c:dPt>
            <c:idx val="32"/>
            <c:bubble3D val="0"/>
            <c:spPr>
              <a:solidFill>
                <a:schemeClr val="accent3">
                  <a:lumMod val="50000"/>
                </a:schemeClr>
              </a:solidFill>
              <a:ln w="19050">
                <a:solidFill>
                  <a:schemeClr val="lt1"/>
                </a:solidFill>
              </a:ln>
              <a:effectLst/>
            </c:spPr>
          </c:dPt>
          <c:dPt>
            <c:idx val="33"/>
            <c:bubble3D val="0"/>
            <c:spPr>
              <a:solidFill>
                <a:schemeClr val="accent4">
                  <a:lumMod val="50000"/>
                </a:schemeClr>
              </a:solidFill>
              <a:ln w="19050">
                <a:solidFill>
                  <a:schemeClr val="lt1"/>
                </a:solidFill>
              </a:ln>
              <a:effectLst/>
            </c:spPr>
          </c:dPt>
          <c:dPt>
            <c:idx val="34"/>
            <c:bubble3D val="0"/>
            <c:spPr>
              <a:solidFill>
                <a:schemeClr val="accent5">
                  <a:lumMod val="50000"/>
                </a:schemeClr>
              </a:solidFill>
              <a:ln w="19050">
                <a:solidFill>
                  <a:schemeClr val="lt1"/>
                </a:solidFill>
              </a:ln>
              <a:effectLst/>
            </c:spPr>
          </c:dPt>
          <c:dPt>
            <c:idx val="35"/>
            <c:bubble3D val="0"/>
            <c:spPr>
              <a:solidFill>
                <a:schemeClr val="accent6">
                  <a:lumMod val="50000"/>
                </a:schemeClr>
              </a:solidFill>
              <a:ln w="19050">
                <a:solidFill>
                  <a:schemeClr val="lt1"/>
                </a:solidFill>
              </a:ln>
              <a:effectLst/>
            </c:spPr>
          </c:dPt>
          <c:dPt>
            <c:idx val="36"/>
            <c:bubble3D val="0"/>
            <c:spPr>
              <a:solidFill>
                <a:schemeClr val="accent1">
                  <a:lumMod val="70000"/>
                  <a:lumOff val="30000"/>
                </a:schemeClr>
              </a:solidFill>
              <a:ln w="19050">
                <a:solidFill>
                  <a:schemeClr val="lt1"/>
                </a:solidFill>
              </a:ln>
              <a:effectLst/>
            </c:spPr>
          </c:dPt>
          <c:dPt>
            <c:idx val="37"/>
            <c:bubble3D val="0"/>
            <c:spPr>
              <a:solidFill>
                <a:schemeClr val="accent2">
                  <a:lumMod val="70000"/>
                  <a:lumOff val="30000"/>
                </a:schemeClr>
              </a:solidFill>
              <a:ln w="19050">
                <a:solidFill>
                  <a:schemeClr val="lt1"/>
                </a:solidFill>
              </a:ln>
              <a:effectLst/>
            </c:spPr>
          </c:dPt>
          <c:dPt>
            <c:idx val="38"/>
            <c:bubble3D val="0"/>
            <c:spPr>
              <a:solidFill>
                <a:schemeClr val="accent3">
                  <a:lumMod val="70000"/>
                  <a:lumOff val="30000"/>
                </a:schemeClr>
              </a:solidFill>
              <a:ln w="19050">
                <a:solidFill>
                  <a:schemeClr val="lt1"/>
                </a:solidFill>
              </a:ln>
              <a:effectLst/>
            </c:spPr>
          </c:dPt>
          <c:dPt>
            <c:idx val="39"/>
            <c:bubble3D val="0"/>
            <c:spPr>
              <a:solidFill>
                <a:schemeClr val="accent4">
                  <a:lumMod val="70000"/>
                  <a:lumOff val="30000"/>
                </a:schemeClr>
              </a:solidFill>
              <a:ln w="19050">
                <a:solidFill>
                  <a:schemeClr val="lt1"/>
                </a:solidFill>
              </a:ln>
              <a:effectLst/>
            </c:spPr>
          </c:dPt>
          <c:dPt>
            <c:idx val="40"/>
            <c:bubble3D val="0"/>
            <c:spPr>
              <a:solidFill>
                <a:schemeClr val="accent5">
                  <a:lumMod val="70000"/>
                  <a:lumOff val="30000"/>
                </a:schemeClr>
              </a:solidFill>
              <a:ln w="19050">
                <a:solidFill>
                  <a:schemeClr val="lt1"/>
                </a:solidFill>
              </a:ln>
              <a:effectLst/>
            </c:spPr>
          </c:dPt>
          <c:dPt>
            <c:idx val="41"/>
            <c:bubble3D val="0"/>
            <c:spPr>
              <a:solidFill>
                <a:schemeClr val="accent6">
                  <a:lumMod val="70000"/>
                  <a:lumOff val="30000"/>
                </a:schemeClr>
              </a:solidFill>
              <a:ln w="19050">
                <a:solidFill>
                  <a:schemeClr val="lt1"/>
                </a:solidFill>
              </a:ln>
              <a:effectLst/>
            </c:spPr>
          </c:dPt>
          <c:dPt>
            <c:idx val="42"/>
            <c:bubble3D val="0"/>
            <c:spPr>
              <a:solidFill>
                <a:schemeClr val="accent1">
                  <a:lumMod val="70000"/>
                </a:schemeClr>
              </a:solidFill>
              <a:ln w="19050">
                <a:solidFill>
                  <a:schemeClr val="lt1"/>
                </a:solidFill>
              </a:ln>
              <a:effectLst/>
            </c:spPr>
          </c:dPt>
          <c:dPt>
            <c:idx val="43"/>
            <c:bubble3D val="0"/>
            <c:spPr>
              <a:solidFill>
                <a:schemeClr val="accent2">
                  <a:lumMod val="70000"/>
                </a:schemeClr>
              </a:solidFill>
              <a:ln w="19050">
                <a:solidFill>
                  <a:schemeClr val="lt1"/>
                </a:solidFill>
              </a:ln>
              <a:effectLst/>
            </c:spPr>
          </c:dPt>
          <c:dPt>
            <c:idx val="44"/>
            <c:bubble3D val="0"/>
            <c:spPr>
              <a:solidFill>
                <a:schemeClr val="accent3">
                  <a:lumMod val="70000"/>
                </a:schemeClr>
              </a:solidFill>
              <a:ln w="19050">
                <a:solidFill>
                  <a:schemeClr val="lt1"/>
                </a:solidFill>
              </a:ln>
              <a:effectLst/>
            </c:spPr>
          </c:dPt>
          <c:dPt>
            <c:idx val="45"/>
            <c:bubble3D val="0"/>
            <c:spPr>
              <a:solidFill>
                <a:schemeClr val="accent4">
                  <a:lumMod val="70000"/>
                </a:schemeClr>
              </a:solidFill>
              <a:ln w="19050">
                <a:solidFill>
                  <a:schemeClr val="lt1"/>
                </a:solidFill>
              </a:ln>
              <a:effectLst/>
            </c:spPr>
          </c:dPt>
          <c:dPt>
            <c:idx val="46"/>
            <c:bubble3D val="0"/>
            <c:spPr>
              <a:solidFill>
                <a:schemeClr val="accent5">
                  <a:lumMod val="70000"/>
                </a:schemeClr>
              </a:solidFill>
              <a:ln w="19050">
                <a:solidFill>
                  <a:schemeClr val="lt1"/>
                </a:solidFill>
              </a:ln>
              <a:effectLst/>
            </c:spPr>
          </c:dPt>
          <c:dPt>
            <c:idx val="47"/>
            <c:bubble3D val="0"/>
            <c:spPr>
              <a:solidFill>
                <a:schemeClr val="accent6">
                  <a:lumMod val="70000"/>
                </a:schemeClr>
              </a:solidFill>
              <a:ln w="19050">
                <a:solidFill>
                  <a:schemeClr val="lt1"/>
                </a:solidFill>
              </a:ln>
              <a:effectLst/>
            </c:spPr>
          </c:dPt>
          <c:dPt>
            <c:idx val="48"/>
            <c:bubble3D val="0"/>
            <c:spPr>
              <a:solidFill>
                <a:schemeClr val="accent1">
                  <a:lumMod val="50000"/>
                  <a:lumOff val="50000"/>
                </a:schemeClr>
              </a:solidFill>
              <a:ln w="19050">
                <a:solidFill>
                  <a:schemeClr val="lt1"/>
                </a:solidFill>
              </a:ln>
              <a:effectLst/>
            </c:spPr>
          </c:dPt>
          <c:dPt>
            <c:idx val="49"/>
            <c:bubble3D val="0"/>
            <c:spPr>
              <a:solidFill>
                <a:schemeClr val="accent2">
                  <a:lumMod val="50000"/>
                  <a:lumOff val="50000"/>
                </a:schemeClr>
              </a:solidFill>
              <a:ln w="19050">
                <a:solidFill>
                  <a:schemeClr val="lt1"/>
                </a:solidFill>
              </a:ln>
              <a:effectLst/>
            </c:spPr>
          </c:dPt>
          <c:dPt>
            <c:idx val="50"/>
            <c:bubble3D val="0"/>
            <c:spPr>
              <a:solidFill>
                <a:schemeClr val="accent3">
                  <a:lumMod val="50000"/>
                  <a:lumOff val="50000"/>
                </a:schemeClr>
              </a:solidFill>
              <a:ln w="19050">
                <a:solidFill>
                  <a:schemeClr val="lt1"/>
                </a:solidFill>
              </a:ln>
              <a:effectLst/>
            </c:spPr>
          </c:dPt>
          <c:dPt>
            <c:idx val="51"/>
            <c:bubble3D val="0"/>
            <c:spPr>
              <a:solidFill>
                <a:schemeClr val="accent4">
                  <a:lumMod val="50000"/>
                  <a:lumOff val="50000"/>
                </a:schemeClr>
              </a:solidFill>
              <a:ln w="19050">
                <a:solidFill>
                  <a:schemeClr val="lt1"/>
                </a:solidFill>
              </a:ln>
              <a:effectLst/>
            </c:spPr>
          </c:dPt>
          <c:dPt>
            <c:idx val="52"/>
            <c:bubble3D val="0"/>
            <c:spPr>
              <a:solidFill>
                <a:schemeClr val="accent5">
                  <a:lumMod val="50000"/>
                  <a:lumOff val="50000"/>
                </a:schemeClr>
              </a:solidFill>
              <a:ln w="19050">
                <a:solidFill>
                  <a:schemeClr val="lt1"/>
                </a:solidFill>
              </a:ln>
              <a:effectLst/>
            </c:spPr>
          </c:dPt>
          <c:dPt>
            <c:idx val="53"/>
            <c:bubble3D val="0"/>
            <c:spPr>
              <a:solidFill>
                <a:schemeClr val="accent6">
                  <a:lumMod val="50000"/>
                  <a:lumOff val="50000"/>
                </a:schemeClr>
              </a:solidFill>
              <a:ln w="19050">
                <a:solidFill>
                  <a:schemeClr val="lt1"/>
                </a:solidFill>
              </a:ln>
              <a:effectLst/>
            </c:spPr>
          </c:dPt>
          <c:dPt>
            <c:idx val="54"/>
            <c:bubble3D val="0"/>
            <c:spPr>
              <a:solidFill>
                <a:schemeClr val="accent1"/>
              </a:solidFill>
              <a:ln w="19050">
                <a:solidFill>
                  <a:schemeClr val="lt1"/>
                </a:solidFill>
              </a:ln>
              <a:effectLst/>
            </c:spPr>
          </c:dPt>
          <c:dPt>
            <c:idx val="55"/>
            <c:bubble3D val="0"/>
            <c:spPr>
              <a:solidFill>
                <a:schemeClr val="accent2"/>
              </a:solidFill>
              <a:ln w="19050">
                <a:solidFill>
                  <a:schemeClr val="lt1"/>
                </a:solidFill>
              </a:ln>
              <a:effectLst/>
            </c:spPr>
          </c:dPt>
          <c:dPt>
            <c:idx val="56"/>
            <c:bubble3D val="0"/>
            <c:spPr>
              <a:solidFill>
                <a:schemeClr val="accent3"/>
              </a:solidFill>
              <a:ln w="19050">
                <a:solidFill>
                  <a:schemeClr val="lt1"/>
                </a:solidFill>
              </a:ln>
              <a:effectLst/>
            </c:spPr>
          </c:dPt>
          <c:dPt>
            <c:idx val="57"/>
            <c:bubble3D val="0"/>
            <c:spPr>
              <a:solidFill>
                <a:schemeClr val="accent4"/>
              </a:solidFill>
              <a:ln w="19050">
                <a:solidFill>
                  <a:schemeClr val="lt1"/>
                </a:solidFill>
              </a:ln>
              <a:effectLst/>
            </c:spPr>
          </c:dPt>
          <c:dPt>
            <c:idx val="58"/>
            <c:bubble3D val="0"/>
            <c:spPr>
              <a:solidFill>
                <a:schemeClr val="accent5"/>
              </a:solidFill>
              <a:ln w="19050">
                <a:solidFill>
                  <a:schemeClr val="lt1"/>
                </a:solidFill>
              </a:ln>
              <a:effectLst/>
            </c:spPr>
          </c:dPt>
          <c:dPt>
            <c:idx val="59"/>
            <c:bubble3D val="0"/>
            <c:spPr>
              <a:solidFill>
                <a:schemeClr val="accent6"/>
              </a:solidFill>
              <a:ln w="19050">
                <a:solidFill>
                  <a:schemeClr val="lt1"/>
                </a:solidFill>
              </a:ln>
              <a:effectLst/>
            </c:spPr>
          </c:dPt>
          <c:dPt>
            <c:idx val="60"/>
            <c:bubble3D val="0"/>
            <c:spPr>
              <a:solidFill>
                <a:schemeClr val="accent1">
                  <a:lumMod val="60000"/>
                </a:schemeClr>
              </a:solidFill>
              <a:ln w="19050">
                <a:solidFill>
                  <a:schemeClr val="lt1"/>
                </a:solidFill>
              </a:ln>
              <a:effectLst/>
            </c:spPr>
          </c:dPt>
          <c:dPt>
            <c:idx val="61"/>
            <c:bubble3D val="0"/>
            <c:spPr>
              <a:solidFill>
                <a:schemeClr val="accent2">
                  <a:lumMod val="60000"/>
                </a:schemeClr>
              </a:solidFill>
              <a:ln w="19050">
                <a:solidFill>
                  <a:schemeClr val="lt1"/>
                </a:solidFill>
              </a:ln>
              <a:effectLst/>
            </c:spPr>
          </c:dPt>
          <c:dPt>
            <c:idx val="62"/>
            <c:bubble3D val="0"/>
            <c:spPr>
              <a:solidFill>
                <a:schemeClr val="accent3">
                  <a:lumMod val="60000"/>
                </a:schemeClr>
              </a:solidFill>
              <a:ln w="19050">
                <a:solidFill>
                  <a:schemeClr val="lt1"/>
                </a:solidFill>
              </a:ln>
              <a:effectLst/>
            </c:spPr>
          </c:dPt>
          <c:dPt>
            <c:idx val="63"/>
            <c:bubble3D val="0"/>
            <c:spPr>
              <a:solidFill>
                <a:schemeClr val="accent4">
                  <a:lumMod val="60000"/>
                </a:schemeClr>
              </a:solidFill>
              <a:ln w="19050">
                <a:solidFill>
                  <a:schemeClr val="lt1"/>
                </a:solidFill>
              </a:ln>
              <a:effectLst/>
            </c:spPr>
          </c:dPt>
          <c:dPt>
            <c:idx val="64"/>
            <c:bubble3D val="0"/>
            <c:spPr>
              <a:solidFill>
                <a:schemeClr val="accent5">
                  <a:lumMod val="60000"/>
                </a:schemeClr>
              </a:solidFill>
              <a:ln w="19050">
                <a:solidFill>
                  <a:schemeClr val="lt1"/>
                </a:solidFill>
              </a:ln>
              <a:effectLst/>
            </c:spPr>
          </c:dPt>
          <c:dPt>
            <c:idx val="65"/>
            <c:bubble3D val="0"/>
            <c:spPr>
              <a:solidFill>
                <a:schemeClr val="accent6">
                  <a:lumMod val="60000"/>
                </a:schemeClr>
              </a:solidFill>
              <a:ln w="19050">
                <a:solidFill>
                  <a:schemeClr val="lt1"/>
                </a:solidFill>
              </a:ln>
              <a:effectLst/>
            </c:spPr>
          </c:dPt>
          <c:dPt>
            <c:idx val="66"/>
            <c:bubble3D val="0"/>
            <c:spPr>
              <a:solidFill>
                <a:schemeClr val="accent1">
                  <a:lumMod val="80000"/>
                  <a:lumOff val="20000"/>
                </a:schemeClr>
              </a:solidFill>
              <a:ln w="19050">
                <a:solidFill>
                  <a:schemeClr val="lt1"/>
                </a:solidFill>
              </a:ln>
              <a:effectLst/>
            </c:spPr>
          </c:dPt>
          <c:dPt>
            <c:idx val="67"/>
            <c:bubble3D val="0"/>
            <c:spPr>
              <a:solidFill>
                <a:schemeClr val="accent2">
                  <a:lumMod val="80000"/>
                  <a:lumOff val="20000"/>
                </a:schemeClr>
              </a:solidFill>
              <a:ln w="19050">
                <a:solidFill>
                  <a:schemeClr val="lt1"/>
                </a:solidFill>
              </a:ln>
              <a:effectLst/>
            </c:spPr>
          </c:dPt>
          <c:dPt>
            <c:idx val="68"/>
            <c:bubble3D val="0"/>
            <c:spPr>
              <a:solidFill>
                <a:schemeClr val="accent3">
                  <a:lumMod val="80000"/>
                  <a:lumOff val="20000"/>
                </a:schemeClr>
              </a:solidFill>
              <a:ln w="19050">
                <a:solidFill>
                  <a:schemeClr val="lt1"/>
                </a:solidFill>
              </a:ln>
              <a:effectLst/>
            </c:spPr>
          </c:dPt>
          <c:dPt>
            <c:idx val="69"/>
            <c:bubble3D val="0"/>
            <c:spPr>
              <a:solidFill>
                <a:schemeClr val="accent4">
                  <a:lumMod val="80000"/>
                  <a:lumOff val="20000"/>
                </a:schemeClr>
              </a:solidFill>
              <a:ln w="19050">
                <a:solidFill>
                  <a:schemeClr val="lt1"/>
                </a:solidFill>
              </a:ln>
              <a:effectLst/>
            </c:spPr>
          </c:dPt>
          <c:dPt>
            <c:idx val="70"/>
            <c:bubble3D val="0"/>
            <c:spPr>
              <a:solidFill>
                <a:schemeClr val="accent5">
                  <a:lumMod val="80000"/>
                  <a:lumOff val="20000"/>
                </a:schemeClr>
              </a:solidFill>
              <a:ln w="19050">
                <a:solidFill>
                  <a:schemeClr val="lt1"/>
                </a:solidFill>
              </a:ln>
              <a:effectLst/>
            </c:spPr>
          </c:dPt>
          <c:dPt>
            <c:idx val="71"/>
            <c:bubble3D val="0"/>
            <c:spPr>
              <a:solidFill>
                <a:schemeClr val="accent6">
                  <a:lumMod val="80000"/>
                  <a:lumOff val="20000"/>
                </a:schemeClr>
              </a:solidFill>
              <a:ln w="19050">
                <a:solidFill>
                  <a:schemeClr val="lt1"/>
                </a:solidFill>
              </a:ln>
              <a:effectLst/>
            </c:spPr>
          </c:dPt>
          <c:dPt>
            <c:idx val="72"/>
            <c:bubble3D val="0"/>
            <c:spPr>
              <a:solidFill>
                <a:schemeClr val="accent1">
                  <a:lumMod val="80000"/>
                </a:schemeClr>
              </a:solidFill>
              <a:ln w="19050">
                <a:solidFill>
                  <a:schemeClr val="lt1"/>
                </a:solidFill>
              </a:ln>
              <a:effectLst/>
            </c:spPr>
          </c:dPt>
          <c:dPt>
            <c:idx val="73"/>
            <c:bubble3D val="0"/>
            <c:spPr>
              <a:solidFill>
                <a:schemeClr val="accent2">
                  <a:lumMod val="80000"/>
                </a:schemeClr>
              </a:solidFill>
              <a:ln w="19050">
                <a:solidFill>
                  <a:schemeClr val="lt1"/>
                </a:solidFill>
              </a:ln>
              <a:effectLst/>
            </c:spPr>
          </c:dPt>
          <c:dPt>
            <c:idx val="74"/>
            <c:bubble3D val="0"/>
            <c:spPr>
              <a:solidFill>
                <a:schemeClr val="accent3">
                  <a:lumMod val="80000"/>
                </a:schemeClr>
              </a:solidFill>
              <a:ln w="19050">
                <a:solidFill>
                  <a:schemeClr val="lt1"/>
                </a:solidFill>
              </a:ln>
              <a:effectLst/>
            </c:spPr>
          </c:dPt>
          <c:dPt>
            <c:idx val="75"/>
            <c:bubble3D val="0"/>
            <c:spPr>
              <a:solidFill>
                <a:schemeClr val="accent4">
                  <a:lumMod val="80000"/>
                </a:schemeClr>
              </a:solidFill>
              <a:ln w="19050">
                <a:solidFill>
                  <a:schemeClr val="lt1"/>
                </a:solidFill>
              </a:ln>
              <a:effectLst/>
            </c:spPr>
          </c:dPt>
          <c:dPt>
            <c:idx val="76"/>
            <c:bubble3D val="0"/>
            <c:spPr>
              <a:solidFill>
                <a:schemeClr val="accent5">
                  <a:lumMod val="80000"/>
                </a:schemeClr>
              </a:solidFill>
              <a:ln w="19050">
                <a:solidFill>
                  <a:schemeClr val="lt1"/>
                </a:solidFill>
              </a:ln>
              <a:effectLst/>
            </c:spPr>
          </c:dPt>
          <c:dPt>
            <c:idx val="77"/>
            <c:bubble3D val="0"/>
            <c:spPr>
              <a:solidFill>
                <a:schemeClr val="accent6">
                  <a:lumMod val="80000"/>
                </a:schemeClr>
              </a:solidFill>
              <a:ln w="19050">
                <a:solidFill>
                  <a:schemeClr val="lt1"/>
                </a:solidFill>
              </a:ln>
              <a:effectLst/>
            </c:spPr>
          </c:dPt>
          <c:dPt>
            <c:idx val="78"/>
            <c:bubble3D val="0"/>
            <c:spPr>
              <a:solidFill>
                <a:schemeClr val="accent1">
                  <a:lumMod val="60000"/>
                  <a:lumOff val="40000"/>
                </a:schemeClr>
              </a:solidFill>
              <a:ln w="19050">
                <a:solidFill>
                  <a:schemeClr val="lt1"/>
                </a:solidFill>
              </a:ln>
              <a:effectLst/>
            </c:spPr>
          </c:dPt>
          <c:dPt>
            <c:idx val="79"/>
            <c:bubble3D val="0"/>
            <c:spPr>
              <a:solidFill>
                <a:schemeClr val="accent2">
                  <a:lumMod val="60000"/>
                  <a:lumOff val="40000"/>
                </a:schemeClr>
              </a:solidFill>
              <a:ln w="19050">
                <a:solidFill>
                  <a:schemeClr val="lt1"/>
                </a:solidFill>
              </a:ln>
              <a:effectLst/>
            </c:spPr>
          </c:dPt>
          <c:dPt>
            <c:idx val="80"/>
            <c:bubble3D val="0"/>
            <c:spPr>
              <a:solidFill>
                <a:schemeClr val="accent3">
                  <a:lumMod val="60000"/>
                  <a:lumOff val="40000"/>
                </a:schemeClr>
              </a:solidFill>
              <a:ln w="19050">
                <a:solidFill>
                  <a:schemeClr val="lt1"/>
                </a:solidFill>
              </a:ln>
              <a:effectLst/>
            </c:spPr>
          </c:dPt>
          <c:dPt>
            <c:idx val="81"/>
            <c:bubble3D val="0"/>
            <c:spPr>
              <a:solidFill>
                <a:schemeClr val="accent4">
                  <a:lumMod val="60000"/>
                  <a:lumOff val="40000"/>
                </a:schemeClr>
              </a:solidFill>
              <a:ln w="19050">
                <a:solidFill>
                  <a:schemeClr val="lt1"/>
                </a:solidFill>
              </a:ln>
              <a:effectLst/>
            </c:spPr>
          </c:dPt>
          <c:dPt>
            <c:idx val="82"/>
            <c:bubble3D val="0"/>
            <c:spPr>
              <a:solidFill>
                <a:schemeClr val="accent5">
                  <a:lumMod val="60000"/>
                  <a:lumOff val="40000"/>
                </a:schemeClr>
              </a:solidFill>
              <a:ln w="19050">
                <a:solidFill>
                  <a:schemeClr val="lt1"/>
                </a:solidFill>
              </a:ln>
              <a:effectLst/>
            </c:spPr>
          </c:dPt>
          <c:dPt>
            <c:idx val="83"/>
            <c:bubble3D val="0"/>
            <c:spPr>
              <a:solidFill>
                <a:schemeClr val="accent6">
                  <a:lumMod val="60000"/>
                  <a:lumOff val="40000"/>
                </a:schemeClr>
              </a:solidFill>
              <a:ln w="19050">
                <a:solidFill>
                  <a:schemeClr val="lt1"/>
                </a:solidFill>
              </a:ln>
              <a:effectLst/>
            </c:spPr>
          </c:dPt>
          <c:dPt>
            <c:idx val="84"/>
            <c:bubble3D val="0"/>
            <c:spPr>
              <a:solidFill>
                <a:schemeClr val="accent1">
                  <a:lumMod val="50000"/>
                </a:schemeClr>
              </a:solidFill>
              <a:ln w="19050">
                <a:solidFill>
                  <a:schemeClr val="lt1"/>
                </a:solidFill>
              </a:ln>
              <a:effectLst/>
            </c:spPr>
          </c:dPt>
          <c:dPt>
            <c:idx val="85"/>
            <c:bubble3D val="0"/>
            <c:spPr>
              <a:solidFill>
                <a:schemeClr val="accent2">
                  <a:lumMod val="50000"/>
                </a:schemeClr>
              </a:solidFill>
              <a:ln w="19050">
                <a:solidFill>
                  <a:schemeClr val="lt1"/>
                </a:solidFill>
              </a:ln>
              <a:effectLst/>
            </c:spPr>
          </c:dPt>
          <c:dPt>
            <c:idx val="86"/>
            <c:bubble3D val="0"/>
            <c:spPr>
              <a:solidFill>
                <a:schemeClr val="accent3">
                  <a:lumMod val="50000"/>
                </a:schemeClr>
              </a:solidFill>
              <a:ln w="19050">
                <a:solidFill>
                  <a:schemeClr val="lt1"/>
                </a:solidFill>
              </a:ln>
              <a:effectLst/>
            </c:spPr>
          </c:dPt>
          <c:dPt>
            <c:idx val="87"/>
            <c:bubble3D val="0"/>
            <c:spPr>
              <a:solidFill>
                <a:schemeClr val="accent4">
                  <a:lumMod val="50000"/>
                </a:schemeClr>
              </a:solidFill>
              <a:ln w="19050">
                <a:solidFill>
                  <a:schemeClr val="lt1"/>
                </a:solidFill>
              </a:ln>
              <a:effectLst/>
            </c:spPr>
          </c:dPt>
          <c:dPt>
            <c:idx val="88"/>
            <c:bubble3D val="0"/>
            <c:spPr>
              <a:solidFill>
                <a:schemeClr val="accent5">
                  <a:lumMod val="50000"/>
                </a:schemeClr>
              </a:solidFill>
              <a:ln w="19050">
                <a:solidFill>
                  <a:schemeClr val="lt1"/>
                </a:solidFill>
              </a:ln>
              <a:effectLst/>
            </c:spPr>
          </c:dPt>
          <c:dPt>
            <c:idx val="89"/>
            <c:bubble3D val="0"/>
            <c:spPr>
              <a:solidFill>
                <a:schemeClr val="accent6">
                  <a:lumMod val="50000"/>
                </a:schemeClr>
              </a:solidFill>
              <a:ln w="19050">
                <a:solidFill>
                  <a:schemeClr val="lt1"/>
                </a:solidFill>
              </a:ln>
              <a:effectLst/>
            </c:spPr>
          </c:dPt>
          <c:dPt>
            <c:idx val="90"/>
            <c:bubble3D val="0"/>
            <c:spPr>
              <a:solidFill>
                <a:schemeClr val="accent1">
                  <a:lumMod val="70000"/>
                  <a:lumOff val="30000"/>
                </a:schemeClr>
              </a:solidFill>
              <a:ln w="19050">
                <a:solidFill>
                  <a:schemeClr val="lt1"/>
                </a:solidFill>
              </a:ln>
              <a:effectLst/>
            </c:spPr>
          </c:dPt>
          <c:dPt>
            <c:idx val="91"/>
            <c:bubble3D val="0"/>
            <c:spPr>
              <a:solidFill>
                <a:schemeClr val="accent2">
                  <a:lumMod val="70000"/>
                  <a:lumOff val="30000"/>
                </a:schemeClr>
              </a:solidFill>
              <a:ln w="19050">
                <a:solidFill>
                  <a:schemeClr val="lt1"/>
                </a:solidFill>
              </a:ln>
              <a:effectLst/>
            </c:spPr>
          </c:dPt>
          <c:dPt>
            <c:idx val="92"/>
            <c:bubble3D val="0"/>
            <c:spPr>
              <a:solidFill>
                <a:schemeClr val="accent3">
                  <a:lumMod val="70000"/>
                  <a:lumOff val="30000"/>
                </a:schemeClr>
              </a:solidFill>
              <a:ln w="19050">
                <a:solidFill>
                  <a:schemeClr val="lt1"/>
                </a:solidFill>
              </a:ln>
              <a:effectLst/>
            </c:spPr>
          </c:dPt>
          <c:dPt>
            <c:idx val="93"/>
            <c:bubble3D val="0"/>
            <c:spPr>
              <a:solidFill>
                <a:schemeClr val="accent4">
                  <a:lumMod val="70000"/>
                  <a:lumOff val="30000"/>
                </a:schemeClr>
              </a:solidFill>
              <a:ln w="19050">
                <a:solidFill>
                  <a:schemeClr val="lt1"/>
                </a:solidFill>
              </a:ln>
              <a:effectLst/>
            </c:spPr>
          </c:dPt>
          <c:dPt>
            <c:idx val="94"/>
            <c:bubble3D val="0"/>
            <c:spPr>
              <a:solidFill>
                <a:schemeClr val="accent5">
                  <a:lumMod val="70000"/>
                  <a:lumOff val="30000"/>
                </a:schemeClr>
              </a:solidFill>
              <a:ln w="19050">
                <a:solidFill>
                  <a:schemeClr val="lt1"/>
                </a:solidFill>
              </a:ln>
              <a:effectLst/>
            </c:spPr>
          </c:dPt>
          <c:dPt>
            <c:idx val="95"/>
            <c:bubble3D val="0"/>
            <c:spPr>
              <a:solidFill>
                <a:schemeClr val="accent6">
                  <a:lumMod val="70000"/>
                  <a:lumOff val="30000"/>
                </a:schemeClr>
              </a:solidFill>
              <a:ln w="19050">
                <a:solidFill>
                  <a:schemeClr val="lt1"/>
                </a:solidFill>
              </a:ln>
              <a:effectLst/>
            </c:spPr>
          </c:dPt>
          <c:dPt>
            <c:idx val="96"/>
            <c:bubble3D val="0"/>
            <c:spPr>
              <a:solidFill>
                <a:schemeClr val="accent1">
                  <a:lumMod val="70000"/>
                </a:schemeClr>
              </a:solidFill>
              <a:ln w="19050">
                <a:solidFill>
                  <a:schemeClr val="lt1"/>
                </a:solidFill>
              </a:ln>
              <a:effectLst/>
            </c:spPr>
          </c:dPt>
          <c:dPt>
            <c:idx val="97"/>
            <c:bubble3D val="0"/>
            <c:spPr>
              <a:solidFill>
                <a:schemeClr val="accent2">
                  <a:lumMod val="70000"/>
                </a:schemeClr>
              </a:solidFill>
              <a:ln w="19050">
                <a:solidFill>
                  <a:schemeClr val="lt1"/>
                </a:solidFill>
              </a:ln>
              <a:effectLst/>
            </c:spPr>
          </c:dPt>
          <c:dPt>
            <c:idx val="98"/>
            <c:bubble3D val="0"/>
            <c:spPr>
              <a:solidFill>
                <a:schemeClr val="accent3">
                  <a:lumMod val="70000"/>
                </a:schemeClr>
              </a:solidFill>
              <a:ln w="19050">
                <a:solidFill>
                  <a:schemeClr val="lt1"/>
                </a:solidFill>
              </a:ln>
              <a:effectLst/>
            </c:spPr>
          </c:dPt>
          <c:dPt>
            <c:idx val="99"/>
            <c:bubble3D val="0"/>
            <c:spPr>
              <a:solidFill>
                <a:schemeClr val="accent4">
                  <a:lumMod val="70000"/>
                </a:schemeClr>
              </a:solidFill>
              <a:ln w="19050">
                <a:solidFill>
                  <a:schemeClr val="lt1"/>
                </a:solidFill>
              </a:ln>
              <a:effectLst/>
            </c:spPr>
          </c:dPt>
          <c:dPt>
            <c:idx val="100"/>
            <c:bubble3D val="0"/>
            <c:spPr>
              <a:solidFill>
                <a:schemeClr val="accent5">
                  <a:lumMod val="70000"/>
                </a:schemeClr>
              </a:solidFill>
              <a:ln w="19050">
                <a:solidFill>
                  <a:schemeClr val="lt1"/>
                </a:solidFill>
              </a:ln>
              <a:effectLst/>
            </c:spPr>
          </c:dPt>
          <c:dPt>
            <c:idx val="101"/>
            <c:bubble3D val="0"/>
            <c:spPr>
              <a:solidFill>
                <a:schemeClr val="accent6">
                  <a:lumMod val="70000"/>
                </a:schemeClr>
              </a:solidFill>
              <a:ln w="19050">
                <a:solidFill>
                  <a:schemeClr val="lt1"/>
                </a:solidFill>
              </a:ln>
              <a:effectLst/>
            </c:spPr>
          </c:dPt>
          <c:dPt>
            <c:idx val="102"/>
            <c:bubble3D val="0"/>
            <c:spPr>
              <a:solidFill>
                <a:schemeClr val="accent1">
                  <a:lumMod val="50000"/>
                  <a:lumOff val="50000"/>
                </a:schemeClr>
              </a:solidFill>
              <a:ln w="19050">
                <a:solidFill>
                  <a:schemeClr val="lt1"/>
                </a:solidFill>
              </a:ln>
              <a:effectLst/>
            </c:spPr>
          </c:dPt>
          <c:dPt>
            <c:idx val="103"/>
            <c:bubble3D val="0"/>
            <c:spPr>
              <a:solidFill>
                <a:schemeClr val="accent2">
                  <a:lumMod val="50000"/>
                  <a:lumOff val="50000"/>
                </a:schemeClr>
              </a:solidFill>
              <a:ln w="19050">
                <a:solidFill>
                  <a:schemeClr val="lt1"/>
                </a:solidFill>
              </a:ln>
              <a:effectLst/>
            </c:spPr>
          </c:dPt>
          <c:dPt>
            <c:idx val="104"/>
            <c:bubble3D val="0"/>
            <c:spPr>
              <a:solidFill>
                <a:schemeClr val="accent3">
                  <a:lumMod val="50000"/>
                  <a:lumOff val="50000"/>
                </a:schemeClr>
              </a:solidFill>
              <a:ln w="19050">
                <a:solidFill>
                  <a:schemeClr val="lt1"/>
                </a:solidFill>
              </a:ln>
              <a:effectLst/>
            </c:spPr>
          </c:dPt>
          <c:dPt>
            <c:idx val="105"/>
            <c:bubble3D val="0"/>
            <c:spPr>
              <a:solidFill>
                <a:schemeClr val="accent4">
                  <a:lumMod val="50000"/>
                  <a:lumOff val="50000"/>
                </a:schemeClr>
              </a:solidFill>
              <a:ln w="19050">
                <a:solidFill>
                  <a:schemeClr val="lt1"/>
                </a:solidFill>
              </a:ln>
              <a:effectLst/>
            </c:spPr>
          </c:dPt>
          <c:dPt>
            <c:idx val="106"/>
            <c:bubble3D val="0"/>
            <c:spPr>
              <a:solidFill>
                <a:schemeClr val="accent5">
                  <a:lumMod val="50000"/>
                  <a:lumOff val="50000"/>
                </a:schemeClr>
              </a:solidFill>
              <a:ln w="19050">
                <a:solidFill>
                  <a:schemeClr val="lt1"/>
                </a:solidFill>
              </a:ln>
              <a:effectLst/>
            </c:spPr>
          </c:dPt>
          <c:dPt>
            <c:idx val="107"/>
            <c:bubble3D val="0"/>
            <c:spPr>
              <a:solidFill>
                <a:schemeClr val="accent6">
                  <a:lumMod val="50000"/>
                  <a:lumOff val="50000"/>
                </a:schemeClr>
              </a:solidFill>
              <a:ln w="19050">
                <a:solidFill>
                  <a:schemeClr val="lt1"/>
                </a:solidFill>
              </a:ln>
              <a:effectLst/>
            </c:spPr>
          </c:dPt>
          <c:dPt>
            <c:idx val="108"/>
            <c:bubble3D val="0"/>
            <c:spPr>
              <a:solidFill>
                <a:schemeClr val="accent1"/>
              </a:solidFill>
              <a:ln w="19050">
                <a:solidFill>
                  <a:schemeClr val="lt1"/>
                </a:solidFill>
              </a:ln>
              <a:effectLst/>
            </c:spPr>
          </c:dPt>
          <c:dPt>
            <c:idx val="109"/>
            <c:bubble3D val="0"/>
            <c:spPr>
              <a:solidFill>
                <a:schemeClr val="accent2"/>
              </a:solidFill>
              <a:ln w="19050">
                <a:solidFill>
                  <a:schemeClr val="lt1"/>
                </a:solidFill>
              </a:ln>
              <a:effectLst/>
            </c:spPr>
          </c:dPt>
          <c:dPt>
            <c:idx val="110"/>
            <c:bubble3D val="0"/>
            <c:spPr>
              <a:solidFill>
                <a:schemeClr val="accent3"/>
              </a:solidFill>
              <a:ln w="19050">
                <a:solidFill>
                  <a:schemeClr val="lt1"/>
                </a:solidFill>
              </a:ln>
              <a:effectLst/>
            </c:spPr>
          </c:dPt>
          <c:dPt>
            <c:idx val="111"/>
            <c:bubble3D val="0"/>
            <c:spPr>
              <a:solidFill>
                <a:schemeClr val="accent4"/>
              </a:solidFill>
              <a:ln w="19050">
                <a:solidFill>
                  <a:schemeClr val="lt1"/>
                </a:solidFill>
              </a:ln>
              <a:effectLst/>
            </c:spPr>
          </c:dPt>
          <c:dPt>
            <c:idx val="112"/>
            <c:bubble3D val="0"/>
            <c:spPr>
              <a:solidFill>
                <a:schemeClr val="accent5"/>
              </a:solidFill>
              <a:ln w="19050">
                <a:solidFill>
                  <a:schemeClr val="lt1"/>
                </a:solidFill>
              </a:ln>
              <a:effectLst/>
            </c:spPr>
          </c:dPt>
          <c:dPt>
            <c:idx val="113"/>
            <c:bubble3D val="0"/>
            <c:spPr>
              <a:solidFill>
                <a:schemeClr val="accent6"/>
              </a:solidFill>
              <a:ln w="19050">
                <a:solidFill>
                  <a:schemeClr val="lt1"/>
                </a:solidFill>
              </a:ln>
              <a:effectLst/>
            </c:spPr>
          </c:dPt>
          <c:dPt>
            <c:idx val="114"/>
            <c:bubble3D val="0"/>
            <c:spPr>
              <a:solidFill>
                <a:schemeClr val="accent1">
                  <a:lumMod val="60000"/>
                </a:schemeClr>
              </a:solidFill>
              <a:ln w="19050">
                <a:solidFill>
                  <a:schemeClr val="lt1"/>
                </a:solidFill>
              </a:ln>
              <a:effectLst/>
            </c:spPr>
          </c:dPt>
          <c:dPt>
            <c:idx val="115"/>
            <c:bubble3D val="0"/>
            <c:spPr>
              <a:solidFill>
                <a:schemeClr val="accent2">
                  <a:lumMod val="60000"/>
                </a:schemeClr>
              </a:solidFill>
              <a:ln w="19050">
                <a:solidFill>
                  <a:schemeClr val="lt1"/>
                </a:solidFill>
              </a:ln>
              <a:effectLst/>
            </c:spPr>
          </c:dPt>
          <c:dPt>
            <c:idx val="116"/>
            <c:bubble3D val="0"/>
            <c:spPr>
              <a:solidFill>
                <a:schemeClr val="accent3">
                  <a:lumMod val="60000"/>
                </a:schemeClr>
              </a:solidFill>
              <a:ln w="19050">
                <a:solidFill>
                  <a:schemeClr val="lt1"/>
                </a:solidFill>
              </a:ln>
              <a:effectLst/>
            </c:spPr>
          </c:dPt>
          <c:dPt>
            <c:idx val="117"/>
            <c:bubble3D val="0"/>
            <c:spPr>
              <a:solidFill>
                <a:schemeClr val="accent4">
                  <a:lumMod val="60000"/>
                </a:schemeClr>
              </a:solidFill>
              <a:ln w="19050">
                <a:solidFill>
                  <a:schemeClr val="lt1"/>
                </a:solidFill>
              </a:ln>
              <a:effectLst/>
            </c:spPr>
          </c:dPt>
          <c:dPt>
            <c:idx val="118"/>
            <c:bubble3D val="0"/>
            <c:spPr>
              <a:solidFill>
                <a:schemeClr val="accent5">
                  <a:lumMod val="60000"/>
                </a:schemeClr>
              </a:solidFill>
              <a:ln w="19050">
                <a:solidFill>
                  <a:schemeClr val="lt1"/>
                </a:solidFill>
              </a:ln>
              <a:effectLst/>
            </c:spPr>
          </c:dPt>
          <c:dPt>
            <c:idx val="119"/>
            <c:bubble3D val="0"/>
            <c:spPr>
              <a:solidFill>
                <a:schemeClr val="accent6">
                  <a:lumMod val="60000"/>
                </a:schemeClr>
              </a:solidFill>
              <a:ln w="19050">
                <a:solidFill>
                  <a:schemeClr val="lt1"/>
                </a:solidFill>
              </a:ln>
              <a:effectLst/>
            </c:spPr>
          </c:dPt>
          <c:dPt>
            <c:idx val="120"/>
            <c:bubble3D val="0"/>
            <c:spPr>
              <a:solidFill>
                <a:schemeClr val="accent1">
                  <a:lumMod val="80000"/>
                  <a:lumOff val="20000"/>
                </a:schemeClr>
              </a:solidFill>
              <a:ln w="19050">
                <a:solidFill>
                  <a:schemeClr val="lt1"/>
                </a:solidFill>
              </a:ln>
              <a:effectLst/>
            </c:spPr>
          </c:dPt>
          <c:dPt>
            <c:idx val="121"/>
            <c:bubble3D val="0"/>
            <c:spPr>
              <a:solidFill>
                <a:schemeClr val="accent2">
                  <a:lumMod val="80000"/>
                  <a:lumOff val="20000"/>
                </a:schemeClr>
              </a:solidFill>
              <a:ln w="19050">
                <a:solidFill>
                  <a:schemeClr val="lt1"/>
                </a:solidFill>
              </a:ln>
              <a:effectLst/>
            </c:spPr>
          </c:dPt>
          <c:dPt>
            <c:idx val="122"/>
            <c:bubble3D val="0"/>
            <c:spPr>
              <a:solidFill>
                <a:schemeClr val="accent3">
                  <a:lumMod val="80000"/>
                  <a:lumOff val="20000"/>
                </a:schemeClr>
              </a:solidFill>
              <a:ln w="19050">
                <a:solidFill>
                  <a:schemeClr val="lt1"/>
                </a:solidFill>
              </a:ln>
              <a:effectLst/>
            </c:spPr>
          </c:dPt>
          <c:dPt>
            <c:idx val="123"/>
            <c:bubble3D val="0"/>
            <c:spPr>
              <a:solidFill>
                <a:schemeClr val="accent4">
                  <a:lumMod val="80000"/>
                  <a:lumOff val="20000"/>
                </a:schemeClr>
              </a:solidFill>
              <a:ln w="19050">
                <a:solidFill>
                  <a:schemeClr val="lt1"/>
                </a:solidFill>
              </a:ln>
              <a:effectLst/>
            </c:spPr>
          </c:dPt>
          <c:dPt>
            <c:idx val="124"/>
            <c:bubble3D val="0"/>
            <c:spPr>
              <a:solidFill>
                <a:schemeClr val="accent5">
                  <a:lumMod val="80000"/>
                  <a:lumOff val="20000"/>
                </a:schemeClr>
              </a:solidFill>
              <a:ln w="19050">
                <a:solidFill>
                  <a:schemeClr val="lt1"/>
                </a:solidFill>
              </a:ln>
              <a:effectLst/>
            </c:spPr>
          </c:dPt>
          <c:dPt>
            <c:idx val="125"/>
            <c:bubble3D val="0"/>
            <c:spPr>
              <a:solidFill>
                <a:schemeClr val="accent6">
                  <a:lumMod val="80000"/>
                  <a:lumOff val="20000"/>
                </a:schemeClr>
              </a:solidFill>
              <a:ln w="19050">
                <a:solidFill>
                  <a:schemeClr val="lt1"/>
                </a:solidFill>
              </a:ln>
              <a:effectLst/>
            </c:spPr>
          </c:dPt>
          <c:dPt>
            <c:idx val="126"/>
            <c:bubble3D val="0"/>
            <c:spPr>
              <a:solidFill>
                <a:schemeClr val="accent1">
                  <a:lumMod val="80000"/>
                </a:schemeClr>
              </a:solidFill>
              <a:ln w="19050">
                <a:solidFill>
                  <a:schemeClr val="lt1"/>
                </a:solidFill>
              </a:ln>
              <a:effectLst/>
            </c:spPr>
          </c:dPt>
          <c:dPt>
            <c:idx val="127"/>
            <c:bubble3D val="0"/>
            <c:spPr>
              <a:solidFill>
                <a:schemeClr val="accent2">
                  <a:lumMod val="80000"/>
                </a:schemeClr>
              </a:solidFill>
              <a:ln w="19050">
                <a:solidFill>
                  <a:schemeClr val="lt1"/>
                </a:solidFill>
              </a:ln>
              <a:effectLst/>
            </c:spPr>
          </c:dPt>
          <c:dPt>
            <c:idx val="128"/>
            <c:bubble3D val="0"/>
            <c:spPr>
              <a:solidFill>
                <a:schemeClr val="accent3">
                  <a:lumMod val="80000"/>
                </a:schemeClr>
              </a:solidFill>
              <a:ln w="19050">
                <a:solidFill>
                  <a:schemeClr val="lt1"/>
                </a:solidFill>
              </a:ln>
              <a:effectLst/>
            </c:spPr>
          </c:dPt>
          <c:dPt>
            <c:idx val="129"/>
            <c:bubble3D val="0"/>
            <c:spPr>
              <a:solidFill>
                <a:schemeClr val="accent4">
                  <a:lumMod val="80000"/>
                </a:schemeClr>
              </a:solidFill>
              <a:ln w="19050">
                <a:solidFill>
                  <a:schemeClr val="lt1"/>
                </a:solidFill>
              </a:ln>
              <a:effectLst/>
            </c:spPr>
          </c:dPt>
          <c:dPt>
            <c:idx val="130"/>
            <c:bubble3D val="0"/>
            <c:spPr>
              <a:solidFill>
                <a:schemeClr val="accent5">
                  <a:lumMod val="80000"/>
                </a:schemeClr>
              </a:solidFill>
              <a:ln w="19050">
                <a:solidFill>
                  <a:schemeClr val="lt1"/>
                </a:solidFill>
              </a:ln>
              <a:effectLst/>
            </c:spPr>
          </c:dPt>
          <c:dPt>
            <c:idx val="131"/>
            <c:bubble3D val="0"/>
            <c:spPr>
              <a:solidFill>
                <a:schemeClr val="accent6">
                  <a:lumMod val="80000"/>
                </a:schemeClr>
              </a:solidFill>
              <a:ln w="19050">
                <a:solidFill>
                  <a:schemeClr val="lt1"/>
                </a:solidFill>
              </a:ln>
              <a:effectLst/>
            </c:spPr>
          </c:dPt>
          <c:dPt>
            <c:idx val="132"/>
            <c:bubble3D val="0"/>
            <c:spPr>
              <a:solidFill>
                <a:schemeClr val="accent1">
                  <a:lumMod val="60000"/>
                  <a:lumOff val="40000"/>
                </a:schemeClr>
              </a:solidFill>
              <a:ln w="19050">
                <a:solidFill>
                  <a:schemeClr val="lt1"/>
                </a:solidFill>
              </a:ln>
              <a:effectLst/>
            </c:spPr>
          </c:dPt>
          <c:dPt>
            <c:idx val="133"/>
            <c:bubble3D val="0"/>
            <c:spPr>
              <a:solidFill>
                <a:schemeClr val="accent2">
                  <a:lumMod val="60000"/>
                  <a:lumOff val="40000"/>
                </a:schemeClr>
              </a:solidFill>
              <a:ln w="19050">
                <a:solidFill>
                  <a:schemeClr val="lt1"/>
                </a:solidFill>
              </a:ln>
              <a:effectLst/>
            </c:spPr>
          </c:dPt>
          <c:dPt>
            <c:idx val="134"/>
            <c:bubble3D val="0"/>
            <c:spPr>
              <a:solidFill>
                <a:schemeClr val="accent3">
                  <a:lumMod val="60000"/>
                  <a:lumOff val="40000"/>
                </a:schemeClr>
              </a:solidFill>
              <a:ln w="19050">
                <a:solidFill>
                  <a:schemeClr val="lt1"/>
                </a:solidFill>
              </a:ln>
              <a:effectLst/>
            </c:spPr>
          </c:dPt>
          <c:dPt>
            <c:idx val="135"/>
            <c:bubble3D val="0"/>
            <c:spPr>
              <a:solidFill>
                <a:schemeClr val="accent4">
                  <a:lumMod val="60000"/>
                  <a:lumOff val="40000"/>
                </a:schemeClr>
              </a:solidFill>
              <a:ln w="19050">
                <a:solidFill>
                  <a:schemeClr val="lt1"/>
                </a:solidFill>
              </a:ln>
              <a:effectLst/>
            </c:spPr>
          </c:dPt>
          <c:dPt>
            <c:idx val="136"/>
            <c:bubble3D val="0"/>
            <c:spPr>
              <a:solidFill>
                <a:schemeClr val="accent5">
                  <a:lumMod val="60000"/>
                  <a:lumOff val="40000"/>
                </a:schemeClr>
              </a:solidFill>
              <a:ln w="19050">
                <a:solidFill>
                  <a:schemeClr val="lt1"/>
                </a:solidFill>
              </a:ln>
              <a:effectLst/>
            </c:spPr>
          </c:dPt>
          <c:dPt>
            <c:idx val="137"/>
            <c:bubble3D val="0"/>
            <c:spPr>
              <a:solidFill>
                <a:schemeClr val="accent6">
                  <a:lumMod val="60000"/>
                  <a:lumOff val="40000"/>
                </a:schemeClr>
              </a:solidFill>
              <a:ln w="19050">
                <a:solidFill>
                  <a:schemeClr val="lt1"/>
                </a:solidFill>
              </a:ln>
              <a:effectLst/>
            </c:spPr>
          </c:dPt>
          <c:dPt>
            <c:idx val="138"/>
            <c:bubble3D val="0"/>
            <c:spPr>
              <a:solidFill>
                <a:schemeClr val="accent1">
                  <a:lumMod val="50000"/>
                </a:schemeClr>
              </a:solidFill>
              <a:ln w="19050">
                <a:solidFill>
                  <a:schemeClr val="lt1"/>
                </a:solidFill>
              </a:ln>
              <a:effectLst/>
            </c:spPr>
          </c:dPt>
          <c:dPt>
            <c:idx val="139"/>
            <c:bubble3D val="0"/>
            <c:spPr>
              <a:solidFill>
                <a:schemeClr val="accent2">
                  <a:lumMod val="50000"/>
                </a:schemeClr>
              </a:solidFill>
              <a:ln w="19050">
                <a:solidFill>
                  <a:schemeClr val="lt1"/>
                </a:solidFill>
              </a:ln>
              <a:effectLst/>
            </c:spPr>
          </c:dPt>
          <c:dPt>
            <c:idx val="140"/>
            <c:bubble3D val="0"/>
            <c:spPr>
              <a:solidFill>
                <a:schemeClr val="accent3">
                  <a:lumMod val="50000"/>
                </a:schemeClr>
              </a:solidFill>
              <a:ln w="19050">
                <a:solidFill>
                  <a:schemeClr val="lt1"/>
                </a:solidFill>
              </a:ln>
              <a:effectLst/>
            </c:spPr>
          </c:dPt>
          <c:dPt>
            <c:idx val="141"/>
            <c:bubble3D val="0"/>
            <c:spPr>
              <a:solidFill>
                <a:schemeClr val="accent4">
                  <a:lumMod val="50000"/>
                </a:schemeClr>
              </a:solidFill>
              <a:ln w="19050">
                <a:solidFill>
                  <a:schemeClr val="lt1"/>
                </a:solidFill>
              </a:ln>
              <a:effectLst/>
            </c:spPr>
          </c:dPt>
          <c:dPt>
            <c:idx val="142"/>
            <c:bubble3D val="0"/>
            <c:spPr>
              <a:solidFill>
                <a:schemeClr val="accent5">
                  <a:lumMod val="50000"/>
                </a:schemeClr>
              </a:solidFill>
              <a:ln w="19050">
                <a:solidFill>
                  <a:schemeClr val="lt1"/>
                </a:solidFill>
              </a:ln>
              <a:effectLst/>
            </c:spPr>
          </c:dPt>
          <c:dPt>
            <c:idx val="143"/>
            <c:bubble3D val="0"/>
            <c:spPr>
              <a:solidFill>
                <a:schemeClr val="accent6">
                  <a:lumMod val="50000"/>
                </a:schemeClr>
              </a:solidFill>
              <a:ln w="19050">
                <a:solidFill>
                  <a:schemeClr val="lt1"/>
                </a:solidFill>
              </a:ln>
              <a:effectLst/>
            </c:spPr>
          </c:dPt>
          <c:dPt>
            <c:idx val="144"/>
            <c:bubble3D val="0"/>
            <c:spPr>
              <a:solidFill>
                <a:schemeClr val="accent1">
                  <a:lumMod val="70000"/>
                  <a:lumOff val="30000"/>
                </a:schemeClr>
              </a:solidFill>
              <a:ln w="19050">
                <a:solidFill>
                  <a:schemeClr val="lt1"/>
                </a:solidFill>
              </a:ln>
              <a:effectLst/>
            </c:spPr>
          </c:dPt>
          <c:dPt>
            <c:idx val="145"/>
            <c:bubble3D val="0"/>
            <c:spPr>
              <a:solidFill>
                <a:schemeClr val="accent2">
                  <a:lumMod val="70000"/>
                  <a:lumOff val="30000"/>
                </a:schemeClr>
              </a:solidFill>
              <a:ln w="19050">
                <a:solidFill>
                  <a:schemeClr val="lt1"/>
                </a:solidFill>
              </a:ln>
              <a:effectLst/>
            </c:spPr>
          </c:dPt>
          <c:dPt>
            <c:idx val="146"/>
            <c:bubble3D val="0"/>
            <c:spPr>
              <a:solidFill>
                <a:schemeClr val="accent3">
                  <a:lumMod val="70000"/>
                  <a:lumOff val="30000"/>
                </a:schemeClr>
              </a:solidFill>
              <a:ln w="19050">
                <a:solidFill>
                  <a:schemeClr val="lt1"/>
                </a:solidFill>
              </a:ln>
              <a:effectLst/>
            </c:spPr>
          </c:dPt>
          <c:dPt>
            <c:idx val="147"/>
            <c:bubble3D val="0"/>
            <c:spPr>
              <a:solidFill>
                <a:schemeClr val="accent4">
                  <a:lumMod val="70000"/>
                  <a:lumOff val="30000"/>
                </a:schemeClr>
              </a:solidFill>
              <a:ln w="19050">
                <a:solidFill>
                  <a:schemeClr val="lt1"/>
                </a:solidFill>
              </a:ln>
              <a:effectLst/>
            </c:spPr>
          </c:dPt>
          <c:dPt>
            <c:idx val="148"/>
            <c:bubble3D val="0"/>
            <c:spPr>
              <a:solidFill>
                <a:schemeClr val="accent5">
                  <a:lumMod val="70000"/>
                  <a:lumOff val="30000"/>
                </a:schemeClr>
              </a:solidFill>
              <a:ln w="19050">
                <a:solidFill>
                  <a:schemeClr val="lt1"/>
                </a:solidFill>
              </a:ln>
              <a:effectLst/>
            </c:spPr>
          </c:dPt>
          <c:dPt>
            <c:idx val="149"/>
            <c:bubble3D val="0"/>
            <c:spPr>
              <a:solidFill>
                <a:schemeClr val="accent6">
                  <a:lumMod val="70000"/>
                  <a:lumOff val="30000"/>
                </a:schemeClr>
              </a:solidFill>
              <a:ln w="19050">
                <a:solidFill>
                  <a:schemeClr val="lt1"/>
                </a:solidFill>
              </a:ln>
              <a:effectLst/>
            </c:spPr>
          </c:dPt>
          <c:dPt>
            <c:idx val="150"/>
            <c:bubble3D val="0"/>
            <c:spPr>
              <a:solidFill>
                <a:schemeClr val="accent1">
                  <a:lumMod val="70000"/>
                </a:schemeClr>
              </a:solidFill>
              <a:ln w="19050">
                <a:solidFill>
                  <a:schemeClr val="lt1"/>
                </a:solidFill>
              </a:ln>
              <a:effectLst/>
            </c:spPr>
          </c:dPt>
          <c:dPt>
            <c:idx val="151"/>
            <c:bubble3D val="0"/>
            <c:spPr>
              <a:solidFill>
                <a:schemeClr val="accent2">
                  <a:lumMod val="70000"/>
                </a:schemeClr>
              </a:solidFill>
              <a:ln w="19050">
                <a:solidFill>
                  <a:schemeClr val="lt1"/>
                </a:solidFill>
              </a:ln>
              <a:effectLst/>
            </c:spPr>
          </c:dPt>
          <c:dPt>
            <c:idx val="152"/>
            <c:bubble3D val="0"/>
            <c:spPr>
              <a:solidFill>
                <a:schemeClr val="accent3">
                  <a:lumMod val="70000"/>
                </a:schemeClr>
              </a:solidFill>
              <a:ln w="19050">
                <a:solidFill>
                  <a:schemeClr val="lt1"/>
                </a:solidFill>
              </a:ln>
              <a:effectLst/>
            </c:spPr>
          </c:dPt>
          <c:dPt>
            <c:idx val="153"/>
            <c:bubble3D val="0"/>
            <c:spPr>
              <a:solidFill>
                <a:schemeClr val="accent4">
                  <a:lumMod val="70000"/>
                </a:schemeClr>
              </a:solidFill>
              <a:ln w="19050">
                <a:solidFill>
                  <a:schemeClr val="lt1"/>
                </a:solidFill>
              </a:ln>
              <a:effectLst/>
            </c:spPr>
          </c:dPt>
          <c:dPt>
            <c:idx val="154"/>
            <c:bubble3D val="0"/>
            <c:spPr>
              <a:solidFill>
                <a:schemeClr val="accent5">
                  <a:lumMod val="70000"/>
                </a:schemeClr>
              </a:solidFill>
              <a:ln w="19050">
                <a:solidFill>
                  <a:schemeClr val="lt1"/>
                </a:solidFill>
              </a:ln>
              <a:effectLst/>
            </c:spPr>
          </c:dPt>
          <c:dPt>
            <c:idx val="155"/>
            <c:bubble3D val="0"/>
            <c:spPr>
              <a:solidFill>
                <a:schemeClr val="accent6">
                  <a:lumMod val="70000"/>
                </a:schemeClr>
              </a:solidFill>
              <a:ln w="19050">
                <a:solidFill>
                  <a:schemeClr val="lt1"/>
                </a:solidFill>
              </a:ln>
              <a:effectLst/>
            </c:spPr>
          </c:dPt>
          <c:dPt>
            <c:idx val="156"/>
            <c:bubble3D val="0"/>
            <c:spPr>
              <a:solidFill>
                <a:schemeClr val="accent1">
                  <a:lumMod val="50000"/>
                  <a:lumOff val="50000"/>
                </a:schemeClr>
              </a:solidFill>
              <a:ln w="19050">
                <a:solidFill>
                  <a:schemeClr val="lt1"/>
                </a:solidFill>
              </a:ln>
              <a:effectLst/>
            </c:spPr>
          </c:dPt>
          <c:dPt>
            <c:idx val="157"/>
            <c:bubble3D val="0"/>
            <c:spPr>
              <a:solidFill>
                <a:schemeClr val="accent2">
                  <a:lumMod val="50000"/>
                  <a:lumOff val="50000"/>
                </a:schemeClr>
              </a:solidFill>
              <a:ln w="19050">
                <a:solidFill>
                  <a:schemeClr val="lt1"/>
                </a:solidFill>
              </a:ln>
              <a:effectLst/>
            </c:spPr>
          </c:dPt>
          <c:dPt>
            <c:idx val="158"/>
            <c:bubble3D val="0"/>
            <c:spPr>
              <a:solidFill>
                <a:schemeClr val="accent3">
                  <a:lumMod val="50000"/>
                  <a:lumOff val="50000"/>
                </a:schemeClr>
              </a:solidFill>
              <a:ln w="19050">
                <a:solidFill>
                  <a:schemeClr val="lt1"/>
                </a:solidFill>
              </a:ln>
              <a:effectLst/>
            </c:spPr>
          </c:dPt>
          <c:dPt>
            <c:idx val="159"/>
            <c:bubble3D val="0"/>
            <c:spPr>
              <a:solidFill>
                <a:schemeClr val="accent4">
                  <a:lumMod val="50000"/>
                  <a:lumOff val="50000"/>
                </a:schemeClr>
              </a:solidFill>
              <a:ln w="19050">
                <a:solidFill>
                  <a:schemeClr val="lt1"/>
                </a:solidFill>
              </a:ln>
              <a:effectLst/>
            </c:spPr>
          </c:dPt>
          <c:dPt>
            <c:idx val="160"/>
            <c:bubble3D val="0"/>
            <c:spPr>
              <a:solidFill>
                <a:schemeClr val="accent5">
                  <a:lumMod val="50000"/>
                  <a:lumOff val="50000"/>
                </a:schemeClr>
              </a:solidFill>
              <a:ln w="19050">
                <a:solidFill>
                  <a:schemeClr val="lt1"/>
                </a:solidFill>
              </a:ln>
              <a:effectLst/>
            </c:spPr>
          </c:dPt>
          <c:dPt>
            <c:idx val="161"/>
            <c:bubble3D val="0"/>
            <c:spPr>
              <a:solidFill>
                <a:schemeClr val="accent6">
                  <a:lumMod val="50000"/>
                  <a:lumOff val="50000"/>
                </a:schemeClr>
              </a:solidFill>
              <a:ln w="19050">
                <a:solidFill>
                  <a:schemeClr val="lt1"/>
                </a:solidFill>
              </a:ln>
              <a:effectLst/>
            </c:spPr>
          </c:dPt>
          <c:dPt>
            <c:idx val="162"/>
            <c:bubble3D val="0"/>
            <c:spPr>
              <a:solidFill>
                <a:schemeClr val="accent1"/>
              </a:solidFill>
              <a:ln w="19050">
                <a:solidFill>
                  <a:schemeClr val="lt1"/>
                </a:solidFill>
              </a:ln>
              <a:effectLst/>
            </c:spPr>
          </c:dPt>
          <c:dPt>
            <c:idx val="163"/>
            <c:bubble3D val="0"/>
            <c:spPr>
              <a:solidFill>
                <a:schemeClr val="accent2"/>
              </a:solidFill>
              <a:ln w="19050">
                <a:solidFill>
                  <a:schemeClr val="lt1"/>
                </a:solidFill>
              </a:ln>
              <a:effectLst/>
            </c:spPr>
          </c:dPt>
          <c:dPt>
            <c:idx val="164"/>
            <c:bubble3D val="0"/>
            <c:spPr>
              <a:solidFill>
                <a:schemeClr val="accent3"/>
              </a:solidFill>
              <a:ln w="19050">
                <a:solidFill>
                  <a:schemeClr val="lt1"/>
                </a:solidFill>
              </a:ln>
              <a:effectLst/>
            </c:spPr>
          </c:dPt>
          <c:dPt>
            <c:idx val="165"/>
            <c:bubble3D val="0"/>
            <c:spPr>
              <a:solidFill>
                <a:schemeClr val="accent4"/>
              </a:solidFill>
              <a:ln w="19050">
                <a:solidFill>
                  <a:schemeClr val="lt1"/>
                </a:solidFill>
              </a:ln>
              <a:effectLst/>
            </c:spPr>
          </c:dPt>
          <c:dPt>
            <c:idx val="166"/>
            <c:bubble3D val="0"/>
            <c:spPr>
              <a:solidFill>
                <a:schemeClr val="accent5"/>
              </a:solidFill>
              <a:ln w="19050">
                <a:solidFill>
                  <a:schemeClr val="lt1"/>
                </a:solidFill>
              </a:ln>
              <a:effectLst/>
            </c:spPr>
          </c:dPt>
          <c:dPt>
            <c:idx val="167"/>
            <c:bubble3D val="0"/>
            <c:spPr>
              <a:solidFill>
                <a:schemeClr val="accent6"/>
              </a:solidFill>
              <a:ln w="19050">
                <a:solidFill>
                  <a:schemeClr val="lt1"/>
                </a:solidFill>
              </a:ln>
              <a:effectLst/>
            </c:spPr>
          </c:dPt>
          <c:dPt>
            <c:idx val="168"/>
            <c:bubble3D val="0"/>
            <c:spPr>
              <a:solidFill>
                <a:schemeClr val="accent1">
                  <a:lumMod val="60000"/>
                </a:schemeClr>
              </a:solidFill>
              <a:ln w="19050">
                <a:solidFill>
                  <a:schemeClr val="lt1"/>
                </a:solidFill>
              </a:ln>
              <a:effectLst/>
            </c:spPr>
          </c:dPt>
          <c:dPt>
            <c:idx val="169"/>
            <c:bubble3D val="0"/>
            <c:spPr>
              <a:solidFill>
                <a:schemeClr val="accent2">
                  <a:lumMod val="60000"/>
                </a:schemeClr>
              </a:solidFill>
              <a:ln w="19050">
                <a:solidFill>
                  <a:schemeClr val="lt1"/>
                </a:solidFill>
              </a:ln>
              <a:effectLst/>
            </c:spPr>
          </c:dPt>
          <c:dPt>
            <c:idx val="170"/>
            <c:bubble3D val="0"/>
            <c:spPr>
              <a:solidFill>
                <a:schemeClr val="accent3">
                  <a:lumMod val="60000"/>
                </a:schemeClr>
              </a:solidFill>
              <a:ln w="19050">
                <a:solidFill>
                  <a:schemeClr val="lt1"/>
                </a:solidFill>
              </a:ln>
              <a:effectLst/>
            </c:spPr>
          </c:dPt>
          <c:dPt>
            <c:idx val="171"/>
            <c:bubble3D val="0"/>
            <c:spPr>
              <a:solidFill>
                <a:schemeClr val="accent4">
                  <a:lumMod val="60000"/>
                </a:schemeClr>
              </a:solidFill>
              <a:ln w="19050">
                <a:solidFill>
                  <a:schemeClr val="lt1"/>
                </a:solidFill>
              </a:ln>
              <a:effectLst/>
            </c:spPr>
          </c:dPt>
          <c:dPt>
            <c:idx val="172"/>
            <c:bubble3D val="0"/>
            <c:spPr>
              <a:solidFill>
                <a:schemeClr val="accent5">
                  <a:lumMod val="60000"/>
                </a:schemeClr>
              </a:solidFill>
              <a:ln w="19050">
                <a:solidFill>
                  <a:schemeClr val="lt1"/>
                </a:solidFill>
              </a:ln>
              <a:effectLst/>
            </c:spPr>
          </c:dPt>
          <c:dPt>
            <c:idx val="173"/>
            <c:bubble3D val="0"/>
            <c:spPr>
              <a:solidFill>
                <a:schemeClr val="accent6">
                  <a:lumMod val="60000"/>
                </a:schemeClr>
              </a:solidFill>
              <a:ln w="19050">
                <a:solidFill>
                  <a:schemeClr val="lt1"/>
                </a:solidFill>
              </a:ln>
              <a:effectLst/>
            </c:spPr>
          </c:dPt>
          <c:dPt>
            <c:idx val="174"/>
            <c:bubble3D val="0"/>
            <c:spPr>
              <a:solidFill>
                <a:schemeClr val="accent1">
                  <a:lumMod val="80000"/>
                  <a:lumOff val="20000"/>
                </a:schemeClr>
              </a:solidFill>
              <a:ln w="19050">
                <a:solidFill>
                  <a:schemeClr val="lt1"/>
                </a:solidFill>
              </a:ln>
              <a:effectLst/>
            </c:spPr>
          </c:dPt>
          <c:dPt>
            <c:idx val="175"/>
            <c:bubble3D val="0"/>
            <c:spPr>
              <a:solidFill>
                <a:schemeClr val="accent2">
                  <a:lumMod val="80000"/>
                  <a:lumOff val="2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H_HTPD_lasso_f.csv!$A$2:$A$176</c:f>
              <c:strCache>
                <c:ptCount val="175"/>
                <c:pt idx="0">
                  <c:v>ron_no18_t_ua_</c:v>
                </c:pt>
                <c:pt idx="1">
                  <c:v>ron_odt_33_pn_rate_mv_</c:v>
                </c:pt>
                <c:pt idx="2">
                  <c:v>levelMP</c:v>
                </c:pt>
                <c:pt idx="3">
                  <c:v>fifthratio__</c:v>
                </c:pt>
                <c:pt idx="4">
                  <c:v>iref_t_ua_</c:v>
                </c:pt>
                <c:pt idx="5">
                  <c:v>crd_scrnslcbot_p_</c:v>
                </c:pt>
                <c:pt idx="6">
                  <c:v>ron_odt_18p_s_dac_</c:v>
                </c:pt>
                <c:pt idx="7">
                  <c:v>fbc_sdllk0_pcs_</c:v>
                </c:pt>
                <c:pt idx="8">
                  <c:v>vcgrvstep_s_dac_</c:v>
                </c:pt>
                <c:pt idx="9">
                  <c:v>tempcode_read_pcs_</c:v>
                </c:pt>
                <c:pt idx="10">
                  <c:v>vpgmu_bwl_s_dac_</c:v>
                </c:pt>
                <c:pt idx="11">
                  <c:v>vfour_s_dac_</c:v>
                </c:pt>
                <c:pt idx="12">
                  <c:v>vfour_bist_s_dac_</c:v>
                </c:pt>
                <c:pt idx="13">
                  <c:v>bbk_wlmh_4_d_pcs_</c:v>
                </c:pt>
                <c:pt idx="14">
                  <c:v>frlt_vcgrsft_er3_pcs_</c:v>
                </c:pt>
                <c:pt idx="15">
                  <c:v>frlt_vcgrsft_gr3_pcs_</c:v>
                </c:pt>
                <c:pt idx="16">
                  <c:v>bit_saff_io0_pcs_</c:v>
                </c:pt>
                <c:pt idx="17">
                  <c:v>vdd_s_dac_</c:v>
                </c:pt>
                <c:pt idx="18">
                  <c:v>vcg_av3_s_dac_</c:v>
                </c:pt>
                <c:pt idx="19">
                  <c:v>layer4_vpgms_s_dac_</c:v>
                </c:pt>
                <c:pt idx="20">
                  <c:v>bit_mhopen_io3_pcs_</c:v>
                </c:pt>
                <c:pt idx="21">
                  <c:v>crd_blleak1_p_</c:v>
                </c:pt>
                <c:pt idx="22">
                  <c:v>sfbc_64wls00t1_dc_drpost1_pcs_</c:v>
                </c:pt>
                <c:pt idx="23">
                  <c:v>sde_s_dac_</c:v>
                </c:pt>
                <c:pt idx="24">
                  <c:v>vcg_fv3_t_mv_</c:v>
                </c:pt>
                <c:pt idx="25">
                  <c:v>bbk_wlmh_1_d_pcs_</c:v>
                </c:pt>
                <c:pt idx="26">
                  <c:v>wlleak_post_50_na_</c:v>
                </c:pt>
                <c:pt idx="27">
                  <c:v>tmps_trim_hts_p_</c:v>
                </c:pt>
                <c:pt idx="28">
                  <c:v>wlleak_each_value_34_na_</c:v>
                </c:pt>
                <c:pt idx="29">
                  <c:v>halfvccq_s_dac_</c:v>
                </c:pt>
                <c:pt idx="30">
                  <c:v>wlleak_post_51_na_</c:v>
                </c:pt>
                <c:pt idx="31">
                  <c:v>tmps_trim_ptat_s_dac_</c:v>
                </c:pt>
                <c:pt idx="32">
                  <c:v>tlcwc_we0_wl63_fr_s25_a2r_pcs_</c:v>
                </c:pt>
                <c:pt idx="33">
                  <c:v>iccs_moni_1_ua_</c:v>
                </c:pt>
                <c:pt idx="34">
                  <c:v>wlleak_each_value_40_na_</c:v>
                </c:pt>
                <c:pt idx="35">
                  <c:v>wlleak_post_60_na_</c:v>
                </c:pt>
                <c:pt idx="36">
                  <c:v>wlleak_post_46_na_</c:v>
                </c:pt>
                <c:pt idx="37">
                  <c:v>wlleak_each_value_48_na_</c:v>
                </c:pt>
                <c:pt idx="38">
                  <c:v>wlleak_each_value_35_na_</c:v>
                </c:pt>
                <c:pt idx="39">
                  <c:v>vth_wlds0last_l3s_mv_</c:v>
                </c:pt>
                <c:pt idx="40">
                  <c:v>wlleak_post_01_na_</c:v>
                </c:pt>
                <c:pt idx="41">
                  <c:v>wlleak_post_63_na_</c:v>
                </c:pt>
                <c:pt idx="42">
                  <c:v>wlleak_each_value_37_na_</c:v>
                </c:pt>
                <c:pt idx="43">
                  <c:v>wlleak_post_30_na_</c:v>
                </c:pt>
                <c:pt idx="44">
                  <c:v>wlleak_post_32_na_</c:v>
                </c:pt>
                <c:pt idx="45">
                  <c:v>wlleak_post_25_na_</c:v>
                </c:pt>
                <c:pt idx="46">
                  <c:v>vcg_av3_t_mv_</c:v>
                </c:pt>
                <c:pt idx="47">
                  <c:v>wlleak_post_dd0_na_</c:v>
                </c:pt>
                <c:pt idx="48">
                  <c:v>veralooptrial1__</c:v>
                </c:pt>
                <c:pt idx="49">
                  <c:v>wlleak_each_value_52_na_</c:v>
                </c:pt>
                <c:pt idx="50">
                  <c:v>wlds0leak_top_1_pcs_</c:v>
                </c:pt>
                <c:pt idx="51">
                  <c:v>wlleak_each_value_08_na_</c:v>
                </c:pt>
                <c:pt idx="52">
                  <c:v>celsrcstep_t_mv_</c:v>
                </c:pt>
                <c:pt idx="53">
                  <c:v>wlleak_each_value_02_na_</c:v>
                </c:pt>
                <c:pt idx="54">
                  <c:v>wlleak_each_value_11_na_</c:v>
                </c:pt>
                <c:pt idx="55">
                  <c:v>vth_wldd01_l3s_mv_</c:v>
                </c:pt>
                <c:pt idx="56">
                  <c:v>vread_evfy_slc_t_mv_</c:v>
                </c:pt>
                <c:pt idx="57">
                  <c:v>vcelsrct_p_</c:v>
                </c:pt>
                <c:pt idx="58">
                  <c:v>wlleak_post_38_na_</c:v>
                </c:pt>
                <c:pt idx="59">
                  <c:v>vpass3_t_mv_</c:v>
                </c:pt>
                <c:pt idx="60">
                  <c:v>vth_08pwl31_mh0_lt_mv_</c:v>
                </c:pt>
                <c:pt idx="61">
                  <c:v>wlleak_post_18_na_</c:v>
                </c:pt>
                <c:pt idx="62">
                  <c:v>wlleak_post_56_na_</c:v>
                </c:pt>
                <c:pt idx="63">
                  <c:v>vreadt_p_</c:v>
                </c:pt>
                <c:pt idx="64">
                  <c:v>wlleak_post_55_na_</c:v>
                </c:pt>
                <c:pt idx="65">
                  <c:v>vth_sgs_l3s_mv_</c:v>
                </c:pt>
                <c:pt idx="66">
                  <c:v>wlleak_each_value_17_na_</c:v>
                </c:pt>
                <c:pt idx="67">
                  <c:v>wlds0leak_bot_2_pcs_</c:v>
                </c:pt>
                <c:pt idx="68">
                  <c:v>psdovccq_t_mv_</c:v>
                </c:pt>
                <c:pt idx="69">
                  <c:v>vpgms_sgdprog_t_mv_</c:v>
                </c:pt>
                <c:pt idx="70">
                  <c:v>wlleak_each_value_16_na_</c:v>
                </c:pt>
                <c:pt idx="71">
                  <c:v>sfbc_drtime_s_</c:v>
                </c:pt>
                <c:pt idx="72">
                  <c:v>wlleak_each_value_10_na_</c:v>
                </c:pt>
                <c:pt idx="73">
                  <c:v>cycling</c:v>
                </c:pt>
                <c:pt idx="74">
                  <c:v>bbk_wlld_8_d_pcs_</c:v>
                </c:pt>
                <c:pt idx="75">
                  <c:v>sfbc_b32wlsalp_dc_post_pcs_</c:v>
                </c:pt>
                <c:pt idx="76">
                  <c:v>vreadk_n1_t_mv_</c:v>
                </c:pt>
                <c:pt idx="77">
                  <c:v>crd_sdllk_p_</c:v>
                </c:pt>
                <c:pt idx="78">
                  <c:v>sfbc_64wls01t0_dc_post_pcs_</c:v>
                </c:pt>
                <c:pt idx="79">
                  <c:v>wlleak_each_value_05_na_</c:v>
                </c:pt>
                <c:pt idx="80">
                  <c:v>crd_fastdin_ev_c_pcs_</c:v>
                </c:pt>
                <c:pt idx="81">
                  <c:v>wlleak_post_52_na_</c:v>
                </c:pt>
                <c:pt idx="82">
                  <c:v>wlleak_post_dd1_na_</c:v>
                </c:pt>
                <c:pt idx="83">
                  <c:v>sfbc_b32wlsaup_drpost_pcs_</c:v>
                </c:pt>
                <c:pt idx="84">
                  <c:v>sfbc_t32wlsalp_drpost_pcs_</c:v>
                </c:pt>
                <c:pt idx="85">
                  <c:v>ron_odt_33n_t_ua_</c:v>
                </c:pt>
                <c:pt idx="86">
                  <c:v>sfbc_t32wlsalp_far_dc_fresh_pcs_</c:v>
                </c:pt>
                <c:pt idx="87">
                  <c:v>wlleak_post_sgd13_na_</c:v>
                </c:pt>
                <c:pt idx="88">
                  <c:v>wlleak_each_value_60_na_</c:v>
                </c:pt>
                <c:pt idx="89">
                  <c:v>frlt_sfbcmin_er3_pcs_</c:v>
                </c:pt>
                <c:pt idx="90">
                  <c:v>bbk_high_wldd0_ev_d_pcs_</c:v>
                </c:pt>
                <c:pt idx="91">
                  <c:v>crd_m1bll_224_c_pcs_</c:v>
                </c:pt>
                <c:pt idx="92">
                  <c:v>wlds0leak_mid_2_pcs_</c:v>
                </c:pt>
                <c:pt idx="93">
                  <c:v>wlrc_100_pcs_</c:v>
                </c:pt>
                <c:pt idx="94">
                  <c:v>wlleak_post_39_na_</c:v>
                </c:pt>
                <c:pt idx="95">
                  <c:v>sfbc_t32wlsaerx_dc_lijl2_pcs_</c:v>
                </c:pt>
                <c:pt idx="96">
                  <c:v>fbc_sdllk3_pcs_</c:v>
                </c:pt>
                <c:pt idx="97">
                  <c:v>terase_us_</c:v>
                </c:pt>
                <c:pt idx="98">
                  <c:v>vcg_cr3_t_mv_</c:v>
                </c:pt>
                <c:pt idx="99">
                  <c:v>vsgd_t_mv_</c:v>
                </c:pt>
                <c:pt idx="100">
                  <c:v>vth_wlds0_l3s_mv_</c:v>
                </c:pt>
                <c:pt idx="101">
                  <c:v>vcg_fr3_t_mv_</c:v>
                </c:pt>
                <c:pt idx="102">
                  <c:v>wlleak_each_value_01_na_</c:v>
                </c:pt>
                <c:pt idx="103">
                  <c:v>vsg_t_mv_</c:v>
                </c:pt>
                <c:pt idx="104">
                  <c:v>sfbc_t32wlsaerx_far_fresh_pcs_</c:v>
                </c:pt>
                <c:pt idx="105">
                  <c:v>sde_pmp_um_s_dac_</c:v>
                </c:pt>
                <c:pt idx="106">
                  <c:v>vth_sgdprog_win_mv_</c:v>
                </c:pt>
                <c:pt idx="107">
                  <c:v>wlleak_each_value_46_na_</c:v>
                </c:pt>
                <c:pt idx="108">
                  <c:v>sfbc_b32wlsaerx_fresh_pcs_</c:v>
                </c:pt>
                <c:pt idx="109">
                  <c:v>crd_ttl_pl0_p_</c:v>
                </c:pt>
                <c:pt idx="110">
                  <c:v>vcg_cv3_t_mv_</c:v>
                </c:pt>
                <c:pt idx="111">
                  <c:v>wlleak_post_16_na_</c:v>
                </c:pt>
                <c:pt idx="112">
                  <c:v>vth_sgs_win_mv_</c:v>
                </c:pt>
                <c:pt idx="113">
                  <c:v>vpgmmaxt_p_</c:v>
                </c:pt>
                <c:pt idx="114">
                  <c:v>wlleak_post_45_na_</c:v>
                </c:pt>
                <c:pt idx="115">
                  <c:v>vx4_t_mv_</c:v>
                </c:pt>
                <c:pt idx="116">
                  <c:v>wlleak_each_value_56_na_</c:v>
                </c:pt>
                <c:pt idx="117">
                  <c:v>halfvccq18_t_mv_</c:v>
                </c:pt>
                <c:pt idx="118">
                  <c:v>wlleak_each_value_03_na_</c:v>
                </c:pt>
                <c:pt idx="119">
                  <c:v>wlleak_post_59_na_</c:v>
                </c:pt>
                <c:pt idx="120">
                  <c:v>wlleak_each_value_62_na_</c:v>
                </c:pt>
                <c:pt idx="121">
                  <c:v>vreadlt_p_</c:v>
                </c:pt>
                <c:pt idx="122">
                  <c:v>wlleak_each_value_55_na_</c:v>
                </c:pt>
                <c:pt idx="123">
                  <c:v>vfour_flt_t_mv_</c:v>
                </c:pt>
                <c:pt idx="124">
                  <c:v>vread_evfy_mlc_t_mv_</c:v>
                </c:pt>
                <c:pt idx="125">
                  <c:v>wlleak_post_ds1_na_</c:v>
                </c:pt>
                <c:pt idx="126">
                  <c:v>vdda_t_mv_</c:v>
                </c:pt>
                <c:pt idx="127">
                  <c:v>vth_08pwl60_lt_mv_</c:v>
                </c:pt>
                <c:pt idx="128">
                  <c:v>wlleak_post_29_na_</c:v>
                </c:pt>
                <c:pt idx="129">
                  <c:v>vth_wlds0prog_l3s_mv_</c:v>
                </c:pt>
                <c:pt idx="130">
                  <c:v>wlleak_post_07_na_</c:v>
                </c:pt>
                <c:pt idx="131">
                  <c:v>halfvccq33_t_mv_</c:v>
                </c:pt>
                <c:pt idx="132">
                  <c:v>wlleak_each_value_21_na_</c:v>
                </c:pt>
                <c:pt idx="133">
                  <c:v>wlleak_post_31_na_</c:v>
                </c:pt>
                <c:pt idx="134">
                  <c:v>fbc_dbuslk3_pcs_</c:v>
                </c:pt>
                <c:pt idx="135">
                  <c:v>vcg_gr3_t_mv_</c:v>
                </c:pt>
                <c:pt idx="136">
                  <c:v>wlleak_each_value_20_na_</c:v>
                </c:pt>
                <c:pt idx="137">
                  <c:v>wlleak_each_value_63_na_</c:v>
                </c:pt>
                <c:pt idx="138">
                  <c:v>wlleak_post_23_na_</c:v>
                </c:pt>
                <c:pt idx="139">
                  <c:v>vread_evfy_mlc_s_dac_</c:v>
                </c:pt>
                <c:pt idx="140">
                  <c:v>bbk_wlmh_6_d_pcs_</c:v>
                </c:pt>
                <c:pt idx="141">
                  <c:v>sfbc_slcerslp_5kpost_pcs_</c:v>
                </c:pt>
                <c:pt idx="142">
                  <c:v>wlleak_each_value_24_na_</c:v>
                </c:pt>
                <c:pt idx="143">
                  <c:v>wlleak_post_44_na_</c:v>
                </c:pt>
                <c:pt idx="144">
                  <c:v>vcg_br3_t_mv_</c:v>
                </c:pt>
                <c:pt idx="145">
                  <c:v>vcgrv2_t_mv_</c:v>
                </c:pt>
                <c:pt idx="146">
                  <c:v>wlleak_each_value_12_na_</c:v>
                </c:pt>
                <c:pt idx="147">
                  <c:v>wlleak_post_57_na_</c:v>
                </c:pt>
                <c:pt idx="148">
                  <c:v>wlleak_each_value_27_na_</c:v>
                </c:pt>
                <c:pt idx="149">
                  <c:v>wlleak_post_34_na_</c:v>
                </c:pt>
                <c:pt idx="150">
                  <c:v>wlleak_post_27_na_</c:v>
                </c:pt>
                <c:pt idx="151">
                  <c:v>bbk_mhopen2_p_</c:v>
                </c:pt>
                <c:pt idx="152">
                  <c:v>wlleak_each_value_ds1_na_</c:v>
                </c:pt>
                <c:pt idx="153">
                  <c:v>frlt_vcgrsft_fr3_pcs_</c:v>
                </c:pt>
                <c:pt idx="154">
                  <c:v>celsrcstep_s_dac_</c:v>
                </c:pt>
                <c:pt idx="155">
                  <c:v>fbc_senlk0_pcs_</c:v>
                </c:pt>
                <c:pt idx="156">
                  <c:v>vpgmslooptrial2__</c:v>
                </c:pt>
                <c:pt idx="157">
                  <c:v>vcelsrcs_p_</c:v>
                </c:pt>
                <c:pt idx="158">
                  <c:v>ron_po18_s_dac_</c:v>
                </c:pt>
                <c:pt idx="159">
                  <c:v>vcg_slcv_s_dac_</c:v>
                </c:pt>
                <c:pt idx="160">
                  <c:v>vref_s_dac_</c:v>
                </c:pt>
                <c:pt idx="161">
                  <c:v>bbk_slcreadrand_d_pcs_</c:v>
                </c:pt>
                <c:pt idx="162">
                  <c:v>vcgrv2_s_dac_</c:v>
                </c:pt>
                <c:pt idx="163">
                  <c:v>vddsa_s_dac_</c:v>
                </c:pt>
                <c:pt idx="164">
                  <c:v>frlt_vcgrsft_ar3_pcs_</c:v>
                </c:pt>
                <c:pt idx="165">
                  <c:v>bbk_wlld_7_d_pcs_</c:v>
                </c:pt>
                <c:pt idx="166">
                  <c:v>bit_mhopen_io5_pcs_</c:v>
                </c:pt>
                <c:pt idx="167">
                  <c:v>vx2_s_dac_</c:v>
                </c:pt>
                <c:pt idx="168">
                  <c:v>levelUP</c:v>
                </c:pt>
                <c:pt idx="169">
                  <c:v>sgdprog_erase_pass__</c:v>
                </c:pt>
                <c:pt idx="170">
                  <c:v>crd_m1bll_slc2a_p_</c:v>
                </c:pt>
                <c:pt idx="171">
                  <c:v>vpgmulooptrial2__</c:v>
                </c:pt>
                <c:pt idx="172">
                  <c:v>vera_mlc_rate__</c:v>
                </c:pt>
                <c:pt idx="173">
                  <c:v>ron_odt_18_pn_rate_mv_</c:v>
                </c:pt>
                <c:pt idx="174">
                  <c:v>(Intercept)</c:v>
                </c:pt>
              </c:strCache>
            </c:strRef>
          </c:cat>
          <c:val>
            <c:numRef>
              <c:f>H_HTPD_lasso_f.csv!$C$2:$C$176</c:f>
              <c:numCache>
                <c:formatCode>General</c:formatCode>
                <c:ptCount val="175"/>
                <c:pt idx="0">
                  <c:v>51.35775159316099</c:v>
                </c:pt>
                <c:pt idx="1">
                  <c:v>3.52353143528067</c:v>
                </c:pt>
                <c:pt idx="2">
                  <c:v>2.54698072397407</c:v>
                </c:pt>
                <c:pt idx="3">
                  <c:v>2.18287479918401</c:v>
                </c:pt>
                <c:pt idx="4">
                  <c:v>1.10791045875062</c:v>
                </c:pt>
                <c:pt idx="5">
                  <c:v>0.487788978544103</c:v>
                </c:pt>
                <c:pt idx="6">
                  <c:v>0.406851659278997</c:v>
                </c:pt>
                <c:pt idx="7">
                  <c:v>0.278488843022021</c:v>
                </c:pt>
                <c:pt idx="8">
                  <c:v>0.273593638562443</c:v>
                </c:pt>
                <c:pt idx="9">
                  <c:v>0.253481240581374</c:v>
                </c:pt>
                <c:pt idx="10">
                  <c:v>0.248723214846711</c:v>
                </c:pt>
                <c:pt idx="11">
                  <c:v>0.193291919875091</c:v>
                </c:pt>
                <c:pt idx="12">
                  <c:v>0.162113092180888</c:v>
                </c:pt>
                <c:pt idx="13">
                  <c:v>0.156403130194789</c:v>
                </c:pt>
                <c:pt idx="14">
                  <c:v>0.151958649550445</c:v>
                </c:pt>
                <c:pt idx="15">
                  <c:v>0.13202582693915</c:v>
                </c:pt>
                <c:pt idx="16">
                  <c:v>0.113724032875199</c:v>
                </c:pt>
                <c:pt idx="17">
                  <c:v>0.112846921880325</c:v>
                </c:pt>
                <c:pt idx="18">
                  <c:v>0.106656062409123</c:v>
                </c:pt>
                <c:pt idx="19">
                  <c:v>0.0683886363152751</c:v>
                </c:pt>
                <c:pt idx="20">
                  <c:v>0.0635231231358291</c:v>
                </c:pt>
                <c:pt idx="21">
                  <c:v>0.0566002786764426</c:v>
                </c:pt>
                <c:pt idx="22">
                  <c:v>0.0514604071334144</c:v>
                </c:pt>
                <c:pt idx="23">
                  <c:v>0.045084609589898</c:v>
                </c:pt>
                <c:pt idx="24">
                  <c:v>0.0375925753073921</c:v>
                </c:pt>
                <c:pt idx="25">
                  <c:v>0.03177289685257</c:v>
                </c:pt>
                <c:pt idx="26">
                  <c:v>0.0284337485259252</c:v>
                </c:pt>
                <c:pt idx="27">
                  <c:v>0.0275095278391839</c:v>
                </c:pt>
                <c:pt idx="28">
                  <c:v>0.0266527053906249</c:v>
                </c:pt>
                <c:pt idx="29">
                  <c:v>0.0237370839908507</c:v>
                </c:pt>
                <c:pt idx="30">
                  <c:v>0.0232866910809024</c:v>
                </c:pt>
                <c:pt idx="31">
                  <c:v>0.0210685982929111</c:v>
                </c:pt>
                <c:pt idx="32">
                  <c:v>0.0193916270050437</c:v>
                </c:pt>
                <c:pt idx="33">
                  <c:v>0.0180606987377419</c:v>
                </c:pt>
                <c:pt idx="34">
                  <c:v>0.0179306987907335</c:v>
                </c:pt>
                <c:pt idx="35">
                  <c:v>0.0173110047717064</c:v>
                </c:pt>
                <c:pt idx="36">
                  <c:v>0.0159516346383759</c:v>
                </c:pt>
                <c:pt idx="37">
                  <c:v>0.0125824158550662</c:v>
                </c:pt>
                <c:pt idx="38">
                  <c:v>0.0100573355162672</c:v>
                </c:pt>
                <c:pt idx="39">
                  <c:v>0.00854507357841068</c:v>
                </c:pt>
                <c:pt idx="40">
                  <c:v>0.00815948870860816</c:v>
                </c:pt>
                <c:pt idx="41">
                  <c:v>0.00767217580273899</c:v>
                </c:pt>
                <c:pt idx="42">
                  <c:v>0.00674651469508735</c:v>
                </c:pt>
                <c:pt idx="43">
                  <c:v>0.00659985413251065</c:v>
                </c:pt>
                <c:pt idx="44">
                  <c:v>0.00645315326772007</c:v>
                </c:pt>
                <c:pt idx="45">
                  <c:v>0.00559966097963835</c:v>
                </c:pt>
                <c:pt idx="46">
                  <c:v>0.00550574737594885</c:v>
                </c:pt>
                <c:pt idx="47">
                  <c:v>0.00546688220590083</c:v>
                </c:pt>
                <c:pt idx="48">
                  <c:v>0.00484981193614886</c:v>
                </c:pt>
                <c:pt idx="49">
                  <c:v>0.00479522989196453</c:v>
                </c:pt>
                <c:pt idx="50">
                  <c:v>0.00475445130043224</c:v>
                </c:pt>
                <c:pt idx="51">
                  <c:v>0.00448068615843943</c:v>
                </c:pt>
                <c:pt idx="52">
                  <c:v>0.00418630284589675</c:v>
                </c:pt>
                <c:pt idx="53">
                  <c:v>0.0040220813648263</c:v>
                </c:pt>
                <c:pt idx="54">
                  <c:v>0.00396576384522938</c:v>
                </c:pt>
                <c:pt idx="55">
                  <c:v>0.00391554195116095</c:v>
                </c:pt>
                <c:pt idx="56">
                  <c:v>0.00366739883056275</c:v>
                </c:pt>
                <c:pt idx="57">
                  <c:v>0.00366582169494859</c:v>
                </c:pt>
                <c:pt idx="58">
                  <c:v>0.00349127854414273</c:v>
                </c:pt>
                <c:pt idx="59">
                  <c:v>0.00291647999678957</c:v>
                </c:pt>
                <c:pt idx="60">
                  <c:v>0.00289098899469452</c:v>
                </c:pt>
                <c:pt idx="61">
                  <c:v>0.00250436014003286</c:v>
                </c:pt>
                <c:pt idx="62">
                  <c:v>0.00216466462876334</c:v>
                </c:pt>
                <c:pt idx="63">
                  <c:v>0.0020776478887067</c:v>
                </c:pt>
                <c:pt idx="64">
                  <c:v>0.0016749496220326</c:v>
                </c:pt>
                <c:pt idx="65">
                  <c:v>0.00163763733767523</c:v>
                </c:pt>
                <c:pt idx="66">
                  <c:v>0.00157529405383173</c:v>
                </c:pt>
                <c:pt idx="67">
                  <c:v>0.00152170156367811</c:v>
                </c:pt>
                <c:pt idx="68">
                  <c:v>0.00130937417375445</c:v>
                </c:pt>
                <c:pt idx="69">
                  <c:v>0.00119674226081076</c:v>
                </c:pt>
                <c:pt idx="70">
                  <c:v>0.00118714887380483</c:v>
                </c:pt>
                <c:pt idx="71">
                  <c:v>0.00114377077178763</c:v>
                </c:pt>
                <c:pt idx="72">
                  <c:v>0.00104329288840671</c:v>
                </c:pt>
                <c:pt idx="73">
                  <c:v>0.000992367107861467</c:v>
                </c:pt>
                <c:pt idx="74">
                  <c:v>0.000802984662254624</c:v>
                </c:pt>
                <c:pt idx="75">
                  <c:v>0.000591828317430383</c:v>
                </c:pt>
                <c:pt idx="76">
                  <c:v>0.000584171715460506</c:v>
                </c:pt>
                <c:pt idx="77">
                  <c:v>0.000579735658205474</c:v>
                </c:pt>
                <c:pt idx="78">
                  <c:v>0.000343505115003986</c:v>
                </c:pt>
                <c:pt idx="79">
                  <c:v>0.000334672684464434</c:v>
                </c:pt>
                <c:pt idx="80">
                  <c:v>0.000316179985662794</c:v>
                </c:pt>
                <c:pt idx="81">
                  <c:v>0.000268316617011028</c:v>
                </c:pt>
                <c:pt idx="82">
                  <c:v>0.000204270388087583</c:v>
                </c:pt>
                <c:pt idx="83">
                  <c:v>0.000133157502278127</c:v>
                </c:pt>
                <c:pt idx="84">
                  <c:v>0.000118085861388552</c:v>
                </c:pt>
                <c:pt idx="85">
                  <c:v>9.1349862798447E-5</c:v>
                </c:pt>
                <c:pt idx="86">
                  <c:v>5.79433892748869E-5</c:v>
                </c:pt>
                <c:pt idx="87">
                  <c:v>5.69756505169766E-5</c:v>
                </c:pt>
                <c:pt idx="88">
                  <c:v>3.28432317915667E-5</c:v>
                </c:pt>
                <c:pt idx="89">
                  <c:v>2.46726018916126E-5</c:v>
                </c:pt>
                <c:pt idx="90">
                  <c:v>4.84640946030883E-6</c:v>
                </c:pt>
                <c:pt idx="91">
                  <c:v>-2.5726414321581E-8</c:v>
                </c:pt>
                <c:pt idx="92">
                  <c:v>-8.5258332643976E-6</c:v>
                </c:pt>
                <c:pt idx="93">
                  <c:v>-1.89989119410431E-5</c:v>
                </c:pt>
                <c:pt idx="94">
                  <c:v>-2.65503615110149E-5</c:v>
                </c:pt>
                <c:pt idx="95">
                  <c:v>-3.24981792310002E-5</c:v>
                </c:pt>
                <c:pt idx="96">
                  <c:v>-3.58091168510292E-5</c:v>
                </c:pt>
                <c:pt idx="97">
                  <c:v>-8.61567476985393E-5</c:v>
                </c:pt>
                <c:pt idx="98">
                  <c:v>-0.000145025942393785</c:v>
                </c:pt>
                <c:pt idx="99">
                  <c:v>-0.00015189490510286</c:v>
                </c:pt>
                <c:pt idx="100">
                  <c:v>-0.000377046262361179</c:v>
                </c:pt>
                <c:pt idx="101">
                  <c:v>-0.000382941140557819</c:v>
                </c:pt>
                <c:pt idx="102">
                  <c:v>-0.000469841020061873</c:v>
                </c:pt>
                <c:pt idx="103">
                  <c:v>-0.000504308610909175</c:v>
                </c:pt>
                <c:pt idx="104">
                  <c:v>-0.000783916908287996</c:v>
                </c:pt>
                <c:pt idx="105">
                  <c:v>-0.000848630175613825</c:v>
                </c:pt>
                <c:pt idx="106">
                  <c:v>-0.000909670013655849</c:v>
                </c:pt>
                <c:pt idx="107">
                  <c:v>-0.00111055927093086</c:v>
                </c:pt>
                <c:pt idx="108">
                  <c:v>-0.00151184757337984</c:v>
                </c:pt>
                <c:pt idx="109">
                  <c:v>-0.00157072174294315</c:v>
                </c:pt>
                <c:pt idx="110">
                  <c:v>-0.00175260168476487</c:v>
                </c:pt>
                <c:pt idx="111">
                  <c:v>-0.00183005395207635</c:v>
                </c:pt>
                <c:pt idx="112">
                  <c:v>-0.00190615952529854</c:v>
                </c:pt>
                <c:pt idx="113">
                  <c:v>-0.0019982106065193</c:v>
                </c:pt>
                <c:pt idx="114">
                  <c:v>-0.0020603831168972</c:v>
                </c:pt>
                <c:pt idx="115">
                  <c:v>-0.00213494171289827</c:v>
                </c:pt>
                <c:pt idx="116">
                  <c:v>-0.00232278871218125</c:v>
                </c:pt>
                <c:pt idx="117">
                  <c:v>-0.00245122397419063</c:v>
                </c:pt>
                <c:pt idx="118">
                  <c:v>-0.0027948232546852</c:v>
                </c:pt>
                <c:pt idx="119">
                  <c:v>-0.00317792411491</c:v>
                </c:pt>
                <c:pt idx="120">
                  <c:v>-0.00323238803252361</c:v>
                </c:pt>
                <c:pt idx="121">
                  <c:v>-0.0033752103136184</c:v>
                </c:pt>
                <c:pt idx="122">
                  <c:v>-0.00344879235114516</c:v>
                </c:pt>
                <c:pt idx="123">
                  <c:v>-0.00359331906105834</c:v>
                </c:pt>
                <c:pt idx="124">
                  <c:v>-0.00398304264450819</c:v>
                </c:pt>
                <c:pt idx="125">
                  <c:v>-0.00431269672756023</c:v>
                </c:pt>
                <c:pt idx="126">
                  <c:v>-0.00452881968607899</c:v>
                </c:pt>
                <c:pt idx="127">
                  <c:v>-0.0048119678591853</c:v>
                </c:pt>
                <c:pt idx="128">
                  <c:v>-0.00507367977261749</c:v>
                </c:pt>
                <c:pt idx="129">
                  <c:v>-0.00623345265568728</c:v>
                </c:pt>
                <c:pt idx="130">
                  <c:v>-0.00648181258719427</c:v>
                </c:pt>
                <c:pt idx="131">
                  <c:v>-0.00748994296142668</c:v>
                </c:pt>
                <c:pt idx="132">
                  <c:v>-0.00794067484639008</c:v>
                </c:pt>
                <c:pt idx="133">
                  <c:v>-0.00827589297190011</c:v>
                </c:pt>
                <c:pt idx="134">
                  <c:v>-0.00943824788443391</c:v>
                </c:pt>
                <c:pt idx="135">
                  <c:v>-0.00969340329140444</c:v>
                </c:pt>
                <c:pt idx="136">
                  <c:v>-0.0107148395871504</c:v>
                </c:pt>
                <c:pt idx="137">
                  <c:v>-0.0141107615507247</c:v>
                </c:pt>
                <c:pt idx="138">
                  <c:v>-0.0141952108075166</c:v>
                </c:pt>
                <c:pt idx="139">
                  <c:v>-0.0145233118002681</c:v>
                </c:pt>
                <c:pt idx="140">
                  <c:v>-0.0145455680833179</c:v>
                </c:pt>
                <c:pt idx="141">
                  <c:v>-0.014760276451769</c:v>
                </c:pt>
                <c:pt idx="142">
                  <c:v>-0.0149961716313221</c:v>
                </c:pt>
                <c:pt idx="143">
                  <c:v>-0.0156512159901238</c:v>
                </c:pt>
                <c:pt idx="144">
                  <c:v>-0.0177087287648697</c:v>
                </c:pt>
                <c:pt idx="145">
                  <c:v>-0.0178002504388731</c:v>
                </c:pt>
                <c:pt idx="146">
                  <c:v>-0.0180374405509575</c:v>
                </c:pt>
                <c:pt idx="147">
                  <c:v>-0.0197196140325114</c:v>
                </c:pt>
                <c:pt idx="148">
                  <c:v>-0.0198051741200229</c:v>
                </c:pt>
                <c:pt idx="149">
                  <c:v>-0.020594318719852</c:v>
                </c:pt>
                <c:pt idx="150">
                  <c:v>-0.0209914677048165</c:v>
                </c:pt>
                <c:pt idx="151">
                  <c:v>-0.0300769367199422</c:v>
                </c:pt>
                <c:pt idx="152">
                  <c:v>-0.0304498885263268</c:v>
                </c:pt>
                <c:pt idx="153">
                  <c:v>-0.0352661910302581</c:v>
                </c:pt>
                <c:pt idx="154">
                  <c:v>-0.0528602144454344</c:v>
                </c:pt>
                <c:pt idx="155">
                  <c:v>-0.0595422103543259</c:v>
                </c:pt>
                <c:pt idx="156">
                  <c:v>-0.0722597848717168</c:v>
                </c:pt>
                <c:pt idx="157">
                  <c:v>-0.075098366360869</c:v>
                </c:pt>
                <c:pt idx="158">
                  <c:v>-0.0911406749706005</c:v>
                </c:pt>
                <c:pt idx="159">
                  <c:v>-0.0971808110976403</c:v>
                </c:pt>
                <c:pt idx="160">
                  <c:v>-0.0980603085497113</c:v>
                </c:pt>
                <c:pt idx="161">
                  <c:v>-0.113233732288187</c:v>
                </c:pt>
                <c:pt idx="162">
                  <c:v>-0.113755605378902</c:v>
                </c:pt>
                <c:pt idx="163">
                  <c:v>-0.117623890119839</c:v>
                </c:pt>
                <c:pt idx="164">
                  <c:v>-0.139961224224397</c:v>
                </c:pt>
                <c:pt idx="165">
                  <c:v>-0.150722705392679</c:v>
                </c:pt>
                <c:pt idx="166">
                  <c:v>-0.157785538338156</c:v>
                </c:pt>
                <c:pt idx="167">
                  <c:v>-0.248911629124445</c:v>
                </c:pt>
                <c:pt idx="168">
                  <c:v>-0.279375090171572</c:v>
                </c:pt>
                <c:pt idx="169">
                  <c:v>-0.459830699659801</c:v>
                </c:pt>
                <c:pt idx="170">
                  <c:v>-0.688332142819414</c:v>
                </c:pt>
                <c:pt idx="171">
                  <c:v>-3.05436699082637</c:v>
                </c:pt>
                <c:pt idx="172">
                  <c:v>-3.872045682112379</c:v>
                </c:pt>
                <c:pt idx="173">
                  <c:v>-10.0259104496912</c:v>
                </c:pt>
                <c:pt idx="174">
                  <c:v>-45.831125164439</c:v>
                </c:pt>
              </c:numCache>
            </c:numRef>
          </c:val>
        </c:ser>
        <c:dLbls>
          <c:dLblPos val="outEnd"/>
          <c:showLegendKey val="0"/>
          <c:showVal val="0"/>
          <c:showCatName val="0"/>
          <c:showSerName val="0"/>
          <c:showPercent val="1"/>
          <c:showBubbleSize val="0"/>
          <c:showLeaderLines val="1"/>
        </c:dLbls>
        <c:gapWidth val="15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GBM</a:t>
            </a:r>
            <a:r>
              <a:rPr lang="en-US" baseline="0"/>
              <a:t> HTPD</a:t>
            </a:r>
            <a:endParaRPr lang="en-US"/>
          </a:p>
        </c:rich>
      </c:tx>
      <c:layout>
        <c:manualLayout>
          <c:xMode val="edge"/>
          <c:yMode val="edge"/>
          <c:x val="0.777151076115485"/>
          <c:y val="0.0453900709219858"/>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726626016260162"/>
          <c:y val="0.157374435165993"/>
          <c:w val="0.845641373080397"/>
          <c:h val="0.41068175190264"/>
        </c:manualLayout>
      </c:layout>
      <c:pie3DChart>
        <c:varyColors val="1"/>
        <c:ser>
          <c:idx val="0"/>
          <c:order val="0"/>
          <c:tx>
            <c:strRef>
              <c:f>H_HTPDcontribution_FBC.csv!$G$1</c:f>
              <c:strCache>
                <c:ptCount val="1"/>
                <c:pt idx="0">
                  <c:v>PctExp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H_HTPDcontribution_FBC.csv!$A$2:$A$31</c:f>
              <c:strCache>
                <c:ptCount val="30"/>
                <c:pt idx="0">
                  <c:v>sfbc_b32wlsaup_drpost_pcs_</c:v>
                </c:pt>
                <c:pt idx="1">
                  <c:v>cycling</c:v>
                </c:pt>
                <c:pt idx="2">
                  <c:v>sfbc_b32wlsalp_dc_post_pcs_</c:v>
                </c:pt>
                <c:pt idx="3">
                  <c:v>sfbc_64wls00t1_dc_drpost1_pcs_</c:v>
                </c:pt>
                <c:pt idx="4">
                  <c:v>vpgmulooptrial2__</c:v>
                </c:pt>
                <c:pt idx="5">
                  <c:v>sfbc_t32wlsalp_far_dc_fresh_pcs_</c:v>
                </c:pt>
                <c:pt idx="6">
                  <c:v>crd_scrnslcbot_p_</c:v>
                </c:pt>
                <c:pt idx="7">
                  <c:v>vth_sgs_l3s_mv_</c:v>
                </c:pt>
                <c:pt idx="8">
                  <c:v>tlcwc_we0_wl0_fr_s25_f2g_pcs_</c:v>
                </c:pt>
                <c:pt idx="9">
                  <c:v>wlleak_each_value_00_na_</c:v>
                </c:pt>
                <c:pt idx="10">
                  <c:v>frlt_vcgrsft_ar3_pcs_</c:v>
                </c:pt>
                <c:pt idx="11">
                  <c:v>div2res_s_pcs_</c:v>
                </c:pt>
                <c:pt idx="12">
                  <c:v>ron_no18_t_ua_</c:v>
                </c:pt>
                <c:pt idx="13">
                  <c:v>vreadt_p_</c:v>
                </c:pt>
                <c:pt idx="14">
                  <c:v>vth_sgd_l3s_mv_</c:v>
                </c:pt>
                <c:pt idx="15">
                  <c:v>crd_sdllk_p_</c:v>
                </c:pt>
                <c:pt idx="16">
                  <c:v>sfbc_t32wlsaerx_far_fresh_pcs_</c:v>
                </c:pt>
                <c:pt idx="17">
                  <c:v>level</c:v>
                </c:pt>
                <c:pt idx="18">
                  <c:v>iccsb_300a_ua_</c:v>
                </c:pt>
                <c:pt idx="19">
                  <c:v>bbk_wlds0vth_3_u1_ev_c_pcs_</c:v>
                </c:pt>
                <c:pt idx="20">
                  <c:v>sde_s_dac_</c:v>
                </c:pt>
                <c:pt idx="21">
                  <c:v>vreadk_n1_t_mv_</c:v>
                </c:pt>
                <c:pt idx="22">
                  <c:v>vth_08pwl60_lt_mv_</c:v>
                </c:pt>
                <c:pt idx="23">
                  <c:v>vcg_bv3_t_mv_</c:v>
                </c:pt>
                <c:pt idx="24">
                  <c:v>tpor_us_</c:v>
                </c:pt>
                <c:pt idx="25">
                  <c:v>veramaxt_p_</c:v>
                </c:pt>
                <c:pt idx="26">
                  <c:v>vth_wlds0last_l3s_mv_</c:v>
                </c:pt>
                <c:pt idx="27">
                  <c:v>vth_wldd01_l3s_mv_</c:v>
                </c:pt>
                <c:pt idx="28">
                  <c:v>tlcwc_we0_wl0_fr_s25_a2r_pcs_</c:v>
                </c:pt>
                <c:pt idx="29">
                  <c:v>wlleak_each_value_52_na_</c:v>
                </c:pt>
              </c:strCache>
            </c:strRef>
          </c:cat>
          <c:val>
            <c:numRef>
              <c:f>H_HTPDcontribution_FBC.csv!$G$2:$G$31</c:f>
              <c:numCache>
                <c:formatCode>General</c:formatCode>
                <c:ptCount val="30"/>
                <c:pt idx="0">
                  <c:v>13.3408561408437</c:v>
                </c:pt>
                <c:pt idx="1">
                  <c:v>8.50680528011903</c:v>
                </c:pt>
                <c:pt idx="2">
                  <c:v>1.6578456736193</c:v>
                </c:pt>
                <c:pt idx="3">
                  <c:v>1.51158890168441</c:v>
                </c:pt>
                <c:pt idx="4">
                  <c:v>1.29554648421321</c:v>
                </c:pt>
                <c:pt idx="5">
                  <c:v>0.969750880686536</c:v>
                </c:pt>
                <c:pt idx="6">
                  <c:v>0.845011633194586</c:v>
                </c:pt>
                <c:pt idx="7">
                  <c:v>0.750704642533774</c:v>
                </c:pt>
                <c:pt idx="8">
                  <c:v>0.728476814445988</c:v>
                </c:pt>
                <c:pt idx="9">
                  <c:v>0.67178973289069</c:v>
                </c:pt>
                <c:pt idx="10">
                  <c:v>0.45065385087405</c:v>
                </c:pt>
                <c:pt idx="11">
                  <c:v>0.388584782293427</c:v>
                </c:pt>
                <c:pt idx="12">
                  <c:v>0.346003308947652</c:v>
                </c:pt>
                <c:pt idx="13">
                  <c:v>0.319665679195433</c:v>
                </c:pt>
                <c:pt idx="14">
                  <c:v>0.263904788190127</c:v>
                </c:pt>
                <c:pt idx="15">
                  <c:v>0.230820879231756</c:v>
                </c:pt>
                <c:pt idx="16">
                  <c:v>0.117131231369128</c:v>
                </c:pt>
                <c:pt idx="17">
                  <c:v>0.111169547049606</c:v>
                </c:pt>
                <c:pt idx="18">
                  <c:v>0.10003248123706</c:v>
                </c:pt>
                <c:pt idx="19">
                  <c:v>0.0769807403764062</c:v>
                </c:pt>
                <c:pt idx="20">
                  <c:v>0.0747908768756591</c:v>
                </c:pt>
                <c:pt idx="21">
                  <c:v>0.0625341615958653</c:v>
                </c:pt>
                <c:pt idx="22">
                  <c:v>0.0503388901879844</c:v>
                </c:pt>
                <c:pt idx="23">
                  <c:v>0.0493355110574492</c:v>
                </c:pt>
                <c:pt idx="24">
                  <c:v>0.0462467994068155</c:v>
                </c:pt>
                <c:pt idx="25">
                  <c:v>0.0433850084567225</c:v>
                </c:pt>
                <c:pt idx="26">
                  <c:v>0.0283758237470548</c:v>
                </c:pt>
                <c:pt idx="27">
                  <c:v>0.0226485317540373</c:v>
                </c:pt>
                <c:pt idx="28">
                  <c:v>0.00976930210069184</c:v>
                </c:pt>
                <c:pt idx="29">
                  <c:v>0.000946169551797267</c:v>
                </c:pt>
              </c:numCache>
            </c:numRef>
          </c:val>
        </c:ser>
        <c:dLbls>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0.0249754603845251"/>
          <c:y val="0.616041756167313"/>
          <c:w val="0.950600064727681"/>
          <c:h val="0.38316677067033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smtClean="0"/>
              <a:t>Lasso</a:t>
            </a:r>
            <a:r>
              <a:rPr lang="en-US" baseline="0" dirty="0" smtClean="0"/>
              <a:t> HTPD</a:t>
            </a:r>
            <a:endParaRPr lang="en-US" dirty="0"/>
          </a:p>
        </c:rich>
      </c:tx>
      <c:layout>
        <c:manualLayout>
          <c:xMode val="edge"/>
          <c:yMode val="edge"/>
          <c:x val="0.74534577901123"/>
          <c:y val="0.041307971137391"/>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H_fbcHTPD_GBMachine_var_andCont!$L$1:$L$2</c:f>
              <c:strCache>
                <c:ptCount val="2"/>
                <c:pt idx="1">
                  <c:v>PctExp</c:v>
                </c:pt>
              </c:strCache>
            </c:strRef>
          </c:tx>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Pt>
            <c:idx val="10"/>
            <c:bubble3D val="0"/>
            <c:spPr>
              <a:solidFill>
                <a:schemeClr val="accent5">
                  <a:lumMod val="60000"/>
                </a:schemeClr>
              </a:solidFill>
              <a:ln>
                <a:noFill/>
              </a:ln>
              <a:effectLst>
                <a:outerShdw blurRad="63500" sx="102000" sy="102000" algn="ctr" rotWithShape="0">
                  <a:prstClr val="black">
                    <a:alpha val="20000"/>
                  </a:prstClr>
                </a:outerShdw>
              </a:effectLst>
            </c:spPr>
          </c:dPt>
          <c:dPt>
            <c:idx val="11"/>
            <c:bubble3D val="0"/>
            <c:spPr>
              <a:solidFill>
                <a:schemeClr val="accent6">
                  <a:lumMod val="60000"/>
                </a:schemeClr>
              </a:solidFill>
              <a:ln>
                <a:noFill/>
              </a:ln>
              <a:effectLst>
                <a:outerShdw blurRad="63500" sx="102000" sy="102000" algn="ctr" rotWithShape="0">
                  <a:prstClr val="black">
                    <a:alpha val="20000"/>
                  </a:prstClr>
                </a:outerShdw>
              </a:effectLst>
            </c:spPr>
          </c:dPt>
          <c:dPt>
            <c:idx val="12"/>
            <c:bubble3D val="0"/>
            <c:spPr>
              <a:solidFill>
                <a:schemeClr val="accent1">
                  <a:lumMod val="80000"/>
                  <a:lumOff val="20000"/>
                </a:schemeClr>
              </a:solidFill>
              <a:ln>
                <a:noFill/>
              </a:ln>
              <a:effectLst>
                <a:outerShdw blurRad="63500" sx="102000" sy="102000" algn="ctr" rotWithShape="0">
                  <a:prstClr val="black">
                    <a:alpha val="20000"/>
                  </a:prstClr>
                </a:outerShdw>
              </a:effectLst>
            </c:spPr>
          </c:dPt>
          <c:dPt>
            <c:idx val="13"/>
            <c:bubble3D val="0"/>
            <c:spPr>
              <a:solidFill>
                <a:schemeClr val="accent2">
                  <a:lumMod val="80000"/>
                  <a:lumOff val="20000"/>
                </a:schemeClr>
              </a:solidFill>
              <a:ln>
                <a:noFill/>
              </a:ln>
              <a:effectLst>
                <a:outerShdw blurRad="63500" sx="102000" sy="102000" algn="ctr" rotWithShape="0">
                  <a:prstClr val="black">
                    <a:alpha val="20000"/>
                  </a:prstClr>
                </a:outerShdw>
              </a:effectLst>
            </c:spPr>
          </c:dPt>
          <c:dPt>
            <c:idx val="14"/>
            <c:bubble3D val="0"/>
            <c:spPr>
              <a:solidFill>
                <a:schemeClr val="accent3">
                  <a:lumMod val="80000"/>
                  <a:lumOff val="20000"/>
                </a:schemeClr>
              </a:solidFill>
              <a:ln>
                <a:noFill/>
              </a:ln>
              <a:effectLst>
                <a:outerShdw blurRad="63500" sx="102000" sy="102000" algn="ctr" rotWithShape="0">
                  <a:prstClr val="black">
                    <a:alpha val="20000"/>
                  </a:prstClr>
                </a:outerShdw>
              </a:effectLst>
            </c:spPr>
          </c:dPt>
          <c:dPt>
            <c:idx val="15"/>
            <c:bubble3D val="0"/>
            <c:spPr>
              <a:solidFill>
                <a:schemeClr val="accent4">
                  <a:lumMod val="80000"/>
                  <a:lumOff val="20000"/>
                </a:schemeClr>
              </a:solidFill>
              <a:ln>
                <a:noFill/>
              </a:ln>
              <a:effectLst>
                <a:outerShdw blurRad="63500" sx="102000" sy="102000" algn="ctr" rotWithShape="0">
                  <a:prstClr val="black">
                    <a:alpha val="20000"/>
                  </a:prstClr>
                </a:outerShdw>
              </a:effectLst>
            </c:spPr>
          </c:dPt>
          <c:dPt>
            <c:idx val="16"/>
            <c:bubble3D val="0"/>
            <c:spPr>
              <a:solidFill>
                <a:schemeClr val="accent5">
                  <a:lumMod val="80000"/>
                  <a:lumOff val="20000"/>
                </a:schemeClr>
              </a:solidFill>
              <a:ln>
                <a:noFill/>
              </a:ln>
              <a:effectLst>
                <a:outerShdw blurRad="63500" sx="102000" sy="102000" algn="ctr" rotWithShape="0">
                  <a:prstClr val="black">
                    <a:alpha val="20000"/>
                  </a:prstClr>
                </a:outerShdw>
              </a:effectLst>
            </c:spPr>
          </c:dPt>
          <c:dPt>
            <c:idx val="17"/>
            <c:bubble3D val="0"/>
            <c:spPr>
              <a:solidFill>
                <a:schemeClr val="accent6">
                  <a:lumMod val="80000"/>
                  <a:lumOff val="20000"/>
                </a:schemeClr>
              </a:solidFill>
              <a:ln>
                <a:noFill/>
              </a:ln>
              <a:effectLst>
                <a:outerShdw blurRad="63500" sx="102000" sy="102000" algn="ctr" rotWithShape="0">
                  <a:prstClr val="black">
                    <a:alpha val="20000"/>
                  </a:prstClr>
                </a:outerShdw>
              </a:effectLst>
            </c:spPr>
          </c:dPt>
          <c:dPt>
            <c:idx val="18"/>
            <c:bubble3D val="0"/>
            <c:spPr>
              <a:solidFill>
                <a:schemeClr val="accent1">
                  <a:lumMod val="80000"/>
                </a:schemeClr>
              </a:solidFill>
              <a:ln>
                <a:noFill/>
              </a:ln>
              <a:effectLst>
                <a:outerShdw blurRad="63500" sx="102000" sy="102000" algn="ctr" rotWithShape="0">
                  <a:prstClr val="black">
                    <a:alpha val="20000"/>
                  </a:prstClr>
                </a:outerShdw>
              </a:effectLst>
            </c:spPr>
          </c:dPt>
          <c:dPt>
            <c:idx val="19"/>
            <c:bubble3D val="0"/>
            <c:spPr>
              <a:solidFill>
                <a:schemeClr val="accent2">
                  <a:lumMod val="80000"/>
                </a:schemeClr>
              </a:solidFill>
              <a:ln>
                <a:noFill/>
              </a:ln>
              <a:effectLst>
                <a:outerShdw blurRad="63500" sx="102000" sy="102000" algn="ctr" rotWithShape="0">
                  <a:prstClr val="black">
                    <a:alpha val="20000"/>
                  </a:prstClr>
                </a:outerShdw>
              </a:effectLst>
            </c:spPr>
          </c:dPt>
          <c:dPt>
            <c:idx val="20"/>
            <c:bubble3D val="0"/>
            <c:spPr>
              <a:solidFill>
                <a:schemeClr val="accent3">
                  <a:lumMod val="80000"/>
                </a:schemeClr>
              </a:solidFill>
              <a:ln>
                <a:noFill/>
              </a:ln>
              <a:effectLst>
                <a:outerShdw blurRad="63500" sx="102000" sy="102000" algn="ctr" rotWithShape="0">
                  <a:prstClr val="black">
                    <a:alpha val="20000"/>
                  </a:prstClr>
                </a:outerShdw>
              </a:effectLst>
            </c:spPr>
          </c:dPt>
          <c:dPt>
            <c:idx val="21"/>
            <c:bubble3D val="0"/>
            <c:spPr>
              <a:solidFill>
                <a:schemeClr val="accent4">
                  <a:lumMod val="80000"/>
                </a:schemeClr>
              </a:solidFill>
              <a:ln>
                <a:noFill/>
              </a:ln>
              <a:effectLst>
                <a:outerShdw blurRad="63500" sx="102000" sy="102000" algn="ctr" rotWithShape="0">
                  <a:prstClr val="black">
                    <a:alpha val="20000"/>
                  </a:prstClr>
                </a:outerShdw>
              </a:effectLst>
            </c:spPr>
          </c:dPt>
          <c:dPt>
            <c:idx val="22"/>
            <c:bubble3D val="0"/>
            <c:spPr>
              <a:solidFill>
                <a:schemeClr val="accent5">
                  <a:lumMod val="80000"/>
                </a:schemeClr>
              </a:solidFill>
              <a:ln>
                <a:noFill/>
              </a:ln>
              <a:effectLst>
                <a:outerShdw blurRad="63500" sx="102000" sy="102000" algn="ctr" rotWithShape="0">
                  <a:prstClr val="black">
                    <a:alpha val="20000"/>
                  </a:prstClr>
                </a:outerShdw>
              </a:effectLst>
            </c:spPr>
          </c:dPt>
          <c:dPt>
            <c:idx val="23"/>
            <c:bubble3D val="0"/>
            <c:spPr>
              <a:solidFill>
                <a:schemeClr val="accent6">
                  <a:lumMod val="80000"/>
                </a:schemeClr>
              </a:solidFill>
              <a:ln>
                <a:noFill/>
              </a:ln>
              <a:effectLst>
                <a:outerShdw blurRad="63500" sx="102000" sy="102000" algn="ctr" rotWithShape="0">
                  <a:prstClr val="black">
                    <a:alpha val="20000"/>
                  </a:prstClr>
                </a:outerShdw>
              </a:effectLst>
            </c:spPr>
          </c:dPt>
          <c:dPt>
            <c:idx val="24"/>
            <c:bubble3D val="0"/>
            <c:spPr>
              <a:solidFill>
                <a:schemeClr val="accent1">
                  <a:lumMod val="60000"/>
                  <a:lumOff val="40000"/>
                </a:schemeClr>
              </a:solidFill>
              <a:ln>
                <a:noFill/>
              </a:ln>
              <a:effectLst>
                <a:outerShdw blurRad="63500" sx="102000" sy="102000" algn="ctr" rotWithShape="0">
                  <a:prstClr val="black">
                    <a:alpha val="20000"/>
                  </a:prstClr>
                </a:outerShdw>
              </a:effectLst>
            </c:spPr>
          </c:dPt>
          <c:dPt>
            <c:idx val="25"/>
            <c:bubble3D val="0"/>
            <c:spPr>
              <a:solidFill>
                <a:schemeClr val="accent2">
                  <a:lumMod val="60000"/>
                  <a:lumOff val="40000"/>
                </a:schemeClr>
              </a:solidFill>
              <a:ln>
                <a:noFill/>
              </a:ln>
              <a:effectLst>
                <a:outerShdw blurRad="63500" sx="102000" sy="102000" algn="ctr" rotWithShape="0">
                  <a:prstClr val="black">
                    <a:alpha val="20000"/>
                  </a:prstClr>
                </a:outerShdw>
              </a:effectLst>
            </c:spPr>
          </c:dPt>
          <c:dPt>
            <c:idx val="26"/>
            <c:bubble3D val="0"/>
            <c:spPr>
              <a:solidFill>
                <a:schemeClr val="accent3">
                  <a:lumMod val="60000"/>
                  <a:lumOff val="40000"/>
                </a:schemeClr>
              </a:solidFill>
              <a:ln>
                <a:noFill/>
              </a:ln>
              <a:effectLst>
                <a:outerShdw blurRad="63500" sx="102000" sy="102000" algn="ctr" rotWithShape="0">
                  <a:prstClr val="black">
                    <a:alpha val="20000"/>
                  </a:prstClr>
                </a:outerShdw>
              </a:effectLst>
            </c:spPr>
          </c:dPt>
          <c:dPt>
            <c:idx val="27"/>
            <c:bubble3D val="0"/>
            <c:spPr>
              <a:solidFill>
                <a:schemeClr val="accent4">
                  <a:lumMod val="60000"/>
                  <a:lumOff val="40000"/>
                </a:schemeClr>
              </a:solidFill>
              <a:ln>
                <a:noFill/>
              </a:ln>
              <a:effectLst>
                <a:outerShdw blurRad="63500" sx="102000" sy="102000" algn="ctr" rotWithShape="0">
                  <a:prstClr val="black">
                    <a:alpha val="20000"/>
                  </a:prstClr>
                </a:outerShdw>
              </a:effectLst>
            </c:spPr>
          </c:dPt>
          <c:dPt>
            <c:idx val="28"/>
            <c:bubble3D val="0"/>
            <c:spPr>
              <a:solidFill>
                <a:schemeClr val="accent5">
                  <a:lumMod val="60000"/>
                  <a:lumOff val="40000"/>
                </a:schemeClr>
              </a:solidFill>
              <a:ln>
                <a:noFill/>
              </a:ln>
              <a:effectLst>
                <a:outerShdw blurRad="63500" sx="102000" sy="102000" algn="ctr" rotWithShape="0">
                  <a:prstClr val="black">
                    <a:alpha val="20000"/>
                  </a:prstClr>
                </a:outerShdw>
              </a:effectLst>
            </c:spPr>
          </c:dPt>
          <c:dPt>
            <c:idx val="29"/>
            <c:bubble3D val="0"/>
            <c:spPr>
              <a:solidFill>
                <a:schemeClr val="accent6">
                  <a:lumMod val="60000"/>
                  <a:lumOff val="40000"/>
                </a:schemeClr>
              </a:solidFill>
              <a:ln>
                <a:noFill/>
              </a:ln>
              <a:effectLst>
                <a:outerShdw blurRad="63500" sx="102000" sy="102000" algn="ctr" rotWithShape="0">
                  <a:prstClr val="black">
                    <a:alpha val="20000"/>
                  </a:prstClr>
                </a:outerShdw>
              </a:effectLst>
            </c:spPr>
          </c:dPt>
          <c:dPt>
            <c:idx val="30"/>
            <c:bubble3D val="0"/>
            <c:spPr>
              <a:solidFill>
                <a:schemeClr val="accent1">
                  <a:lumMod val="5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dLbl>
            <c:dLbl>
              <c:idx val="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en-US"/>
                </a:p>
              </c:txPr>
              <c:dLblPos val="outEnd"/>
              <c:showLegendKey val="0"/>
              <c:showVal val="0"/>
              <c:showCatName val="1"/>
              <c:showSerName val="0"/>
              <c:showPercent val="1"/>
              <c:showBubbleSize val="0"/>
            </c:dLbl>
            <c:dLbl>
              <c:idx val="1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lumOff val="20000"/>
                        </a:schemeClr>
                      </a:solidFill>
                      <a:latin typeface="+mn-lt"/>
                      <a:ea typeface="+mn-ea"/>
                      <a:cs typeface="+mn-cs"/>
                    </a:defRPr>
                  </a:pPr>
                  <a:endParaRPr lang="en-US"/>
                </a:p>
              </c:txPr>
              <c:dLblPos val="outEnd"/>
              <c:showLegendKey val="0"/>
              <c:showVal val="0"/>
              <c:showCatName val="1"/>
              <c:showSerName val="0"/>
              <c:showPercent val="1"/>
              <c:showBubbleSize val="0"/>
            </c:dLbl>
            <c:dLbl>
              <c:idx val="1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1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80000"/>
                        </a:schemeClr>
                      </a:solidFill>
                      <a:latin typeface="+mn-lt"/>
                      <a:ea typeface="+mn-ea"/>
                      <a:cs typeface="+mn-cs"/>
                    </a:defRPr>
                  </a:pPr>
                  <a:endParaRPr lang="en-US"/>
                </a:p>
              </c:txPr>
              <c:dLblPos val="outEnd"/>
              <c:showLegendKey val="0"/>
              <c:showVal val="0"/>
              <c:showCatName val="1"/>
              <c:showSerName val="0"/>
              <c:showPercent val="1"/>
              <c:showBubbleSize val="0"/>
            </c:dLbl>
            <c:dLbl>
              <c:idx val="2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5"/>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6"/>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7"/>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8"/>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29"/>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lumOff val="40000"/>
                        </a:schemeClr>
                      </a:solidFill>
                      <a:latin typeface="+mn-lt"/>
                      <a:ea typeface="+mn-ea"/>
                      <a:cs typeface="+mn-cs"/>
                    </a:defRPr>
                  </a:pPr>
                  <a:endParaRPr lang="en-US"/>
                </a:p>
              </c:txPr>
              <c:dLblPos val="outEnd"/>
              <c:showLegendKey val="0"/>
              <c:showVal val="0"/>
              <c:showCatName val="1"/>
              <c:showSerName val="0"/>
              <c:showPercent val="1"/>
              <c:showBubbleSize val="0"/>
            </c:dLbl>
            <c:dLbl>
              <c:idx val="3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50000"/>
                        </a:schemeClr>
                      </a:solidFill>
                      <a:latin typeface="+mn-lt"/>
                      <a:ea typeface="+mn-ea"/>
                      <a:cs typeface="+mn-cs"/>
                    </a:defRPr>
                  </a:pPr>
                  <a:endParaRPr lang="en-US"/>
                </a:p>
              </c:txPr>
              <c:dLblPos val="outEnd"/>
              <c:showLegendKey val="0"/>
              <c:showVal val="0"/>
              <c:showCatName val="1"/>
              <c:showSerName val="0"/>
              <c:showPercent val="1"/>
              <c:showBubbleSize val="0"/>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H_fbcHTPD_GBMachine_var_andCont!$F$3:$F$32</c:f>
              <c:strCache>
                <c:ptCount val="30"/>
                <c:pt idx="0">
                  <c:v>levelMP</c:v>
                </c:pt>
                <c:pt idx="1">
                  <c:v>cycling</c:v>
                </c:pt>
                <c:pt idx="2">
                  <c:v>crd_scrnslcbot_p_</c:v>
                </c:pt>
                <c:pt idx="3">
                  <c:v>frlt_vcgrsft_gr3_pcs_</c:v>
                </c:pt>
                <c:pt idx="4">
                  <c:v>veralooptrial1__</c:v>
                </c:pt>
                <c:pt idx="5">
                  <c:v>ron_no18_t_ua_</c:v>
                </c:pt>
                <c:pt idx="6">
                  <c:v>vth_wlds0last_l3s_mv_</c:v>
                </c:pt>
                <c:pt idx="7">
                  <c:v>sde_yosc_s_dac_</c:v>
                </c:pt>
                <c:pt idx="8">
                  <c:v>sde_s_dac_</c:v>
                </c:pt>
                <c:pt idx="9">
                  <c:v>vcgrvstep_s_dac_</c:v>
                </c:pt>
                <c:pt idx="10">
                  <c:v>sfbc_64wls00t1_dc_drpost1_pcs_</c:v>
                </c:pt>
                <c:pt idx="11">
                  <c:v>iccs_moni_1_ua_</c:v>
                </c:pt>
                <c:pt idx="12">
                  <c:v>tmps_trim_ptat_s_dac_</c:v>
                </c:pt>
                <c:pt idx="13">
                  <c:v>sfbc_t32wlsalp_far_dc_fresh_pcs_</c:v>
                </c:pt>
                <c:pt idx="14">
                  <c:v>wlleak_each_value_34_na_</c:v>
                </c:pt>
                <c:pt idx="15">
                  <c:v>vth_08pwl31_mh0_lt_mv_</c:v>
                </c:pt>
                <c:pt idx="16">
                  <c:v>wlleak_post_34_na_</c:v>
                </c:pt>
                <c:pt idx="17">
                  <c:v>wlleak_post_23_na_</c:v>
                </c:pt>
                <c:pt idx="18">
                  <c:v>wlleak_post_05_na_</c:v>
                </c:pt>
                <c:pt idx="19">
                  <c:v>crd_fastdin_ev_c_pcs_</c:v>
                </c:pt>
                <c:pt idx="20">
                  <c:v>tmps_trim_hts_p_</c:v>
                </c:pt>
                <c:pt idx="21">
                  <c:v>wlleak_each_value_14_na_</c:v>
                </c:pt>
                <c:pt idx="22">
                  <c:v>layer4_vpgms_s_dac_</c:v>
                </c:pt>
                <c:pt idx="23">
                  <c:v>ron_odt_18p_s_dac_</c:v>
                </c:pt>
                <c:pt idx="24">
                  <c:v>wlleak_post_07_na_</c:v>
                </c:pt>
                <c:pt idx="25">
                  <c:v>wlleak_each_value_63_na_</c:v>
                </c:pt>
                <c:pt idx="26">
                  <c:v>vth_wldd01_l3s_mv_</c:v>
                </c:pt>
                <c:pt idx="27">
                  <c:v>sfbc_b32wlsaerx_fresh_pcs_</c:v>
                </c:pt>
                <c:pt idx="28">
                  <c:v>fbc_sdllk0_pcs_</c:v>
                </c:pt>
                <c:pt idx="29">
                  <c:v>wlleak_each_value_35_na_</c:v>
                </c:pt>
              </c:strCache>
            </c:strRef>
          </c:cat>
          <c:val>
            <c:numRef>
              <c:f>H_fbcHTPD_GBMachine_var_andCont!$L$3:$L$32</c:f>
              <c:numCache>
                <c:formatCode>General</c:formatCode>
                <c:ptCount val="30"/>
                <c:pt idx="0">
                  <c:v>13.2548804241579</c:v>
                </c:pt>
                <c:pt idx="1">
                  <c:v>8.45756486290067</c:v>
                </c:pt>
                <c:pt idx="2">
                  <c:v>3.830243621584849</c:v>
                </c:pt>
                <c:pt idx="3">
                  <c:v>3.41242330243765</c:v>
                </c:pt>
                <c:pt idx="4">
                  <c:v>2.22810403669146</c:v>
                </c:pt>
                <c:pt idx="5">
                  <c:v>1.87410333622119</c:v>
                </c:pt>
                <c:pt idx="6">
                  <c:v>1.50737258124493</c:v>
                </c:pt>
                <c:pt idx="7">
                  <c:v>1.4697309930785</c:v>
                </c:pt>
                <c:pt idx="8">
                  <c:v>1.42472063779086</c:v>
                </c:pt>
                <c:pt idx="9">
                  <c:v>1.22538256705465</c:v>
                </c:pt>
                <c:pt idx="10">
                  <c:v>1.20259181851393</c:v>
                </c:pt>
                <c:pt idx="11">
                  <c:v>0.917344640311301</c:v>
                </c:pt>
                <c:pt idx="12">
                  <c:v>0.747826407148287</c:v>
                </c:pt>
                <c:pt idx="13">
                  <c:v>0.545492468030591</c:v>
                </c:pt>
                <c:pt idx="14">
                  <c:v>0.495888171170351</c:v>
                </c:pt>
                <c:pt idx="15">
                  <c:v>0.462192490721879</c:v>
                </c:pt>
                <c:pt idx="16">
                  <c:v>0.445696763538911</c:v>
                </c:pt>
                <c:pt idx="17">
                  <c:v>0.393278393031439</c:v>
                </c:pt>
                <c:pt idx="18">
                  <c:v>0.392867751604277</c:v>
                </c:pt>
                <c:pt idx="19">
                  <c:v>0.363234377004754</c:v>
                </c:pt>
                <c:pt idx="20">
                  <c:v>0.348511204758886</c:v>
                </c:pt>
                <c:pt idx="21">
                  <c:v>0.338449214560687</c:v>
                </c:pt>
                <c:pt idx="22">
                  <c:v>0.320084894316146</c:v>
                </c:pt>
                <c:pt idx="23">
                  <c:v>0.30724438342804</c:v>
                </c:pt>
                <c:pt idx="24">
                  <c:v>0.293868315916876</c:v>
                </c:pt>
                <c:pt idx="25">
                  <c:v>0.291180069352449</c:v>
                </c:pt>
                <c:pt idx="26">
                  <c:v>0.290366858527678</c:v>
                </c:pt>
                <c:pt idx="27">
                  <c:v>0.289603001153982</c:v>
                </c:pt>
                <c:pt idx="28">
                  <c:v>0.286683644202431</c:v>
                </c:pt>
                <c:pt idx="29">
                  <c:v>0.28645401891292</c:v>
                </c:pt>
              </c:numCache>
            </c:numRef>
          </c:val>
        </c:ser>
        <c:dLbls>
          <c:dLblPos val="outEnd"/>
          <c:showLegendKey val="0"/>
          <c:showVal val="0"/>
          <c:showCatName val="0"/>
          <c:showSerName val="0"/>
          <c:showPercent val="1"/>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3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093ABF-099A-4EA4-BA20-9BF92BAF3B77}" type="datetimeFigureOut">
              <a:rPr lang="en-US" smtClean="0"/>
              <a:t>10/31/17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A7C346-3FF3-4D15-B82C-3F4CA9174513}" type="slidenum">
              <a:rPr lang="en-US" smtClean="0"/>
              <a:t>‹#›</a:t>
            </a:fld>
            <a:endParaRPr lang="en-US"/>
          </a:p>
        </p:txBody>
      </p:sp>
    </p:spTree>
    <p:extLst>
      <p:ext uri="{BB962C8B-B14F-4D97-AF65-F5344CB8AC3E}">
        <p14:creationId xmlns:p14="http://schemas.microsoft.com/office/powerpoint/2010/main" val="209304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E4BB7C-5FBF-4D7F-9E4D-CFC9C4C65C18}" type="datetimeFigureOut">
              <a:rPr lang="en-US" smtClean="0"/>
              <a:t>10/31/17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2766A5-23BE-486B-8B47-7ACE1FD79A4A}" type="slidenum">
              <a:rPr lang="en-US" smtClean="0"/>
              <a:t>‹#›</a:t>
            </a:fld>
            <a:endParaRPr lang="en-US"/>
          </a:p>
        </p:txBody>
      </p:sp>
    </p:spTree>
    <p:extLst>
      <p:ext uri="{BB962C8B-B14F-4D97-AF65-F5344CB8AC3E}">
        <p14:creationId xmlns:p14="http://schemas.microsoft.com/office/powerpoint/2010/main" val="1860539692"/>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2766A5-23BE-486B-8B47-7ACE1FD79A4A}" type="slidenum">
              <a:rPr lang="en-US" smtClean="0"/>
              <a:t>1</a:t>
            </a:fld>
            <a:endParaRPr lang="en-US"/>
          </a:p>
        </p:txBody>
      </p:sp>
    </p:spTree>
    <p:extLst>
      <p:ext uri="{BB962C8B-B14F-4D97-AF65-F5344CB8AC3E}">
        <p14:creationId xmlns:p14="http://schemas.microsoft.com/office/powerpoint/2010/main" val="291667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2766A5-23BE-486B-8B47-7ACE1FD79A4A}" type="slidenum">
              <a:rPr lang="en-US" smtClean="0"/>
              <a:t>2</a:t>
            </a:fld>
            <a:endParaRPr lang="en-US"/>
          </a:p>
        </p:txBody>
      </p:sp>
    </p:spTree>
    <p:extLst>
      <p:ext uri="{BB962C8B-B14F-4D97-AF65-F5344CB8AC3E}">
        <p14:creationId xmlns:p14="http://schemas.microsoft.com/office/powerpoint/2010/main" val="285697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2766A5-23BE-486B-8B47-7ACE1FD79A4A}" type="slidenum">
              <a:rPr lang="en-US" smtClean="0"/>
              <a:t>3</a:t>
            </a:fld>
            <a:endParaRPr lang="en-US"/>
          </a:p>
        </p:txBody>
      </p:sp>
    </p:spTree>
    <p:extLst>
      <p:ext uri="{BB962C8B-B14F-4D97-AF65-F5344CB8AC3E}">
        <p14:creationId xmlns:p14="http://schemas.microsoft.com/office/powerpoint/2010/main" val="184197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2766A5-23BE-486B-8B47-7ACE1FD79A4A}" type="slidenum">
              <a:rPr lang="en-US" smtClean="0"/>
              <a:t>9</a:t>
            </a:fld>
            <a:endParaRPr lang="en-US"/>
          </a:p>
        </p:txBody>
      </p:sp>
    </p:spTree>
    <p:extLst>
      <p:ext uri="{BB962C8B-B14F-4D97-AF65-F5344CB8AC3E}">
        <p14:creationId xmlns:p14="http://schemas.microsoft.com/office/powerpoint/2010/main" val="1022508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4125279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2Col Content - WDC ">
    <p:spTree>
      <p:nvGrpSpPr>
        <p:cNvPr id="1" name=""/>
        <p:cNvGrpSpPr/>
        <p:nvPr/>
      </p:nvGrpSpPr>
      <p:grpSpPr>
        <a:xfrm>
          <a:off x="0" y="0"/>
          <a:ext cx="0" cy="0"/>
          <a:chOff x="0" y="0"/>
          <a:chExt cx="0" cy="0"/>
        </a:xfrm>
      </p:grpSpPr>
      <p:sp>
        <p:nvSpPr>
          <p:cNvPr id="2" name="Title 1"/>
          <p:cNvSpPr>
            <a:spLocks noGrp="1"/>
          </p:cNvSpPr>
          <p:nvPr>
            <p:ph type="title"/>
          </p:nvPr>
        </p:nvSpPr>
        <p:spPr>
          <a:xfrm>
            <a:off x="472440" y="365760"/>
            <a:ext cx="11247120" cy="487680"/>
          </a:xfrm>
        </p:spPr>
        <p:txBody>
          <a:bodyPr/>
          <a:lstStyle>
            <a:lvl1pPr>
              <a:defRPr sz="30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472440" y="1600200"/>
            <a:ext cx="5486400" cy="4572000"/>
          </a:xfrm>
        </p:spPr>
        <p:txBody>
          <a:bodyPr/>
          <a:lstStyle>
            <a:lvl1pPr marL="182875" indent="-182875">
              <a:lnSpc>
                <a:spcPct val="95000"/>
              </a:lnSpc>
              <a:spcBef>
                <a:spcPts val="1200"/>
              </a:spcBef>
              <a:defRPr sz="2000">
                <a:solidFill>
                  <a:schemeClr val="tx1"/>
                </a:solidFill>
              </a:defRPr>
            </a:lvl1pPr>
            <a:lvl2pPr marL="457200" indent="-228600">
              <a:lnSpc>
                <a:spcPct val="95000"/>
              </a:lnSpc>
              <a:spcBef>
                <a:spcPts val="400"/>
              </a:spcBef>
              <a:defRPr sz="1600"/>
            </a:lvl2pPr>
            <a:lvl3pPr marL="630238" indent="-173038">
              <a:lnSpc>
                <a:spcPct val="95000"/>
              </a:lnSpc>
              <a:spcBef>
                <a:spcPts val="400"/>
              </a:spcBef>
              <a:tabLst/>
              <a:defRPr sz="1400"/>
            </a:lvl3pPr>
            <a:lvl4pPr marL="854075" indent="-163513">
              <a:lnSpc>
                <a:spcPct val="95000"/>
              </a:lnSpc>
              <a:spcBef>
                <a:spcPts val="400"/>
              </a:spcBef>
              <a:defRPr sz="1200"/>
            </a:lvl4pPr>
            <a:lvl5pPr marL="914377" indent="-182875">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ubtitle 2"/>
          <p:cNvSpPr>
            <a:spLocks noGrp="1"/>
          </p:cNvSpPr>
          <p:nvPr>
            <p:ph type="subTitle" idx="13"/>
          </p:nvPr>
        </p:nvSpPr>
        <p:spPr>
          <a:xfrm>
            <a:off x="472440" y="889000"/>
            <a:ext cx="11247120" cy="487680"/>
          </a:xfrm>
        </p:spPr>
        <p:txBody>
          <a:bodyPr/>
          <a:lstStyle>
            <a:lvl1pPr marL="0" indent="0" algn="l">
              <a:buNone/>
              <a:defRPr b="0" i="1">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8" name="Content Placeholder 2"/>
          <p:cNvSpPr>
            <a:spLocks noGrp="1"/>
          </p:cNvSpPr>
          <p:nvPr>
            <p:ph idx="14"/>
          </p:nvPr>
        </p:nvSpPr>
        <p:spPr>
          <a:xfrm>
            <a:off x="6233160" y="1600200"/>
            <a:ext cx="5486400" cy="4572000"/>
          </a:xfrm>
        </p:spPr>
        <p:txBody>
          <a:bodyPr/>
          <a:lstStyle>
            <a:lvl1pPr marL="182875" indent="-182875">
              <a:lnSpc>
                <a:spcPct val="95000"/>
              </a:lnSpc>
              <a:spcBef>
                <a:spcPts val="1200"/>
              </a:spcBef>
              <a:defRPr sz="2000">
                <a:solidFill>
                  <a:schemeClr val="tx1"/>
                </a:solidFill>
              </a:defRPr>
            </a:lvl1pPr>
            <a:lvl2pPr marL="457200" indent="-228600">
              <a:lnSpc>
                <a:spcPct val="95000"/>
              </a:lnSpc>
              <a:spcBef>
                <a:spcPts val="400"/>
              </a:spcBef>
              <a:defRPr sz="1600"/>
            </a:lvl2pPr>
            <a:lvl3pPr marL="630238" indent="-173038">
              <a:lnSpc>
                <a:spcPct val="95000"/>
              </a:lnSpc>
              <a:spcBef>
                <a:spcPts val="400"/>
              </a:spcBef>
              <a:tabLst/>
              <a:defRPr sz="1400"/>
            </a:lvl3pPr>
            <a:lvl4pPr marL="854075" indent="-163513">
              <a:lnSpc>
                <a:spcPct val="95000"/>
              </a:lnSpc>
              <a:spcBef>
                <a:spcPts val="400"/>
              </a:spcBef>
              <a:defRPr sz="1200"/>
            </a:lvl4pPr>
            <a:lvl5pPr marL="914377" indent="-182875">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1"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2"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41181102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WDC ">
    <p:spTree>
      <p:nvGrpSpPr>
        <p:cNvPr id="1" name=""/>
        <p:cNvGrpSpPr/>
        <p:nvPr/>
      </p:nvGrpSpPr>
      <p:grpSpPr>
        <a:xfrm>
          <a:off x="0" y="0"/>
          <a:ext cx="0" cy="0"/>
          <a:chOff x="0" y="0"/>
          <a:chExt cx="0" cy="0"/>
        </a:xfrm>
      </p:grpSpPr>
      <p:sp>
        <p:nvSpPr>
          <p:cNvPr id="6" name="Title 5"/>
          <p:cNvSpPr>
            <a:spLocks noGrp="1"/>
          </p:cNvSpPr>
          <p:nvPr>
            <p:ph type="title"/>
          </p:nvPr>
        </p:nvSpPr>
        <p:spPr>
          <a:xfrm>
            <a:off x="472440" y="365760"/>
            <a:ext cx="11247120" cy="626225"/>
          </a:xfrm>
        </p:spPr>
        <p:txBody>
          <a:bodyPr/>
          <a:lstStyle>
            <a:lvl1pPr>
              <a:defRPr sz="3000"/>
            </a:lvl1pPr>
          </a:lstStyle>
          <a:p>
            <a:r>
              <a:rPr lang="en-US" dirty="0"/>
              <a:t>Click to edit Master title style</a:t>
            </a:r>
          </a:p>
        </p:txBody>
      </p:sp>
      <p:sp>
        <p:nvSpPr>
          <p:cNvPr id="7"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9"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0"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257200750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 WDC ">
    <p:spTree>
      <p:nvGrpSpPr>
        <p:cNvPr id="1" name=""/>
        <p:cNvGrpSpPr/>
        <p:nvPr/>
      </p:nvGrpSpPr>
      <p:grpSpPr>
        <a:xfrm>
          <a:off x="0" y="0"/>
          <a:ext cx="0" cy="0"/>
          <a:chOff x="0" y="0"/>
          <a:chExt cx="0" cy="0"/>
        </a:xfrm>
      </p:grpSpPr>
      <p:sp>
        <p:nvSpPr>
          <p:cNvPr id="2" name="Title 1"/>
          <p:cNvSpPr>
            <a:spLocks noGrp="1"/>
          </p:cNvSpPr>
          <p:nvPr>
            <p:ph type="title"/>
          </p:nvPr>
        </p:nvSpPr>
        <p:spPr>
          <a:xfrm>
            <a:off x="472440" y="365760"/>
            <a:ext cx="11247120" cy="487680"/>
          </a:xfrm>
        </p:spPr>
        <p:txBody>
          <a:bodyPr/>
          <a:lstStyle>
            <a:lvl1pPr>
              <a:defRPr sz="3000">
                <a:solidFill>
                  <a:schemeClr val="accent2">
                    <a:lumMod val="75000"/>
                  </a:schemeClr>
                </a:solidFill>
              </a:defRPr>
            </a:lvl1pPr>
          </a:lstStyle>
          <a:p>
            <a:r>
              <a:rPr lang="en-US" dirty="0"/>
              <a:t>Click to edit Master title style</a:t>
            </a:r>
          </a:p>
        </p:txBody>
      </p:sp>
      <p:sp>
        <p:nvSpPr>
          <p:cNvPr id="7" name="Subtitle 2"/>
          <p:cNvSpPr>
            <a:spLocks noGrp="1"/>
          </p:cNvSpPr>
          <p:nvPr>
            <p:ph type="subTitle" idx="13"/>
          </p:nvPr>
        </p:nvSpPr>
        <p:spPr>
          <a:xfrm>
            <a:off x="472440" y="889000"/>
            <a:ext cx="11247120" cy="487680"/>
          </a:xfrm>
        </p:spPr>
        <p:txBody>
          <a:bodyPr/>
          <a:lstStyle>
            <a:lvl1pPr marL="0" indent="0" algn="l">
              <a:buNone/>
              <a:defRPr b="0" i="1">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2"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20828759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 WDC ">
    <p:spTree>
      <p:nvGrpSpPr>
        <p:cNvPr id="1" name=""/>
        <p:cNvGrpSpPr/>
        <p:nvPr/>
      </p:nvGrpSpPr>
      <p:grpSpPr>
        <a:xfrm>
          <a:off x="0" y="0"/>
          <a:ext cx="0" cy="0"/>
          <a:chOff x="0" y="0"/>
          <a:chExt cx="0" cy="0"/>
        </a:xfrm>
      </p:grpSpPr>
      <p:sp>
        <p:nvSpPr>
          <p:cNvPr id="13" name="Text Placeholder 2"/>
          <p:cNvSpPr>
            <a:spLocks noGrp="1"/>
          </p:cNvSpPr>
          <p:nvPr>
            <p:ph type="body" idx="1" hasCustomPrompt="1"/>
          </p:nvPr>
        </p:nvSpPr>
        <p:spPr>
          <a:xfrm>
            <a:off x="472439" y="2577737"/>
            <a:ext cx="11127377" cy="3655423"/>
          </a:xfrm>
          <a:noFill/>
        </p:spPr>
        <p:txBody>
          <a:bodyPr lIns="0" tIns="0" anchor="t" anchorCtr="0"/>
          <a:lstStyle>
            <a:lvl1pPr marL="0" indent="0">
              <a:spcBef>
                <a:spcPts val="1200"/>
              </a:spcBef>
              <a:spcAft>
                <a:spcPts val="0"/>
              </a:spcAft>
              <a:buFont typeface="Verdana" panose="020B0604030504040204" pitchFamily="34" charset="0"/>
              <a:buNone/>
              <a:defRPr sz="4000" b="1" i="0">
                <a:solidFill>
                  <a:schemeClr val="accent2">
                    <a:lumMod val="75000"/>
                  </a:schemeClr>
                </a:solidFill>
              </a:defRPr>
            </a:lvl1pPr>
            <a:lvl2pPr marL="349250" indent="-228600">
              <a:buFont typeface="Verdana" panose="020B0604030504040204" pitchFamily="34" charset="0"/>
              <a:buChar char="–"/>
              <a:defRPr sz="1600" i="1">
                <a:solidFill>
                  <a:schemeClr val="accent1"/>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z="4000" dirty="0"/>
              <a:t>Level 1 Text</a:t>
            </a:r>
            <a:endParaRPr lang="en-US" dirty="0"/>
          </a:p>
          <a:p>
            <a:pPr lvl="1"/>
            <a:r>
              <a:rPr lang="en-US" dirty="0"/>
              <a:t>Level 2 text</a:t>
            </a:r>
          </a:p>
        </p:txBody>
      </p:sp>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sp>
        <p:nvSpPr>
          <p:cNvPr id="17"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sp>
        <p:nvSpPr>
          <p:cNvPr id="2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329613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528">
          <p15:clr>
            <a:srgbClr val="FBAE40"/>
          </p15:clr>
        </p15:guide>
        <p15:guide id="2" pos="3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no logo">
    <p:bg>
      <p:bgRef idx="1001">
        <a:schemeClr val="bg1"/>
      </p:bgRef>
    </p:bg>
    <p:spTree>
      <p:nvGrpSpPr>
        <p:cNvPr id="1" name=""/>
        <p:cNvGrpSpPr/>
        <p:nvPr/>
      </p:nvGrpSpPr>
      <p:grpSpPr>
        <a:xfrm>
          <a:off x="0" y="0"/>
          <a:ext cx="0" cy="0"/>
          <a:chOff x="0" y="0"/>
          <a:chExt cx="0" cy="0"/>
        </a:xfrm>
      </p:grpSpPr>
      <p:sp>
        <p:nvSpPr>
          <p:cNvPr id="7"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6"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2592" y="6562642"/>
            <a:ext cx="1380024" cy="239391"/>
          </a:xfrm>
          <a:prstGeom prst="rect">
            <a:avLst/>
          </a:prstGeom>
        </p:spPr>
      </p:pic>
      <p:sp>
        <p:nvSpPr>
          <p:cNvPr id="13"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smtClean="0"/>
              <a:t>©2017 Western Digital Corporation or its affiliates. All rights reserved. Confidential.</a:t>
            </a:r>
            <a:endParaRPr lang="en-US" dirty="0"/>
          </a:p>
        </p:txBody>
      </p:sp>
      <p:sp>
        <p:nvSpPr>
          <p:cNvPr id="11" name="TextBox 10"/>
          <p:cNvSpPr txBox="1"/>
          <p:nvPr userDrawn="1"/>
        </p:nvSpPr>
        <p:spPr>
          <a:xfrm>
            <a:off x="6323214" y="6566402"/>
            <a:ext cx="4099072" cy="230832"/>
          </a:xfrm>
          <a:prstGeom prst="rect">
            <a:avLst/>
          </a:prstGeom>
          <a:noFill/>
        </p:spPr>
        <p:txBody>
          <a:bodyPr wrap="square" rtlCol="0" anchor="b">
            <a:spAutoFit/>
          </a:bodyPr>
          <a:lstStyle/>
          <a:p>
            <a:pPr algn="l"/>
            <a:r>
              <a:rPr lang="en-US" sz="900" b="1" dirty="0"/>
              <a:t>PRODUCT AND TEST ENGINEERING – EVERY BIT MATTERS</a:t>
            </a:r>
          </a:p>
        </p:txBody>
      </p:sp>
      <p:sp>
        <p:nvSpPr>
          <p:cNvPr id="14" name="Text Placeholder 2"/>
          <p:cNvSpPr>
            <a:spLocks noGrp="1"/>
          </p:cNvSpPr>
          <p:nvPr>
            <p:ph type="body" idx="1" hasCustomPrompt="1"/>
          </p:nvPr>
        </p:nvSpPr>
        <p:spPr>
          <a:xfrm>
            <a:off x="472439" y="2577737"/>
            <a:ext cx="11127377" cy="3655423"/>
          </a:xfrm>
          <a:noFill/>
        </p:spPr>
        <p:txBody>
          <a:bodyPr lIns="0" tIns="0" anchor="t" anchorCtr="0"/>
          <a:lstStyle>
            <a:lvl1pPr marL="0" indent="0">
              <a:spcBef>
                <a:spcPts val="1200"/>
              </a:spcBef>
              <a:spcAft>
                <a:spcPts val="0"/>
              </a:spcAft>
              <a:buFont typeface="Verdana" panose="020B0604030504040204" pitchFamily="34" charset="0"/>
              <a:buNone/>
              <a:defRPr sz="4000" b="1" i="0">
                <a:solidFill>
                  <a:schemeClr val="accent2">
                    <a:lumMod val="75000"/>
                  </a:schemeClr>
                </a:solidFill>
              </a:defRPr>
            </a:lvl1pPr>
            <a:lvl2pPr marL="349250" indent="-228600">
              <a:buFont typeface="Verdana" panose="020B0604030504040204" pitchFamily="34" charset="0"/>
              <a:buChar char="–"/>
              <a:defRPr sz="1600" i="1">
                <a:solidFill>
                  <a:schemeClr val="accent1"/>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z="4000" dirty="0"/>
              <a:t>Level 1 Text</a:t>
            </a:r>
            <a:endParaRPr lang="en-US" dirty="0"/>
          </a:p>
          <a:p>
            <a:pPr lvl="1"/>
            <a:r>
              <a:rPr lang="en-US" dirty="0"/>
              <a:t>Level 2 text</a:t>
            </a:r>
          </a:p>
        </p:txBody>
      </p:sp>
    </p:spTree>
    <p:extLst>
      <p:ext uri="{BB962C8B-B14F-4D97-AF65-F5344CB8AC3E}">
        <p14:creationId xmlns:p14="http://schemas.microsoft.com/office/powerpoint/2010/main" val="16551254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 WDC ">
    <p:bg>
      <p:bgRef idx="1001">
        <a:schemeClr val="bg1"/>
      </p:bgRef>
    </p:bg>
    <p:spTree>
      <p:nvGrpSpPr>
        <p:cNvPr id="1" name=""/>
        <p:cNvGrpSpPr/>
        <p:nvPr/>
      </p:nvGrpSpPr>
      <p:grpSpPr>
        <a:xfrm>
          <a:off x="0" y="0"/>
          <a:ext cx="0" cy="0"/>
          <a:chOff x="0" y="0"/>
          <a:chExt cx="0" cy="0"/>
        </a:xfrm>
      </p:grpSpPr>
      <p:sp>
        <p:nvSpPr>
          <p:cNvPr id="7"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212840" y="2755390"/>
            <a:ext cx="7766320" cy="1347219"/>
          </a:xfrm>
          <a:prstGeom prst="rect">
            <a:avLst/>
          </a:prstGeom>
        </p:spPr>
      </p:pic>
      <p:sp>
        <p:nvSpPr>
          <p:cNvPr id="6"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1" name="Footer Placeholder 4"/>
          <p:cNvSpPr>
            <a:spLocks noGrp="1"/>
          </p:cNvSpPr>
          <p:nvPr>
            <p:ph type="ftr" sz="quarter" idx="3"/>
          </p:nvPr>
        </p:nvSpPr>
        <p:spPr>
          <a:xfrm>
            <a:off x="551687" y="6560859"/>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smtClean="0"/>
              <a:t>©2017 Western Digital Corporation or its affiliates. All rights reserved. Confidential.</a:t>
            </a:r>
            <a:endParaRPr lang="en-US" dirty="0"/>
          </a:p>
        </p:txBody>
      </p:sp>
      <p:sp>
        <p:nvSpPr>
          <p:cNvPr id="13" name="TextBox 12"/>
          <p:cNvSpPr txBox="1"/>
          <p:nvPr userDrawn="1"/>
        </p:nvSpPr>
        <p:spPr>
          <a:xfrm>
            <a:off x="6323214" y="6566402"/>
            <a:ext cx="4099072" cy="230832"/>
          </a:xfrm>
          <a:prstGeom prst="rect">
            <a:avLst/>
          </a:prstGeom>
          <a:noFill/>
        </p:spPr>
        <p:txBody>
          <a:bodyPr wrap="square" rtlCol="0" anchor="b">
            <a:spAutoFit/>
          </a:bodyPr>
          <a:lstStyle/>
          <a:p>
            <a:pPr algn="l"/>
            <a:r>
              <a:rPr lang="en-US" sz="900" b="1" dirty="0">
                <a:solidFill>
                  <a:schemeClr val="tx1"/>
                </a:solidFill>
              </a:rPr>
              <a:t>PRODUCT AND TEST ENGINEERING – EVERY BIT MATTERS</a:t>
            </a:r>
          </a:p>
        </p:txBody>
      </p:sp>
    </p:spTree>
    <p:extLst>
      <p:ext uri="{BB962C8B-B14F-4D97-AF65-F5344CB8AC3E}">
        <p14:creationId xmlns:p14="http://schemas.microsoft.com/office/powerpoint/2010/main" val="3224631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23614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4112533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7783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164225035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with Image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3995" y="0"/>
            <a:ext cx="12028005" cy="6858000"/>
          </a:xfrm>
          <a:prstGeom prst="rect">
            <a:avLst/>
          </a:prstGeom>
        </p:spPr>
      </p:pic>
      <p:sp>
        <p:nvSpPr>
          <p:cNvPr id="17"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sp>
        <p:nvSpPr>
          <p:cNvPr id="11" name="Rectangle 10"/>
          <p:cNvSpPr/>
          <p:nvPr userDrawn="1"/>
        </p:nvSpPr>
        <p:spPr bwMode="white">
          <a:xfrm>
            <a:off x="-1" y="0"/>
            <a:ext cx="12192001" cy="6858000"/>
          </a:xfrm>
          <a:prstGeom prst="rect">
            <a:avLst/>
          </a:prstGeom>
          <a:gradFill flip="none" rotWithShape="1">
            <a:gsLst>
              <a:gs pos="51000">
                <a:srgbClr val="BABABA"/>
              </a:gs>
              <a:gs pos="0">
                <a:schemeClr val="bg1">
                  <a:lumMod val="50000"/>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551687" y="2731217"/>
            <a:ext cx="6439103" cy="1238376"/>
          </a:xfrm>
        </p:spPr>
        <p:txBody>
          <a:bodyPr anchor="t" anchorCtr="0"/>
          <a:lstStyle>
            <a:lvl1pPr algn="l">
              <a:defRPr sz="4000" b="1">
                <a:solidFill>
                  <a:schemeClr val="accent2">
                    <a:lumMod val="75000"/>
                  </a:schemeClr>
                </a:solidFill>
              </a:defRPr>
            </a:lvl1pPr>
          </a:lstStyle>
          <a:p>
            <a:r>
              <a:rPr lang="en-US"/>
              <a:t>Click to edit Master title style</a:t>
            </a:r>
            <a:endParaRPr lang="en-US" dirty="0"/>
          </a:p>
        </p:txBody>
      </p:sp>
      <p:sp>
        <p:nvSpPr>
          <p:cNvPr id="18" name="Text Placeholder 17"/>
          <p:cNvSpPr>
            <a:spLocks noGrp="1"/>
          </p:cNvSpPr>
          <p:nvPr>
            <p:ph type="body" sz="quarter" idx="14"/>
          </p:nvPr>
        </p:nvSpPr>
        <p:spPr>
          <a:xfrm>
            <a:off x="551688" y="4345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dirty="0"/>
              <a:t>Edit Master text styles</a:t>
            </a:r>
          </a:p>
          <a:p>
            <a:pPr lvl="1"/>
            <a:r>
              <a:rPr lang="en-US" dirty="0"/>
              <a:t>Second level</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659" y="1632205"/>
            <a:ext cx="3375169" cy="584164"/>
          </a:xfrm>
          <a:prstGeom prst="rect">
            <a:avLst/>
          </a:prstGeom>
        </p:spPr>
      </p:pic>
      <p:sp>
        <p:nvSpPr>
          <p:cNvPr id="16" name="Date Placeholder 3"/>
          <p:cNvSpPr>
            <a:spLocks noGrp="1"/>
          </p:cNvSpPr>
          <p:nvPr>
            <p:ph type="dt" sz="half" idx="2"/>
          </p:nvPr>
        </p:nvSpPr>
        <p:spPr bwMode="white">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Footer Placeholder 4"/>
          <p:cNvSpPr>
            <a:spLocks noGrp="1"/>
          </p:cNvSpPr>
          <p:nvPr>
            <p:ph type="ftr" sz="quarter" idx="3"/>
          </p:nvPr>
        </p:nvSpPr>
        <p:spPr>
          <a:xfrm>
            <a:off x="551687" y="6560859"/>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2" name="TextBox 11"/>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924658485"/>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204130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3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21405628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893371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4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4853798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27873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5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18131967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Presentation Title">
    <p:spTree>
      <p:nvGrpSpPr>
        <p:cNvPr id="1" name=""/>
        <p:cNvGrpSpPr/>
        <p:nvPr/>
      </p:nvGrpSpPr>
      <p:grpSpPr>
        <a:xfrm>
          <a:off x="0" y="0"/>
          <a:ext cx="0" cy="0"/>
          <a:chOff x="0" y="0"/>
          <a:chExt cx="0" cy="0"/>
        </a:xfrm>
      </p:grpSpPr>
      <p:sp>
        <p:nvSpPr>
          <p:cNvPr id="2" name="Rectangle 1"/>
          <p:cNvSpPr/>
          <p:nvPr userDrawn="1"/>
        </p:nvSpPr>
        <p:spPr>
          <a:xfrm>
            <a:off x="6361043" y="6560860"/>
            <a:ext cx="341111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1"/>
                </a:solidFill>
              </a:defRPr>
            </a:lvl1pPr>
          </a:lstStyle>
          <a:p>
            <a:fld id="{117D082C-22F7-460A-B107-A5704CF548D4}" type="slidenum">
              <a:rPr lang="en-US" smtClean="0"/>
              <a:pPr/>
              <a:t>‹#›</a:t>
            </a:fld>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4790231" y="0"/>
            <a:ext cx="7401770" cy="6858000"/>
          </a:xfrm>
          <a:prstGeom prst="rect">
            <a:avLst/>
          </a:prstGeom>
        </p:spPr>
      </p:pic>
      <p:sp>
        <p:nvSpPr>
          <p:cNvPr id="10"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19" name="Title 1"/>
          <p:cNvSpPr>
            <a:spLocks noGrp="1"/>
          </p:cNvSpPr>
          <p:nvPr>
            <p:ph type="title"/>
          </p:nvPr>
        </p:nvSpPr>
        <p:spPr>
          <a:xfrm>
            <a:off x="551687" y="1715217"/>
            <a:ext cx="6439103" cy="1238376"/>
          </a:xfrm>
        </p:spPr>
        <p:txBody>
          <a:bodyPr anchor="t" anchorCtr="0"/>
          <a:lstStyle>
            <a:lvl1pPr algn="l">
              <a:defRPr sz="4000" b="1">
                <a:solidFill>
                  <a:schemeClr val="accent2"/>
                </a:solidFill>
              </a:defRPr>
            </a:lvl1pPr>
          </a:lstStyle>
          <a:p>
            <a:r>
              <a:rPr lang="en-US"/>
              <a:t>Click to edit Master title style</a:t>
            </a:r>
            <a:endParaRPr lang="en-US" dirty="0"/>
          </a:p>
        </p:txBody>
      </p:sp>
      <p:sp>
        <p:nvSpPr>
          <p:cNvPr id="20"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192" y="377950"/>
            <a:ext cx="3392432" cy="588483"/>
          </a:xfrm>
          <a:prstGeom prst="rect">
            <a:avLst/>
          </a:prstGeom>
        </p:spPr>
      </p:pic>
      <p:sp>
        <p:nvSpPr>
          <p:cNvPr id="22" name="Footer Placeholder 4"/>
          <p:cNvSpPr>
            <a:spLocks noGrp="1"/>
          </p:cNvSpPr>
          <p:nvPr>
            <p:ph type="ftr" sz="quarter" idx="3"/>
          </p:nvPr>
        </p:nvSpPr>
        <p:spPr>
          <a:xfrm>
            <a:off x="611364"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702710"/>
            <a:ext cx="11312012" cy="646331"/>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leadership 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339862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6_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5474476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guide id="2" pos="3840">
          <p15:clr>
            <a:srgbClr val="FBAE40"/>
          </p15:clr>
        </p15:guide>
        <p15:guide id="3" orient="horz" pos="6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with Imag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208548" y="0"/>
            <a:ext cx="11983452" cy="6858000"/>
          </a:xfrm>
          <a:prstGeom prst="rect">
            <a:avLst/>
          </a:prstGeom>
        </p:spPr>
      </p:pic>
      <p:sp>
        <p:nvSpPr>
          <p:cNvPr id="11" name="Rectangle 10"/>
          <p:cNvSpPr/>
          <p:nvPr userDrawn="1"/>
        </p:nvSpPr>
        <p:spPr bwMode="white">
          <a:xfrm>
            <a:off x="0" y="0"/>
            <a:ext cx="7031979" cy="6858000"/>
          </a:xfrm>
          <a:prstGeom prst="rect">
            <a:avLst/>
          </a:prstGeom>
          <a:gradFill flip="none" rotWithShape="1">
            <a:gsLst>
              <a:gs pos="0">
                <a:schemeClr val="bg1">
                  <a:alpha val="0"/>
                </a:schemeClr>
              </a:gs>
              <a:gs pos="45000">
                <a:schemeClr val="bg1">
                  <a:alpha val="64000"/>
                </a:schemeClr>
              </a:gs>
              <a:gs pos="100000">
                <a:schemeClr val="bg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Picture 16"/>
          <p:cNvPicPr>
            <a:picLocks noChangeAspect="1"/>
          </p:cNvPicPr>
          <p:nvPr userDrawn="1"/>
        </p:nvPicPr>
        <p:blipFill rotWithShape="1">
          <a:blip r:embed="rId3">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659" y="374905"/>
            <a:ext cx="3375169" cy="584164"/>
          </a:xfrm>
          <a:prstGeom prst="rect">
            <a:avLst/>
          </a:prstGeom>
        </p:spPr>
      </p:pic>
      <p:sp>
        <p:nvSpPr>
          <p:cNvPr id="23" name="Title 1"/>
          <p:cNvSpPr>
            <a:spLocks noGrp="1"/>
          </p:cNvSpPr>
          <p:nvPr>
            <p:ph type="title"/>
          </p:nvPr>
        </p:nvSpPr>
        <p:spPr>
          <a:xfrm>
            <a:off x="551687" y="1715217"/>
            <a:ext cx="6439103" cy="1238376"/>
          </a:xfrm>
        </p:spPr>
        <p:txBody>
          <a:bodyPr anchor="t" anchorCtr="0"/>
          <a:lstStyle>
            <a:lvl1pPr algn="l">
              <a:defRPr sz="4000" b="1">
                <a:solidFill>
                  <a:schemeClr val="accent2">
                    <a:lumMod val="75000"/>
                  </a:schemeClr>
                </a:solidFill>
              </a:defRPr>
            </a:lvl1pPr>
          </a:lstStyle>
          <a:p>
            <a:r>
              <a:rPr lang="en-US"/>
              <a:t>Click to edit Master title style</a:t>
            </a:r>
            <a:endParaRPr lang="en-US" dirty="0"/>
          </a:p>
        </p:txBody>
      </p:sp>
      <p:sp>
        <p:nvSpPr>
          <p:cNvPr id="24"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sp>
        <p:nvSpPr>
          <p:cNvPr id="26" name="Date Placeholder 3"/>
          <p:cNvSpPr>
            <a:spLocks noGrp="1"/>
          </p:cNvSpPr>
          <p:nvPr>
            <p:ph type="dt" sz="half" idx="2"/>
          </p:nvPr>
        </p:nvSpPr>
        <p:spPr bwMode="white">
          <a:xfrm>
            <a:off x="10485120" y="6560860"/>
            <a:ext cx="609600" cy="182880"/>
          </a:xfrm>
          <a:prstGeom prst="rect">
            <a:avLst/>
          </a:prstGeom>
        </p:spPr>
        <p:txBody>
          <a:bodyPr vert="horz" lIns="0" tIns="0" rIns="0" bIns="0" rtlCol="0" anchor="b" anchorCtr="0"/>
          <a:lstStyle>
            <a:lvl1pPr algn="r">
              <a:defRPr sz="700">
                <a:solidFill>
                  <a:schemeClr val="bg1"/>
                </a:solidFill>
              </a:defRPr>
            </a:lvl1pPr>
          </a:lstStyle>
          <a:p>
            <a:r>
              <a:rPr lang="en-US" smtClean="0"/>
              <a:t>Loc Tu                             4/4/2017</a:t>
            </a:r>
            <a:endParaRPr lang="en-US" dirty="0"/>
          </a:p>
        </p:txBody>
      </p:sp>
      <p:sp>
        <p:nvSpPr>
          <p:cNvPr id="28" name="Footer Placeholder 4"/>
          <p:cNvSpPr>
            <a:spLocks noGrp="1"/>
          </p:cNvSpPr>
          <p:nvPr>
            <p:ph type="ftr" sz="quarter" idx="3"/>
          </p:nvPr>
        </p:nvSpPr>
        <p:spPr>
          <a:xfrm>
            <a:off x="551687"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9" name="TextBox 18"/>
          <p:cNvSpPr txBox="1"/>
          <p:nvPr userDrawn="1"/>
        </p:nvSpPr>
        <p:spPr>
          <a:xfrm>
            <a:off x="437536" y="5474110"/>
            <a:ext cx="6594442" cy="892552"/>
          </a:xfrm>
          <a:prstGeom prst="rect">
            <a:avLst/>
          </a:prstGeom>
          <a:noFill/>
        </p:spPr>
        <p:txBody>
          <a:bodyPr wrap="square" rtlCol="0">
            <a:spAutoFit/>
          </a:bodyPr>
          <a:lstStyle/>
          <a:p>
            <a:r>
              <a:rPr lang="en-US" sz="2000" b="1" dirty="0"/>
              <a:t>Product and Test Engineering</a:t>
            </a:r>
          </a:p>
          <a:p>
            <a:r>
              <a:rPr lang="en-US" sz="1600" dirty="0">
                <a:solidFill>
                  <a:schemeClr val="tx1"/>
                </a:solidFill>
                <a:latin typeface="+mj-lt"/>
                <a:cs typeface="Calibri" panose="020F0502020204030204" pitchFamily="34" charset="0"/>
              </a:rPr>
              <a:t>Mission: To attain Memory/ASIC &amp; System test </a:t>
            </a:r>
            <a:endParaRPr lang="en-US" sz="1600" dirty="0" smtClean="0">
              <a:solidFill>
                <a:schemeClr val="tx1"/>
              </a:solidFill>
              <a:latin typeface="+mj-lt"/>
              <a:cs typeface="Calibri" panose="020F0502020204030204" pitchFamily="34" charset="0"/>
            </a:endParaRPr>
          </a:p>
          <a:p>
            <a:r>
              <a:rPr lang="en-US" sz="1600" dirty="0" smtClean="0">
                <a:solidFill>
                  <a:schemeClr val="tx1"/>
                </a:solidFill>
                <a:latin typeface="+mj-lt"/>
                <a:cs typeface="Calibri" panose="020F0502020204030204" pitchFamily="34" charset="0"/>
              </a:rPr>
              <a:t>leadership </a:t>
            </a:r>
            <a:r>
              <a:rPr lang="en-US" sz="1600" dirty="0">
                <a:solidFill>
                  <a:schemeClr val="tx1"/>
                </a:solidFill>
                <a:latin typeface="+mj-lt"/>
                <a:cs typeface="Calibri" panose="020F0502020204030204" pitchFamily="34" charset="0"/>
              </a:rPr>
              <a:t>in Quality, Cost, Cycle-Time and Delivery</a:t>
            </a:r>
            <a:endParaRPr lang="en-US" sz="2000" dirty="0">
              <a:solidFill>
                <a:schemeClr val="tx1"/>
              </a:solidFill>
              <a:latin typeface="+mj-lt"/>
              <a:cs typeface="Calibri" panose="020F0502020204030204" pitchFamily="34" charset="0"/>
            </a:endParaRPr>
          </a:p>
        </p:txBody>
      </p:sp>
    </p:spTree>
    <p:extLst>
      <p:ext uri="{BB962C8B-B14F-4D97-AF65-F5344CB8AC3E}">
        <p14:creationId xmlns:p14="http://schemas.microsoft.com/office/powerpoint/2010/main" val="563055321"/>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with 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202490" y="0"/>
            <a:ext cx="11989510" cy="6858000"/>
          </a:xfrm>
          <a:prstGeom prst="rect">
            <a:avLst/>
          </a:prstGeom>
        </p:spPr>
      </p:pic>
      <p:sp>
        <p:nvSpPr>
          <p:cNvPr id="20"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sp>
        <p:nvSpPr>
          <p:cNvPr id="11" name="Rectangle 10"/>
          <p:cNvSpPr/>
          <p:nvPr userDrawn="1"/>
        </p:nvSpPr>
        <p:spPr bwMode="white">
          <a:xfrm>
            <a:off x="-1" y="0"/>
            <a:ext cx="7031979" cy="6858000"/>
          </a:xfrm>
          <a:prstGeom prst="rect">
            <a:avLst/>
          </a:prstGeom>
          <a:gradFill flip="none" rotWithShape="1">
            <a:gsLst>
              <a:gs pos="0">
                <a:schemeClr val="bg1">
                  <a:alpha val="0"/>
                </a:schemeClr>
              </a:gs>
              <a:gs pos="45000">
                <a:schemeClr val="bg1">
                  <a:alpha val="64000"/>
                </a:schemeClr>
              </a:gs>
              <a:gs pos="100000">
                <a:schemeClr val="bg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659" y="374905"/>
            <a:ext cx="3375169" cy="584164"/>
          </a:xfrm>
          <a:prstGeom prst="rect">
            <a:avLst/>
          </a:prstGeom>
        </p:spPr>
      </p:pic>
      <p:sp>
        <p:nvSpPr>
          <p:cNvPr id="16" name="Title 1"/>
          <p:cNvSpPr>
            <a:spLocks noGrp="1"/>
          </p:cNvSpPr>
          <p:nvPr>
            <p:ph type="title"/>
          </p:nvPr>
        </p:nvSpPr>
        <p:spPr>
          <a:xfrm>
            <a:off x="551687" y="1715217"/>
            <a:ext cx="6439103" cy="1238376"/>
          </a:xfrm>
        </p:spPr>
        <p:txBody>
          <a:bodyPr anchor="t" anchorCtr="0"/>
          <a:lstStyle>
            <a:lvl1pPr algn="l">
              <a:defRPr sz="4000" b="1">
                <a:solidFill>
                  <a:schemeClr val="accent2">
                    <a:lumMod val="75000"/>
                  </a:schemeClr>
                </a:solidFill>
              </a:defRPr>
            </a:lvl1pPr>
          </a:lstStyle>
          <a:p>
            <a:r>
              <a:rPr lang="en-US"/>
              <a:t>Click to edit Master title style</a:t>
            </a:r>
            <a:endParaRPr lang="en-US" dirty="0"/>
          </a:p>
        </p:txBody>
      </p:sp>
      <p:sp>
        <p:nvSpPr>
          <p:cNvPr id="17"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sp>
        <p:nvSpPr>
          <p:cNvPr id="19" name="Date Placeholder 3"/>
          <p:cNvSpPr>
            <a:spLocks noGrp="1"/>
          </p:cNvSpPr>
          <p:nvPr>
            <p:ph type="dt" sz="half" idx="2"/>
          </p:nvPr>
        </p:nvSpPr>
        <p:spPr bwMode="white">
          <a:xfrm>
            <a:off x="10485120" y="6560860"/>
            <a:ext cx="609600" cy="182880"/>
          </a:xfrm>
          <a:prstGeom prst="rect">
            <a:avLst/>
          </a:prstGeom>
        </p:spPr>
        <p:txBody>
          <a:bodyPr vert="horz" lIns="0" tIns="0" rIns="0" bIns="0" rtlCol="0" anchor="b" anchorCtr="0"/>
          <a:lstStyle>
            <a:lvl1pPr algn="r">
              <a:defRPr sz="700">
                <a:solidFill>
                  <a:schemeClr val="tx1"/>
                </a:solidFill>
              </a:defRPr>
            </a:lvl1pPr>
          </a:lstStyle>
          <a:p>
            <a:r>
              <a:rPr lang="en-US" smtClean="0"/>
              <a:t>Loc Tu                             4/4/2017</a:t>
            </a:r>
            <a:endParaRPr lang="en-US" dirty="0"/>
          </a:p>
        </p:txBody>
      </p:sp>
      <p:sp>
        <p:nvSpPr>
          <p:cNvPr id="21" name="Footer Placeholder 4"/>
          <p:cNvSpPr>
            <a:spLocks noGrp="1"/>
          </p:cNvSpPr>
          <p:nvPr>
            <p:ph type="ftr" sz="quarter" idx="3"/>
          </p:nvPr>
        </p:nvSpPr>
        <p:spPr>
          <a:xfrm>
            <a:off x="551688" y="6560860"/>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5" name="TextBox 14"/>
          <p:cNvSpPr txBox="1"/>
          <p:nvPr userDrawn="1"/>
        </p:nvSpPr>
        <p:spPr>
          <a:xfrm>
            <a:off x="437536" y="5474110"/>
            <a:ext cx="6594442" cy="892552"/>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a:t>
            </a:r>
            <a:endParaRPr lang="en-US" sz="1600" dirty="0" smtClean="0">
              <a:latin typeface="+mj-lt"/>
              <a:cs typeface="Calibri" panose="020F0502020204030204" pitchFamily="34" charset="0"/>
            </a:endParaRPr>
          </a:p>
          <a:p>
            <a:r>
              <a:rPr lang="en-US" sz="1600" dirty="0" smtClean="0">
                <a:latin typeface="+mj-lt"/>
                <a:cs typeface="Calibri" panose="020F0502020204030204" pitchFamily="34" charset="0"/>
              </a:rPr>
              <a:t>leadership </a:t>
            </a:r>
            <a:r>
              <a:rPr lang="en-US" sz="1600" dirty="0">
                <a:latin typeface="+mj-lt"/>
                <a:cs typeface="Calibri" panose="020F0502020204030204" pitchFamily="34" charset="0"/>
              </a:rPr>
              <a:t>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727116561"/>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esentation Title with Image 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66808" y="0"/>
            <a:ext cx="12025192" cy="6858000"/>
          </a:xfrm>
          <a:prstGeom prst="rect">
            <a:avLst/>
          </a:prstGeom>
        </p:spPr>
      </p:pic>
      <p:sp>
        <p:nvSpPr>
          <p:cNvPr id="2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sp>
        <p:nvSpPr>
          <p:cNvPr id="16" name="Rectangle 15"/>
          <p:cNvSpPr/>
          <p:nvPr userDrawn="1"/>
        </p:nvSpPr>
        <p:spPr bwMode="white">
          <a:xfrm>
            <a:off x="-1" y="0"/>
            <a:ext cx="7031979" cy="6858000"/>
          </a:xfrm>
          <a:prstGeom prst="rect">
            <a:avLst/>
          </a:prstGeom>
          <a:gradFill flip="none" rotWithShape="1">
            <a:gsLst>
              <a:gs pos="0">
                <a:schemeClr val="bg1">
                  <a:alpha val="0"/>
                </a:schemeClr>
              </a:gs>
              <a:gs pos="45000">
                <a:schemeClr val="bg1">
                  <a:alpha val="64000"/>
                </a:schemeClr>
              </a:gs>
              <a:gs pos="100000">
                <a:schemeClr val="bg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659" y="374905"/>
            <a:ext cx="3375169" cy="584164"/>
          </a:xfrm>
          <a:prstGeom prst="rect">
            <a:avLst/>
          </a:prstGeom>
        </p:spPr>
      </p:pic>
      <p:sp>
        <p:nvSpPr>
          <p:cNvPr id="21" name="Title 1"/>
          <p:cNvSpPr>
            <a:spLocks noGrp="1"/>
          </p:cNvSpPr>
          <p:nvPr>
            <p:ph type="title"/>
          </p:nvPr>
        </p:nvSpPr>
        <p:spPr>
          <a:xfrm>
            <a:off x="551687" y="1715217"/>
            <a:ext cx="6439103" cy="1238376"/>
          </a:xfrm>
        </p:spPr>
        <p:txBody>
          <a:bodyPr anchor="t" anchorCtr="0"/>
          <a:lstStyle>
            <a:lvl1pPr algn="l">
              <a:defRPr sz="4000" b="1">
                <a:solidFill>
                  <a:schemeClr val="accent2">
                    <a:lumMod val="75000"/>
                  </a:schemeClr>
                </a:solidFill>
              </a:defRPr>
            </a:lvl1pPr>
          </a:lstStyle>
          <a:p>
            <a:r>
              <a:rPr lang="en-US"/>
              <a:t>Click to edit Master title style</a:t>
            </a:r>
            <a:endParaRPr lang="en-US" dirty="0"/>
          </a:p>
        </p:txBody>
      </p:sp>
      <p:sp>
        <p:nvSpPr>
          <p:cNvPr id="22"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sp>
        <p:nvSpPr>
          <p:cNvPr id="23" name="Date Placeholder 3"/>
          <p:cNvSpPr>
            <a:spLocks noGrp="1"/>
          </p:cNvSpPr>
          <p:nvPr>
            <p:ph type="dt" sz="half" idx="2"/>
          </p:nvPr>
        </p:nvSpPr>
        <p:spPr bwMode="white">
          <a:xfrm>
            <a:off x="10485120" y="6560860"/>
            <a:ext cx="609600" cy="182880"/>
          </a:xfrm>
          <a:prstGeom prst="rect">
            <a:avLst/>
          </a:prstGeom>
        </p:spPr>
        <p:txBody>
          <a:bodyPr vert="horz" lIns="0" tIns="0" rIns="0" bIns="0" rtlCol="0" anchor="b" anchorCtr="0"/>
          <a:lstStyle>
            <a:lvl1pPr algn="r">
              <a:defRPr sz="700">
                <a:solidFill>
                  <a:schemeClr val="bg1"/>
                </a:solidFill>
              </a:defRPr>
            </a:lvl1pPr>
          </a:lstStyle>
          <a:p>
            <a:r>
              <a:rPr lang="en-US" smtClean="0"/>
              <a:t>Loc Tu                             4/4/2017</a:t>
            </a:r>
            <a:endParaRPr lang="en-US" dirty="0"/>
          </a:p>
        </p:txBody>
      </p:sp>
      <p:sp>
        <p:nvSpPr>
          <p:cNvPr id="25" name="Footer Placeholder 4"/>
          <p:cNvSpPr>
            <a:spLocks noGrp="1"/>
          </p:cNvSpPr>
          <p:nvPr>
            <p:ph type="ftr" sz="quarter" idx="3"/>
          </p:nvPr>
        </p:nvSpPr>
        <p:spPr>
          <a:xfrm>
            <a:off x="551687" y="6560859"/>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474110"/>
            <a:ext cx="6594442" cy="892552"/>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a:t>
            </a:r>
            <a:endParaRPr lang="en-US" sz="1600" dirty="0" smtClean="0">
              <a:latin typeface="+mj-lt"/>
              <a:cs typeface="Calibri" panose="020F0502020204030204" pitchFamily="34" charset="0"/>
            </a:endParaRPr>
          </a:p>
          <a:p>
            <a:r>
              <a:rPr lang="en-US" sz="1600" dirty="0" smtClean="0">
                <a:latin typeface="+mj-lt"/>
                <a:cs typeface="Calibri" panose="020F0502020204030204" pitchFamily="34" charset="0"/>
              </a:rPr>
              <a:t>leadership </a:t>
            </a:r>
            <a:r>
              <a:rPr lang="en-US" sz="1600" dirty="0">
                <a:latin typeface="+mj-lt"/>
                <a:cs typeface="Calibri" panose="020F0502020204030204" pitchFamily="34" charset="0"/>
              </a:rPr>
              <a:t>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1753681061"/>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tion Title with Image 4">
    <p:spTree>
      <p:nvGrpSpPr>
        <p:cNvPr id="1" name=""/>
        <p:cNvGrpSpPr/>
        <p:nvPr/>
      </p:nvGrpSpPr>
      <p:grpSpPr>
        <a:xfrm>
          <a:off x="0" y="0"/>
          <a:ext cx="0" cy="0"/>
          <a:chOff x="0" y="0"/>
          <a:chExt cx="0" cy="0"/>
        </a:xfrm>
      </p:grpSpPr>
      <p:sp>
        <p:nvSpPr>
          <p:cNvPr id="24" name="Slide Number Placeholder 5" hidden="1"/>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bg1"/>
                </a:solidFill>
              </a:defRPr>
            </a:lvl1pPr>
          </a:lstStyle>
          <a:p>
            <a:fld id="{117D082C-22F7-460A-B107-A5704CF548D4}" type="slidenum">
              <a:rPr lang="en-US" smtClean="0"/>
              <a:pPr/>
              <a:t>‹#›</a:t>
            </a:fld>
            <a:endParaRPr 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bwMode="ltGray">
          <a:xfrm>
            <a:off x="0" y="0"/>
            <a:ext cx="12192000" cy="6858000"/>
          </a:xfrm>
          <a:prstGeom prst="rect">
            <a:avLst/>
          </a:prstGeom>
        </p:spPr>
      </p:pic>
      <p:sp>
        <p:nvSpPr>
          <p:cNvPr id="16" name="Rectangle 15"/>
          <p:cNvSpPr/>
          <p:nvPr userDrawn="1"/>
        </p:nvSpPr>
        <p:spPr bwMode="white">
          <a:xfrm>
            <a:off x="-1" y="0"/>
            <a:ext cx="7031979" cy="6858000"/>
          </a:xfrm>
          <a:prstGeom prst="rect">
            <a:avLst/>
          </a:prstGeom>
          <a:gradFill flip="none" rotWithShape="1">
            <a:gsLst>
              <a:gs pos="0">
                <a:schemeClr val="bg1">
                  <a:alpha val="0"/>
                </a:schemeClr>
              </a:gs>
              <a:gs pos="45000">
                <a:schemeClr val="bg1">
                  <a:alpha val="64000"/>
                </a:schemeClr>
              </a:gs>
              <a:gs pos="100000">
                <a:schemeClr val="bg1">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6659" y="374905"/>
            <a:ext cx="3375169" cy="584164"/>
          </a:xfrm>
          <a:prstGeom prst="rect">
            <a:avLst/>
          </a:prstGeom>
        </p:spPr>
      </p:pic>
      <p:sp>
        <p:nvSpPr>
          <p:cNvPr id="21" name="Title 1"/>
          <p:cNvSpPr>
            <a:spLocks noGrp="1"/>
          </p:cNvSpPr>
          <p:nvPr>
            <p:ph type="title"/>
          </p:nvPr>
        </p:nvSpPr>
        <p:spPr>
          <a:xfrm>
            <a:off x="551687" y="1715217"/>
            <a:ext cx="6439103" cy="1238376"/>
          </a:xfrm>
        </p:spPr>
        <p:txBody>
          <a:bodyPr anchor="t" anchorCtr="0"/>
          <a:lstStyle>
            <a:lvl1pPr algn="l">
              <a:defRPr sz="4000" b="1">
                <a:solidFill>
                  <a:schemeClr val="accent2">
                    <a:lumMod val="75000"/>
                  </a:schemeClr>
                </a:solidFill>
              </a:defRPr>
            </a:lvl1pPr>
          </a:lstStyle>
          <a:p>
            <a:r>
              <a:rPr lang="en-US"/>
              <a:t>Click to edit Master title style</a:t>
            </a:r>
            <a:endParaRPr lang="en-US" dirty="0"/>
          </a:p>
        </p:txBody>
      </p:sp>
      <p:sp>
        <p:nvSpPr>
          <p:cNvPr id="22" name="Text Placeholder 17"/>
          <p:cNvSpPr>
            <a:spLocks noGrp="1"/>
          </p:cNvSpPr>
          <p:nvPr>
            <p:ph type="body" sz="quarter" idx="14"/>
          </p:nvPr>
        </p:nvSpPr>
        <p:spPr>
          <a:xfrm>
            <a:off x="551688" y="3329315"/>
            <a:ext cx="6339840" cy="1117600"/>
          </a:xfrm>
        </p:spPr>
        <p:txBody>
          <a:bodyPr/>
          <a:lstStyle>
            <a:lvl1pPr marL="0" indent="0" algn="l">
              <a:spcBef>
                <a:spcPts val="0"/>
              </a:spcBef>
              <a:spcAft>
                <a:spcPts val="800"/>
              </a:spcAft>
              <a:buNone/>
              <a:defRPr i="1">
                <a:solidFill>
                  <a:schemeClr val="tx1"/>
                </a:solidFill>
              </a:defRPr>
            </a:lvl1pPr>
            <a:lvl2pPr marL="0" indent="0" algn="l">
              <a:buNone/>
              <a:defRPr sz="1500" b="0">
                <a:solidFill>
                  <a:schemeClr val="tx1"/>
                </a:solidFill>
                <a:latin typeface="+mn-lt"/>
              </a:defRPr>
            </a:lvl2pPr>
            <a:lvl3pPr marL="365751" indent="0">
              <a:buNone/>
              <a:defRPr>
                <a:solidFill>
                  <a:schemeClr val="bg1"/>
                </a:solidFill>
              </a:defRPr>
            </a:lvl3pPr>
            <a:lvl4pPr marL="548626" indent="0">
              <a:buNone/>
              <a:defRPr>
                <a:solidFill>
                  <a:schemeClr val="bg1"/>
                </a:solidFill>
              </a:defRPr>
            </a:lvl4pPr>
            <a:lvl5pPr marL="731502" indent="0">
              <a:buNone/>
              <a:defRPr>
                <a:solidFill>
                  <a:schemeClr val="bg1"/>
                </a:solidFill>
              </a:defRPr>
            </a:lvl5pPr>
          </a:lstStyle>
          <a:p>
            <a:pPr lvl="0"/>
            <a:r>
              <a:rPr lang="en-US"/>
              <a:t>Edit Master text styles</a:t>
            </a:r>
          </a:p>
          <a:p>
            <a:pPr lvl="1"/>
            <a:r>
              <a:rPr lang="en-US"/>
              <a:t>Second level</a:t>
            </a:r>
          </a:p>
        </p:txBody>
      </p:sp>
      <p:sp>
        <p:nvSpPr>
          <p:cNvPr id="23" name="Date Placeholder 3"/>
          <p:cNvSpPr>
            <a:spLocks noGrp="1"/>
          </p:cNvSpPr>
          <p:nvPr>
            <p:ph type="dt" sz="half" idx="2"/>
          </p:nvPr>
        </p:nvSpPr>
        <p:spPr bwMode="white">
          <a:xfrm>
            <a:off x="10485120" y="6560860"/>
            <a:ext cx="609600" cy="182880"/>
          </a:xfrm>
          <a:prstGeom prst="rect">
            <a:avLst/>
          </a:prstGeom>
        </p:spPr>
        <p:txBody>
          <a:bodyPr vert="horz" lIns="0" tIns="0" rIns="0" bIns="0" rtlCol="0" anchor="b" anchorCtr="0"/>
          <a:lstStyle>
            <a:lvl1pPr algn="r">
              <a:defRPr sz="700">
                <a:solidFill>
                  <a:schemeClr val="bg1"/>
                </a:solidFill>
              </a:defRPr>
            </a:lvl1pPr>
          </a:lstStyle>
          <a:p>
            <a:r>
              <a:rPr lang="en-US" smtClean="0"/>
              <a:t>Loc Tu                             4/4/2017</a:t>
            </a:r>
            <a:endParaRPr lang="en-US" dirty="0"/>
          </a:p>
        </p:txBody>
      </p:sp>
      <p:sp>
        <p:nvSpPr>
          <p:cNvPr id="25" name="Footer Placeholder 4"/>
          <p:cNvSpPr>
            <a:spLocks noGrp="1"/>
          </p:cNvSpPr>
          <p:nvPr>
            <p:ph type="ftr" sz="quarter" idx="3"/>
          </p:nvPr>
        </p:nvSpPr>
        <p:spPr>
          <a:xfrm>
            <a:off x="551687" y="6560859"/>
            <a:ext cx="4015500" cy="182880"/>
          </a:xfrm>
          <a:prstGeom prst="rect">
            <a:avLst/>
          </a:prstGeom>
        </p:spPr>
        <p:txBody>
          <a:bodyPr vert="horz" lIns="0" tIns="0" rIns="0" bIns="0" rtlCol="0" anchor="b" anchorCtr="0"/>
          <a:lstStyle>
            <a:lvl1pPr algn="l">
              <a:tabLst/>
              <a:defRPr sz="700">
                <a:solidFill>
                  <a:schemeClr val="tx1"/>
                </a:solidFill>
              </a:defRPr>
            </a:lvl1pPr>
          </a:lstStyle>
          <a:p>
            <a:r>
              <a:rPr lang="en-US"/>
              <a:t>©2017 Western Digital Corporation or its affiliates. All rights reserved. Confidential.</a:t>
            </a:r>
            <a:endParaRPr lang="en-US" dirty="0"/>
          </a:p>
        </p:txBody>
      </p:sp>
      <p:sp>
        <p:nvSpPr>
          <p:cNvPr id="11" name="TextBox 10"/>
          <p:cNvSpPr txBox="1"/>
          <p:nvPr userDrawn="1"/>
        </p:nvSpPr>
        <p:spPr>
          <a:xfrm>
            <a:off x="437536" y="5474110"/>
            <a:ext cx="6594442" cy="892552"/>
          </a:xfrm>
          <a:prstGeom prst="rect">
            <a:avLst/>
          </a:prstGeom>
          <a:noFill/>
        </p:spPr>
        <p:txBody>
          <a:bodyPr wrap="square" rtlCol="0">
            <a:spAutoFit/>
          </a:bodyPr>
          <a:lstStyle/>
          <a:p>
            <a:r>
              <a:rPr lang="en-US" sz="2000" b="1" dirty="0"/>
              <a:t>Product and Test Engineering</a:t>
            </a:r>
          </a:p>
          <a:p>
            <a:r>
              <a:rPr lang="en-US" sz="1600" dirty="0">
                <a:latin typeface="+mj-lt"/>
                <a:cs typeface="Calibri" panose="020F0502020204030204" pitchFamily="34" charset="0"/>
              </a:rPr>
              <a:t>Mission: To attain Memory/ASIC &amp; System test </a:t>
            </a:r>
            <a:endParaRPr lang="en-US" sz="1600" dirty="0" smtClean="0">
              <a:latin typeface="+mj-lt"/>
              <a:cs typeface="Calibri" panose="020F0502020204030204" pitchFamily="34" charset="0"/>
            </a:endParaRPr>
          </a:p>
          <a:p>
            <a:r>
              <a:rPr lang="en-US" sz="1600" dirty="0" smtClean="0">
                <a:latin typeface="+mj-lt"/>
                <a:cs typeface="Calibri" panose="020F0502020204030204" pitchFamily="34" charset="0"/>
              </a:rPr>
              <a:t>leadership </a:t>
            </a:r>
            <a:r>
              <a:rPr lang="en-US" sz="1600" dirty="0">
                <a:latin typeface="+mj-lt"/>
                <a:cs typeface="Calibri" panose="020F0502020204030204" pitchFamily="34" charset="0"/>
              </a:rPr>
              <a:t>in Quality, Cost, Cycle-Time and Delivery</a:t>
            </a:r>
            <a:endParaRPr lang="en-US" sz="2000" dirty="0">
              <a:latin typeface="+mj-lt"/>
              <a:cs typeface="Calibri" panose="020F0502020204030204" pitchFamily="34" charset="0"/>
            </a:endParaRPr>
          </a:p>
        </p:txBody>
      </p:sp>
    </p:spTree>
    <p:extLst>
      <p:ext uri="{BB962C8B-B14F-4D97-AF65-F5344CB8AC3E}">
        <p14:creationId xmlns:p14="http://schemas.microsoft.com/office/powerpoint/2010/main" val="2021876058"/>
      </p:ext>
    </p:extLst>
  </p:cSld>
  <p:clrMapOvr>
    <a:masterClrMapping/>
  </p:clrMapOvr>
  <mc:AlternateContent xmlns:mc="http://schemas.openxmlformats.org/markup-compatibility/2006" xmlns:p14="http://schemas.microsoft.com/office/powerpoint/2010/main">
    <mc:Choice Requires="p14">
      <p:transition spd="slow" p14:dur="275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WDC ">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 y="1104900"/>
            <a:ext cx="11247120" cy="5067300"/>
          </a:xfrm>
        </p:spPr>
        <p:txBody>
          <a:bodyPr/>
          <a:lstStyle>
            <a:lvl1pPr marL="182875" indent="-182875">
              <a:spcBef>
                <a:spcPts val="1200"/>
              </a:spcBef>
              <a:defRPr sz="2200">
                <a:solidFill>
                  <a:schemeClr val="accent1"/>
                </a:solidFill>
              </a:defRPr>
            </a:lvl1pPr>
            <a:lvl2pPr marL="457200" indent="-228600">
              <a:spcBef>
                <a:spcPts val="400"/>
              </a:spcBef>
              <a:tabLst/>
              <a:defRPr sz="1800"/>
            </a:lvl2pPr>
            <a:lvl3pPr marL="630238" indent="-173038">
              <a:spcBef>
                <a:spcPts val="400"/>
              </a:spcBef>
              <a:defRPr sz="1600"/>
            </a:lvl3pPr>
            <a:lvl4pPr marL="854075" indent="-163513">
              <a:spcBef>
                <a:spcPts val="400"/>
              </a:spcBef>
              <a:defRPr sz="1400"/>
            </a:lvl4pPr>
            <a:lvl5pPr marL="914377" indent="-182875">
              <a:spcBef>
                <a:spcPts val="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6"/>
          <p:cNvSpPr>
            <a:spLocks noGrp="1"/>
          </p:cNvSpPr>
          <p:nvPr>
            <p:ph type="title"/>
          </p:nvPr>
        </p:nvSpPr>
        <p:spPr>
          <a:xfrm>
            <a:off x="472440" y="365760"/>
            <a:ext cx="11247120" cy="624840"/>
          </a:xfrm>
        </p:spPr>
        <p:txBody>
          <a:bodyPr/>
          <a:lstStyle>
            <a:lvl1pPr>
              <a:defRPr/>
            </a:lvl1pPr>
          </a:lstStyle>
          <a:p>
            <a:r>
              <a:rPr lang="en-US" dirty="0"/>
              <a:t>Click to edit Master 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1078205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userDrawn="1">
          <p15:clr>
            <a:srgbClr val="FBAE40"/>
          </p15:clr>
        </p15:guide>
        <p15:guide id="2" pos="3840" userDrawn="1">
          <p15:clr>
            <a:srgbClr val="FBAE40"/>
          </p15:clr>
        </p15:guide>
        <p15:guide id="3" orient="horz" pos="6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 WDC ">
    <p:spTree>
      <p:nvGrpSpPr>
        <p:cNvPr id="1" name=""/>
        <p:cNvGrpSpPr/>
        <p:nvPr/>
      </p:nvGrpSpPr>
      <p:grpSpPr>
        <a:xfrm>
          <a:off x="0" y="0"/>
          <a:ext cx="0" cy="0"/>
          <a:chOff x="0" y="0"/>
          <a:chExt cx="0" cy="0"/>
        </a:xfrm>
      </p:grpSpPr>
      <p:sp>
        <p:nvSpPr>
          <p:cNvPr id="2" name="Title 1"/>
          <p:cNvSpPr>
            <a:spLocks noGrp="1"/>
          </p:cNvSpPr>
          <p:nvPr>
            <p:ph type="title"/>
          </p:nvPr>
        </p:nvSpPr>
        <p:spPr>
          <a:xfrm>
            <a:off x="472440" y="365760"/>
            <a:ext cx="11247120" cy="487680"/>
          </a:xfrm>
        </p:spPr>
        <p:txBody>
          <a:bodyPr/>
          <a:lstStyle>
            <a:lvl1pPr>
              <a:defRPr sz="30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472440" y="1600200"/>
            <a:ext cx="11247120" cy="4572000"/>
          </a:xfrm>
        </p:spPr>
        <p:txBody>
          <a:bodyPr/>
          <a:lstStyle>
            <a:lvl1pPr marL="182875" indent="-182875">
              <a:lnSpc>
                <a:spcPct val="95000"/>
              </a:lnSpc>
              <a:spcBef>
                <a:spcPts val="1200"/>
              </a:spcBef>
              <a:defRPr sz="2200">
                <a:solidFill>
                  <a:schemeClr val="tx1"/>
                </a:solidFill>
              </a:defRPr>
            </a:lvl1pPr>
            <a:lvl2pPr marL="457200" indent="-223838">
              <a:lnSpc>
                <a:spcPct val="95000"/>
              </a:lnSpc>
              <a:spcBef>
                <a:spcPts val="400"/>
              </a:spcBef>
              <a:defRPr sz="1800"/>
            </a:lvl2pPr>
            <a:lvl3pPr marL="630238" indent="-173038">
              <a:lnSpc>
                <a:spcPct val="95000"/>
              </a:lnSpc>
              <a:spcBef>
                <a:spcPts val="400"/>
              </a:spcBef>
              <a:tabLst/>
              <a:defRPr sz="1600"/>
            </a:lvl3pPr>
            <a:lvl4pPr marL="854075" indent="-163513">
              <a:lnSpc>
                <a:spcPct val="95000"/>
              </a:lnSpc>
              <a:spcBef>
                <a:spcPts val="400"/>
              </a:spcBef>
              <a:defRPr sz="1400"/>
            </a:lvl4pPr>
            <a:lvl5pPr marL="914377" indent="-182875">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ubtitle 2"/>
          <p:cNvSpPr>
            <a:spLocks noGrp="1"/>
          </p:cNvSpPr>
          <p:nvPr>
            <p:ph type="subTitle" idx="13"/>
          </p:nvPr>
        </p:nvSpPr>
        <p:spPr>
          <a:xfrm>
            <a:off x="472440" y="889000"/>
            <a:ext cx="11247120" cy="487680"/>
          </a:xfrm>
        </p:spPr>
        <p:txBody>
          <a:bodyPr/>
          <a:lstStyle>
            <a:lvl1pPr marL="0" indent="0" algn="l">
              <a:buNone/>
              <a:defRPr b="0" i="1">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8"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0"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1"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42241743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Col Content - WDC ">
    <p:spTree>
      <p:nvGrpSpPr>
        <p:cNvPr id="1" name=""/>
        <p:cNvGrpSpPr/>
        <p:nvPr/>
      </p:nvGrpSpPr>
      <p:grpSpPr>
        <a:xfrm>
          <a:off x="0" y="0"/>
          <a:ext cx="0" cy="0"/>
          <a:chOff x="0" y="0"/>
          <a:chExt cx="0" cy="0"/>
        </a:xfrm>
      </p:grpSpPr>
      <p:sp>
        <p:nvSpPr>
          <p:cNvPr id="2" name="Title 1"/>
          <p:cNvSpPr>
            <a:spLocks noGrp="1"/>
          </p:cNvSpPr>
          <p:nvPr>
            <p:ph type="title"/>
          </p:nvPr>
        </p:nvSpPr>
        <p:spPr>
          <a:xfrm>
            <a:off x="472440" y="365760"/>
            <a:ext cx="11247120" cy="624840"/>
          </a:xfrm>
        </p:spPr>
        <p:txBody>
          <a:bodyPr/>
          <a:lstStyle>
            <a:lvl1pPr>
              <a:defRPr sz="30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472440" y="1104900"/>
            <a:ext cx="5486400" cy="5067300"/>
          </a:xfrm>
        </p:spPr>
        <p:txBody>
          <a:bodyPr/>
          <a:lstStyle>
            <a:lvl1pPr marL="182875" indent="-182875">
              <a:lnSpc>
                <a:spcPct val="95000"/>
              </a:lnSpc>
              <a:spcBef>
                <a:spcPts val="1200"/>
              </a:spcBef>
              <a:defRPr sz="2000">
                <a:solidFill>
                  <a:schemeClr val="tx1"/>
                </a:solidFill>
              </a:defRPr>
            </a:lvl1pPr>
            <a:lvl2pPr marL="457200" indent="-228600">
              <a:lnSpc>
                <a:spcPct val="95000"/>
              </a:lnSpc>
              <a:spcBef>
                <a:spcPts val="400"/>
              </a:spcBef>
              <a:defRPr sz="1600"/>
            </a:lvl2pPr>
            <a:lvl3pPr marL="630238" indent="-173038">
              <a:lnSpc>
                <a:spcPct val="95000"/>
              </a:lnSpc>
              <a:spcBef>
                <a:spcPts val="400"/>
              </a:spcBef>
              <a:tabLst/>
              <a:defRPr sz="1400"/>
            </a:lvl3pPr>
            <a:lvl4pPr marL="854075" indent="-163513">
              <a:lnSpc>
                <a:spcPct val="95000"/>
              </a:lnSpc>
              <a:spcBef>
                <a:spcPts val="400"/>
              </a:spcBef>
              <a:defRPr sz="1200"/>
            </a:lvl4pPr>
            <a:lvl5pPr marL="914377" indent="-182875">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Content Placeholder 2"/>
          <p:cNvSpPr>
            <a:spLocks noGrp="1"/>
          </p:cNvSpPr>
          <p:nvPr>
            <p:ph idx="14"/>
          </p:nvPr>
        </p:nvSpPr>
        <p:spPr>
          <a:xfrm>
            <a:off x="6233160" y="1104900"/>
            <a:ext cx="5486400" cy="5067300"/>
          </a:xfrm>
        </p:spPr>
        <p:txBody>
          <a:bodyPr/>
          <a:lstStyle>
            <a:lvl1pPr marL="182875" indent="-182875">
              <a:lnSpc>
                <a:spcPct val="95000"/>
              </a:lnSpc>
              <a:spcBef>
                <a:spcPts val="1200"/>
              </a:spcBef>
              <a:defRPr sz="2000">
                <a:solidFill>
                  <a:schemeClr val="tx1"/>
                </a:solidFill>
              </a:defRPr>
            </a:lvl1pPr>
            <a:lvl2pPr marL="457200" indent="-228600">
              <a:lnSpc>
                <a:spcPct val="95000"/>
              </a:lnSpc>
              <a:spcBef>
                <a:spcPts val="400"/>
              </a:spcBef>
              <a:defRPr sz="1600"/>
            </a:lvl2pPr>
            <a:lvl3pPr marL="630238" indent="-173038">
              <a:lnSpc>
                <a:spcPct val="95000"/>
              </a:lnSpc>
              <a:spcBef>
                <a:spcPts val="400"/>
              </a:spcBef>
              <a:tabLst/>
              <a:defRPr sz="1400"/>
            </a:lvl3pPr>
            <a:lvl4pPr marL="854075" indent="-163513">
              <a:lnSpc>
                <a:spcPct val="95000"/>
              </a:lnSpc>
              <a:spcBef>
                <a:spcPts val="400"/>
              </a:spcBef>
              <a:defRPr sz="1200"/>
            </a:lvl4pPr>
            <a:lvl5pPr marL="914377" indent="-182875">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11"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sp>
        <p:nvSpPr>
          <p:cNvPr id="12"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Tree>
    <p:extLst>
      <p:ext uri="{BB962C8B-B14F-4D97-AF65-F5344CB8AC3E}">
        <p14:creationId xmlns:p14="http://schemas.microsoft.com/office/powerpoint/2010/main" val="13912834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96" userDrawn="1">
          <p15:clr>
            <a:srgbClr val="FBAE40"/>
          </p15:clr>
        </p15:guide>
        <p15:guide id="2" pos="3840" userDrawn="1">
          <p15:clr>
            <a:srgbClr val="FBAE40"/>
          </p15:clr>
        </p15:guide>
        <p15:guide id="3" orient="horz" pos="624" userDrawn="1">
          <p15:clr>
            <a:srgbClr val="FBAE40"/>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3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439" y="365760"/>
            <a:ext cx="11382955" cy="62020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72439" y="1049573"/>
            <a:ext cx="11382955" cy="53432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10485120" y="6560860"/>
            <a:ext cx="609600" cy="182880"/>
          </a:xfrm>
          <a:prstGeom prst="rect">
            <a:avLst/>
          </a:prstGeom>
        </p:spPr>
        <p:txBody>
          <a:bodyPr vert="horz" lIns="0" tIns="0" rIns="0" bIns="0" rtlCol="0" anchor="b" anchorCtr="0"/>
          <a:lstStyle>
            <a:lvl1pPr algn="r">
              <a:defRPr sz="700">
                <a:solidFill>
                  <a:schemeClr val="tx2">
                    <a:lumMod val="50000"/>
                  </a:schemeClr>
                </a:solidFill>
              </a:defRPr>
            </a:lvl1pPr>
          </a:lstStyle>
          <a:p>
            <a:r>
              <a:rPr lang="en-US" smtClean="0"/>
              <a:t>Loc Tu                             4/4/2017</a:t>
            </a:r>
            <a:endParaRPr lang="en-US" dirty="0"/>
          </a:p>
        </p:txBody>
      </p:sp>
      <p:sp>
        <p:nvSpPr>
          <p:cNvPr id="5" name="Footer Placeholder 4"/>
          <p:cNvSpPr>
            <a:spLocks noGrp="1"/>
          </p:cNvSpPr>
          <p:nvPr>
            <p:ph type="ftr" sz="quarter" idx="3"/>
          </p:nvPr>
        </p:nvSpPr>
        <p:spPr>
          <a:xfrm>
            <a:off x="2019540" y="6560860"/>
            <a:ext cx="4015500" cy="182880"/>
          </a:xfrm>
          <a:prstGeom prst="rect">
            <a:avLst/>
          </a:prstGeom>
        </p:spPr>
        <p:txBody>
          <a:bodyPr vert="horz" lIns="0" tIns="0" rIns="0" bIns="0" rtlCol="0" anchor="b" anchorCtr="0"/>
          <a:lstStyle>
            <a:lvl1pPr algn="l">
              <a:tabLst/>
              <a:defRPr sz="700">
                <a:solidFill>
                  <a:schemeClr val="tx2">
                    <a:lumMod val="50000"/>
                  </a:schemeClr>
                </a:solidFill>
              </a:defRPr>
            </a:lvl1pPr>
          </a:lstStyle>
          <a:p>
            <a:r>
              <a:rPr lang="en-US"/>
              <a:t>©2017 Western Digital Corporation or its affiliates. All rights reserved. Confidential.</a:t>
            </a:r>
            <a:endParaRPr lang="en-US" dirty="0"/>
          </a:p>
        </p:txBody>
      </p:sp>
      <p:sp>
        <p:nvSpPr>
          <p:cNvPr id="6" name="Slide Number Placeholder 5"/>
          <p:cNvSpPr>
            <a:spLocks noGrp="1"/>
          </p:cNvSpPr>
          <p:nvPr>
            <p:ph type="sldNum" sz="quarter" idx="4"/>
          </p:nvPr>
        </p:nvSpPr>
        <p:spPr>
          <a:xfrm>
            <a:off x="11460480" y="6560860"/>
            <a:ext cx="243840" cy="182880"/>
          </a:xfrm>
          <a:prstGeom prst="rect">
            <a:avLst/>
          </a:prstGeom>
        </p:spPr>
        <p:txBody>
          <a:bodyPr vert="horz" lIns="0" tIns="0" rIns="0" bIns="0" rtlCol="0" anchor="b" anchorCtr="0"/>
          <a:lstStyle>
            <a:lvl1pPr algn="r">
              <a:defRPr sz="700">
                <a:solidFill>
                  <a:schemeClr val="tx2">
                    <a:lumMod val="50000"/>
                  </a:schemeClr>
                </a:solidFill>
              </a:defRPr>
            </a:lvl1pPr>
          </a:lstStyle>
          <a:p>
            <a:fld id="{117D082C-22F7-460A-B107-A5704CF548D4}" type="slidenum">
              <a:rPr lang="en-US" smtClean="0"/>
              <a:pPr/>
              <a:t>‹#›</a:t>
            </a:fld>
            <a:endParaRPr lang="en-US" dirty="0"/>
          </a:p>
        </p:txBody>
      </p:sp>
      <p:pic>
        <p:nvPicPr>
          <p:cNvPr id="11" name="Picture 10"/>
          <p:cNvPicPr>
            <a:picLocks noChangeAspect="1"/>
          </p:cNvPicPr>
          <p:nvPr userDrawn="1"/>
        </p:nvPicPr>
        <p:blipFill rotWithShape="1">
          <a:blip r:embed="rId29">
            <a:extLst>
              <a:ext uri="{28A0092B-C50C-407E-A947-70E740481C1C}">
                <a14:useLocalDpi xmlns:a14="http://schemas.microsoft.com/office/drawing/2010/main" val="0"/>
              </a:ext>
            </a:extLst>
          </a:blip>
          <a:srcRect l="56348" r="41436"/>
          <a:stretch/>
        </p:blipFill>
        <p:spPr>
          <a:xfrm>
            <a:off x="0" y="0"/>
            <a:ext cx="163995" cy="6858000"/>
          </a:xfrm>
          <a:prstGeom prst="rect">
            <a:avLst/>
          </a:prstGeom>
        </p:spPr>
      </p:pic>
      <p:sp>
        <p:nvSpPr>
          <p:cNvPr id="8" name="TextBox 7"/>
          <p:cNvSpPr txBox="1"/>
          <p:nvPr userDrawn="1"/>
        </p:nvSpPr>
        <p:spPr>
          <a:xfrm>
            <a:off x="6323214" y="6566402"/>
            <a:ext cx="4099072" cy="230832"/>
          </a:xfrm>
          <a:prstGeom prst="rect">
            <a:avLst/>
          </a:prstGeom>
          <a:noFill/>
        </p:spPr>
        <p:txBody>
          <a:bodyPr wrap="square" rtlCol="0" anchor="b">
            <a:spAutoFit/>
          </a:bodyPr>
          <a:lstStyle/>
          <a:p>
            <a:pPr algn="l"/>
            <a:r>
              <a:rPr lang="en-US" sz="900" b="1" dirty="0"/>
              <a:t>PRODUCT AND TEST ENGINEERING – EVERY BIT MATTERS</a:t>
            </a:r>
          </a:p>
        </p:txBody>
      </p:sp>
      <p:pic>
        <p:nvPicPr>
          <p:cNvPr id="9" name="Picture 8"/>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48777" y="6570730"/>
            <a:ext cx="1346758" cy="233093"/>
          </a:xfrm>
          <a:prstGeom prst="rect">
            <a:avLst/>
          </a:prstGeom>
        </p:spPr>
      </p:pic>
    </p:spTree>
    <p:extLst>
      <p:ext uri="{BB962C8B-B14F-4D97-AF65-F5344CB8AC3E}">
        <p14:creationId xmlns:p14="http://schemas.microsoft.com/office/powerpoint/2010/main" val="538499757"/>
      </p:ext>
    </p:extLst>
  </p:cSld>
  <p:clrMap bg1="lt1" tx1="dk1" bg2="lt2" tx2="dk2" accent1="accent1" accent2="accent2" accent3="accent3" accent4="accent4" accent5="accent5" accent6="accent6" hlink="hlink" folHlink="folHlink"/>
  <p:sldLayoutIdLst>
    <p:sldLayoutId id="2147483695" r:id="rId1"/>
    <p:sldLayoutId id="2147483773" r:id="rId2"/>
    <p:sldLayoutId id="2147483696" r:id="rId3"/>
    <p:sldLayoutId id="2147483769" r:id="rId4"/>
    <p:sldLayoutId id="2147483774" r:id="rId5"/>
    <p:sldLayoutId id="2147483770" r:id="rId6"/>
    <p:sldLayoutId id="2147483650" r:id="rId7"/>
    <p:sldLayoutId id="2147483659" r:id="rId8"/>
    <p:sldLayoutId id="2147483704" r:id="rId9"/>
    <p:sldLayoutId id="2147483714" r:id="rId10"/>
    <p:sldLayoutId id="2147483654" r:id="rId11"/>
    <p:sldLayoutId id="2147483715" r:id="rId12"/>
    <p:sldLayoutId id="2147483663" r:id="rId13"/>
    <p:sldLayoutId id="2147483771" r:id="rId14"/>
    <p:sldLayoutId id="2147483655" r:id="rId15"/>
    <p:sldLayoutId id="2147483885" r:id="rId16"/>
    <p:sldLayoutId id="2147483886" r:id="rId17"/>
    <p:sldLayoutId id="2147483969" r:id="rId18"/>
    <p:sldLayoutId id="2147483970" r:id="rId19"/>
    <p:sldLayoutId id="2147483983" r:id="rId20"/>
    <p:sldLayoutId id="2147483984" r:id="rId21"/>
    <p:sldLayoutId id="2147483997" r:id="rId22"/>
    <p:sldLayoutId id="2147483998" r:id="rId23"/>
    <p:sldLayoutId id="2147484207" r:id="rId24"/>
    <p:sldLayoutId id="2147484208" r:id="rId25"/>
    <p:sldLayoutId id="2147484345" r:id="rId26"/>
    <p:sldLayoutId id="2147484346" r:id="rId27"/>
  </p:sldLayoutIdLst>
  <p:timing>
    <p:tnLst>
      <p:par>
        <p:cTn id="1" dur="indefinite" restart="never" nodeType="tmRoot"/>
      </p:par>
    </p:tnLst>
  </p:timing>
  <p:hf hdr="0"/>
  <p:txStyles>
    <p:titleStyle>
      <a:lvl1pPr algn="l" defTabSz="1219170" rtl="0" eaLnBrk="1" latinLnBrk="0" hangingPunct="1">
        <a:spcBef>
          <a:spcPct val="0"/>
        </a:spcBef>
        <a:buNone/>
        <a:defRPr sz="3000" b="1" kern="1200">
          <a:solidFill>
            <a:schemeClr val="accent2">
              <a:lumMod val="75000"/>
            </a:schemeClr>
          </a:solidFill>
          <a:latin typeface="+mj-lt"/>
          <a:ea typeface="+mj-ea"/>
          <a:cs typeface="+mj-cs"/>
        </a:defRPr>
      </a:lvl1pPr>
    </p:titleStyle>
    <p:bodyStyle>
      <a:lvl1pPr marL="182875" indent="-182875" algn="l" defTabSz="1219170" rtl="0" eaLnBrk="1" latinLnBrk="0" hangingPunct="1">
        <a:lnSpc>
          <a:spcPct val="95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3838" algn="l" defTabSz="1219170" rtl="0" eaLnBrk="1" latinLnBrk="0" hangingPunct="1">
        <a:lnSpc>
          <a:spcPct val="95000"/>
        </a:lnSpc>
        <a:spcBef>
          <a:spcPts val="4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30238" indent="-173038" algn="l" defTabSz="1219170" rtl="0" eaLnBrk="1" latinLnBrk="0" hangingPunct="1">
        <a:lnSpc>
          <a:spcPct val="95000"/>
        </a:lnSpc>
        <a:spcBef>
          <a:spcPts val="4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854075" indent="-163513" algn="l" defTabSz="1219170" rtl="0" eaLnBrk="1" latinLnBrk="0" hangingPunct="1">
        <a:lnSpc>
          <a:spcPct val="95000"/>
        </a:lnSpc>
        <a:spcBef>
          <a:spcPts val="4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914377" indent="-182875" algn="l" defTabSz="1219170" rtl="0" eaLnBrk="1" latinLnBrk="0" hangingPunct="1">
        <a:spcBef>
          <a:spcPts val="0"/>
        </a:spcBef>
        <a:buFont typeface="Arial" panose="020B0604020202020204" pitchFamily="34" charset="0"/>
        <a:buChar char="»"/>
        <a:defRPr sz="14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 Id="rId3" Type="http://schemas.openxmlformats.org/officeDocument/2006/relationships/image" Target="../media/image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mlampros/FeatureSelection" TargetMode="External"/><Relationship Id="rId4" Type="http://schemas.openxmlformats.org/officeDocument/2006/relationships/hyperlink" Target="https://cran.r-project.org/web/packages/gbm/gbm.pdf" TargetMode="External"/><Relationship Id="rId1" Type="http://schemas.openxmlformats.org/officeDocument/2006/relationships/slideLayout" Target="../slideLayouts/slideLayout7.xml"/><Relationship Id="rId2" Type="http://schemas.openxmlformats.org/officeDocument/2006/relationships/hyperlink" Target="https://xgboost.readthedocs.io/en/latest/R-package/discoverYourData.html#plotting-the-feature-importanc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en.wikipedia.org/wiki/Random_forest" TargetMode="External"/><Relationship Id="rId3" Type="http://schemas.openxmlformats.org/officeDocument/2006/relationships/hyperlink" Target="http://en.wikipedia.org/wiki/Ensemble_learn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chart" Target="../charts/char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17D082C-22F7-460A-B107-A5704CF548D4}" type="slidenum">
              <a:rPr lang="en-US" smtClean="0"/>
              <a:pPr/>
              <a:t>1</a:t>
            </a:fld>
            <a:endParaRPr lang="en-US" dirty="0"/>
          </a:p>
        </p:txBody>
      </p:sp>
      <p:sp>
        <p:nvSpPr>
          <p:cNvPr id="6" name="Date Placeholder 5"/>
          <p:cNvSpPr>
            <a:spLocks noGrp="1"/>
          </p:cNvSpPr>
          <p:nvPr>
            <p:ph type="dt" sz="half" idx="2"/>
          </p:nvPr>
        </p:nvSpPr>
        <p:spPr/>
        <p:txBody>
          <a:bodyPr/>
          <a:lstStyle/>
          <a:p>
            <a:r>
              <a:rPr lang="en-US" smtClean="0"/>
              <a:t>Loc Tu                             4/4/2017</a:t>
            </a:r>
            <a:endParaRPr lang="en-US" dirty="0"/>
          </a:p>
        </p:txBody>
      </p:sp>
      <p:sp>
        <p:nvSpPr>
          <p:cNvPr id="3" name="Title 2"/>
          <p:cNvSpPr>
            <a:spLocks noGrp="1"/>
          </p:cNvSpPr>
          <p:nvPr>
            <p:ph type="title"/>
          </p:nvPr>
        </p:nvSpPr>
        <p:spPr/>
        <p:txBody>
          <a:bodyPr/>
          <a:lstStyle/>
          <a:p>
            <a:r>
              <a:rPr lang="en-US" dirty="0" smtClean="0"/>
              <a:t>BICS3 endurance</a:t>
            </a:r>
            <a:endParaRPr lang="en-US" dirty="0"/>
          </a:p>
        </p:txBody>
      </p:sp>
      <p:sp>
        <p:nvSpPr>
          <p:cNvPr id="4" name="Text Placeholder 3"/>
          <p:cNvSpPr>
            <a:spLocks noGrp="1"/>
          </p:cNvSpPr>
          <p:nvPr>
            <p:ph type="body" sz="quarter" idx="14"/>
          </p:nvPr>
        </p:nvSpPr>
        <p:spPr/>
        <p:txBody>
          <a:bodyPr>
            <a:normAutofit fontScale="55000" lnSpcReduction="20000"/>
          </a:bodyPr>
          <a:lstStyle/>
          <a:p>
            <a:r>
              <a:rPr lang="en-US" dirty="0" smtClean="0"/>
              <a:t>Irina </a:t>
            </a:r>
            <a:r>
              <a:rPr lang="en-US" dirty="0" err="1" smtClean="0"/>
              <a:t>Mahmudjanova</a:t>
            </a:r>
            <a:endParaRPr lang="en-US" dirty="0" smtClean="0"/>
          </a:p>
          <a:p>
            <a:r>
              <a:rPr lang="en-US" dirty="0" smtClean="0"/>
              <a:t>Aaron </a:t>
            </a:r>
            <a:r>
              <a:rPr lang="en-US" dirty="0" err="1" smtClean="0"/>
              <a:t>Talebi</a:t>
            </a:r>
            <a:endParaRPr lang="en-US" dirty="0" smtClean="0"/>
          </a:p>
          <a:p>
            <a:endParaRPr lang="en-US" dirty="0" smtClean="0"/>
          </a:p>
          <a:p>
            <a:endParaRPr lang="en-US" dirty="0" smtClean="0"/>
          </a:p>
          <a:p>
            <a:r>
              <a:rPr lang="en-US" dirty="0" smtClean="0"/>
              <a:t>August 2017</a:t>
            </a:r>
            <a:endParaRPr lang="en-US" dirty="0"/>
          </a:p>
        </p:txBody>
      </p:sp>
      <p:sp>
        <p:nvSpPr>
          <p:cNvPr id="5" name="Footer Placeholder 4"/>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4889590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065" y="1104900"/>
            <a:ext cx="10323870" cy="5067300"/>
          </a:xfrm>
        </p:spPr>
      </p:pic>
      <p:sp>
        <p:nvSpPr>
          <p:cNvPr id="3" name="Title 2"/>
          <p:cNvSpPr>
            <a:spLocks noGrp="1"/>
          </p:cNvSpPr>
          <p:nvPr>
            <p:ph type="title"/>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6021251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682115768"/>
              </p:ext>
            </p:extLst>
          </p:nvPr>
        </p:nvGraphicFramePr>
        <p:xfrm>
          <a:off x="472440" y="363260"/>
          <a:ext cx="11247120" cy="58089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23936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1998094453"/>
              </p:ext>
            </p:extLst>
          </p:nvPr>
        </p:nvGraphicFramePr>
        <p:xfrm>
          <a:off x="472440" y="355600"/>
          <a:ext cx="11448627" cy="59774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6553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10" name="Chart 9"/>
          <p:cNvGraphicFramePr/>
          <p:nvPr>
            <p:extLst>
              <p:ext uri="{D42A27DB-BD31-4B8C-83A1-F6EECF244321}">
                <p14:modId xmlns:p14="http://schemas.microsoft.com/office/powerpoint/2010/main" val="1579865257"/>
              </p:ext>
            </p:extLst>
          </p:nvPr>
        </p:nvGraphicFramePr>
        <p:xfrm>
          <a:off x="0" y="0"/>
          <a:ext cx="12005733" cy="65608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494093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890" y="1104900"/>
            <a:ext cx="9556219" cy="5067300"/>
          </a:xfrm>
        </p:spPr>
      </p:pic>
      <p:sp>
        <p:nvSpPr>
          <p:cNvPr id="3" name="Title 2"/>
          <p:cNvSpPr>
            <a:spLocks noGrp="1"/>
          </p:cNvSpPr>
          <p:nvPr>
            <p:ph type="title"/>
          </p:nvPr>
        </p:nvSpPr>
        <p:spPr/>
        <p:txBody>
          <a:bodyPr/>
          <a:lstStyle/>
          <a:p>
            <a:r>
              <a:rPr lang="en-US" dirty="0" smtClean="0"/>
              <a:t>Predicted FBC vs Actual FBC HTPD, 85 </a:t>
            </a:r>
            <a:r>
              <a:rPr lang="en-US" dirty="0" err="1" smtClean="0"/>
              <a:t>digree</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822387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850" y="990600"/>
            <a:ext cx="7983459" cy="5067300"/>
          </a:xfrm>
        </p:spPr>
      </p:pic>
      <p:sp>
        <p:nvSpPr>
          <p:cNvPr id="3" name="Title 2"/>
          <p:cNvSpPr>
            <a:spLocks noGrp="1"/>
          </p:cNvSpPr>
          <p:nvPr>
            <p:ph type="title"/>
          </p:nvPr>
        </p:nvSpPr>
        <p:spPr/>
        <p:txBody>
          <a:bodyPr>
            <a:normAutofit/>
          </a:bodyPr>
          <a:lstStyle/>
          <a:p>
            <a:pPr algn="ctr"/>
            <a:r>
              <a:rPr lang="en-US" sz="2800" dirty="0" smtClean="0">
                <a:solidFill>
                  <a:schemeClr val="accent1">
                    <a:lumMod val="60000"/>
                    <a:lumOff val="40000"/>
                  </a:schemeClr>
                </a:solidFill>
              </a:rPr>
              <a:t>Random Forest Predicted vs Actual</a:t>
            </a:r>
            <a:endParaRPr lang="en-US" sz="2800" dirty="0">
              <a:solidFill>
                <a:schemeClr val="accent1">
                  <a:lumMod val="60000"/>
                  <a:lumOff val="40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292543847"/>
              </p:ext>
            </p:extLst>
          </p:nvPr>
        </p:nvGraphicFramePr>
        <p:xfrm>
          <a:off x="9166718" y="990600"/>
          <a:ext cx="2235651" cy="5201900"/>
        </p:xfrm>
        <a:graphic>
          <a:graphicData uri="http://schemas.openxmlformats.org/drawingml/2006/table">
            <a:tbl>
              <a:tblPr firstRow="1" bandRow="1">
                <a:effectLst>
                  <a:outerShdw blurRad="50800" dist="50800" dir="5400000" sx="32000" sy="32000" algn="ctr" rotWithShape="0">
                    <a:schemeClr val="accent1">
                      <a:lumMod val="20000"/>
                      <a:lumOff val="80000"/>
                      <a:alpha val="78000"/>
                    </a:schemeClr>
                  </a:outerShdw>
                </a:effectLst>
                <a:tableStyleId>{5C22544A-7EE6-4342-B048-85BDC9FD1C3A}</a:tableStyleId>
              </a:tblPr>
              <a:tblGrid>
                <a:gridCol w="745217"/>
                <a:gridCol w="745217"/>
                <a:gridCol w="745217"/>
              </a:tblGrid>
              <a:tr h="260095">
                <a:tc>
                  <a:txBody>
                    <a:bodyPr/>
                    <a:lstStyle/>
                    <a:p>
                      <a:pPr algn="l" fontAlgn="b"/>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actual</a:t>
                      </a:r>
                    </a:p>
                  </a:txBody>
                  <a:tcPr marL="12700" marR="12700" marT="12700" marB="0" anchor="b"/>
                </a:tc>
                <a:tc>
                  <a:txBody>
                    <a:bodyPr/>
                    <a:lstStyle/>
                    <a:p>
                      <a:pPr algn="l" fontAlgn="b"/>
                      <a:r>
                        <a:rPr lang="en-US" sz="1200" b="0" i="0" u="none" strike="noStrike">
                          <a:solidFill>
                            <a:srgbClr val="000000"/>
                          </a:solidFill>
                          <a:effectLst/>
                          <a:latin typeface="Calibri" charset="0"/>
                        </a:rPr>
                        <a:t>predicted</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8.938073</a:t>
                      </a:r>
                    </a:p>
                  </a:txBody>
                  <a:tcPr marL="12700" marR="12700" marT="12700" marB="0" anchor="b"/>
                </a:tc>
              </a:tr>
              <a:tr h="260095">
                <a:tc>
                  <a:txBody>
                    <a:bodyPr/>
                    <a:lstStyle/>
                    <a:p>
                      <a:pPr algn="r" fontAlgn="b"/>
                      <a:r>
                        <a:rPr lang="is-IS" sz="1200" b="0" i="0" u="none" strike="noStrike">
                          <a:solidFill>
                            <a:srgbClr val="000000"/>
                          </a:solidFill>
                          <a:effectLst/>
                          <a:latin typeface="Calibri" charset="0"/>
                        </a:rPr>
                        <a:t>2</a:t>
                      </a:r>
                    </a:p>
                  </a:txBody>
                  <a:tcPr marL="12700" marR="12700" marT="12700" marB="0" anchor="b"/>
                </a:tc>
                <a:tc>
                  <a:txBody>
                    <a:bodyPr/>
                    <a:lstStyle/>
                    <a:p>
                      <a:pPr algn="r" fontAlgn="b"/>
                      <a:r>
                        <a:rPr lang="en-US" sz="1200" b="0" i="0" u="none" strike="noStrike" dirty="0">
                          <a:solidFill>
                            <a:srgbClr val="000000"/>
                          </a:solidFill>
                          <a:effectLst/>
                          <a:latin typeface="Calibri" charset="0"/>
                        </a:rPr>
                        <a:t>7</a:t>
                      </a:r>
                    </a:p>
                  </a:txBody>
                  <a:tcPr marL="12700" marR="12700" marT="12700" marB="0" anchor="b"/>
                </a:tc>
                <a:tc>
                  <a:txBody>
                    <a:bodyPr/>
                    <a:lstStyle/>
                    <a:p>
                      <a:pPr algn="r" fontAlgn="b"/>
                      <a:r>
                        <a:rPr lang="nb-NO" sz="1200" b="0" i="0" u="none" strike="noStrike">
                          <a:solidFill>
                            <a:srgbClr val="000000"/>
                          </a:solidFill>
                          <a:effectLst/>
                          <a:latin typeface="Calibri" charset="0"/>
                        </a:rPr>
                        <a:t>7.835682</a:t>
                      </a:r>
                    </a:p>
                  </a:txBody>
                  <a:tcPr marL="12700" marR="12700" marT="12700" marB="0" anchor="b"/>
                </a:tc>
              </a:tr>
              <a:tr h="260095">
                <a:tc>
                  <a:txBody>
                    <a:bodyPr/>
                    <a:lstStyle/>
                    <a:p>
                      <a:pPr algn="r" fontAlgn="b"/>
                      <a:r>
                        <a:rPr lang="en-US" sz="1200" b="0" i="0" u="none" strike="noStrike" dirty="0">
                          <a:solidFill>
                            <a:srgbClr val="000000"/>
                          </a:solidFill>
                          <a:effectLst/>
                          <a:latin typeface="Calibri" charset="0"/>
                        </a:rPr>
                        <a:t>3</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8.846105</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4</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is-IS" sz="1200" b="0" i="0" u="none" strike="noStrike">
                          <a:solidFill>
                            <a:srgbClr val="000000"/>
                          </a:solidFill>
                          <a:effectLst/>
                          <a:latin typeface="Calibri" charset="0"/>
                        </a:rPr>
                        <a:t>8.459004</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5</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8.97666</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6</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7</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cs-CZ" sz="1200" b="0" i="0" u="none" strike="noStrike">
                          <a:solidFill>
                            <a:srgbClr val="000000"/>
                          </a:solidFill>
                          <a:effectLst/>
                          <a:latin typeface="Calibri" charset="0"/>
                        </a:rPr>
                        <a:t>8.984111</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8</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8.989333</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en-US" sz="1200" b="0" i="0" u="none" strike="noStrike" dirty="0">
                          <a:solidFill>
                            <a:srgbClr val="000000"/>
                          </a:solidFill>
                          <a:effectLst/>
                          <a:latin typeface="Calibri" charset="0"/>
                        </a:rPr>
                        <a:t>9</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10</a:t>
                      </a:r>
                    </a:p>
                  </a:txBody>
                  <a:tcPr marL="12700" marR="12700" marT="12700" marB="0" anchor="b"/>
                </a:tc>
                <a:tc>
                  <a:txBody>
                    <a:bodyPr/>
                    <a:lstStyle/>
                    <a:p>
                      <a:pPr algn="r" fontAlgn="b"/>
                      <a:r>
                        <a:rPr lang="en-US" sz="1200" b="0" i="0" u="none" strike="noStrike">
                          <a:solidFill>
                            <a:srgbClr val="000000"/>
                          </a:solidFill>
                          <a:effectLst/>
                          <a:latin typeface="Calibri" charset="0"/>
                        </a:rPr>
                        <a:t>7</a:t>
                      </a:r>
                    </a:p>
                  </a:txBody>
                  <a:tcPr marL="12700" marR="12700" marT="12700" marB="0" anchor="b"/>
                </a:tc>
                <a:tc>
                  <a:txBody>
                    <a:bodyPr/>
                    <a:lstStyle/>
                    <a:p>
                      <a:pPr algn="r" fontAlgn="b"/>
                      <a:r>
                        <a:rPr lang="hr-HR" sz="1200" b="0" i="0" u="none" strike="noStrike">
                          <a:solidFill>
                            <a:srgbClr val="000000"/>
                          </a:solidFill>
                          <a:effectLst/>
                          <a:latin typeface="Calibri" charset="0"/>
                        </a:rPr>
                        <a:t>6.748031</a:t>
                      </a:r>
                    </a:p>
                  </a:txBody>
                  <a:tcPr marL="12700" marR="12700" marT="12700" marB="0" anchor="b"/>
                </a:tc>
              </a:tr>
              <a:tr h="260095">
                <a:tc>
                  <a:txBody>
                    <a:bodyPr/>
                    <a:lstStyle/>
                    <a:p>
                      <a:pPr algn="r" fontAlgn="b"/>
                      <a:r>
                        <a:rPr lang="cs-CZ" sz="1200" b="0" i="0" u="none" strike="noStrike">
                          <a:solidFill>
                            <a:srgbClr val="000000"/>
                          </a:solidFill>
                          <a:effectLst/>
                          <a:latin typeface="Calibri" charset="0"/>
                        </a:rPr>
                        <a:t>11</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dirty="0">
                          <a:solidFill>
                            <a:srgbClr val="000000"/>
                          </a:solidFill>
                          <a:effectLst/>
                          <a:latin typeface="Calibri" charset="0"/>
                        </a:rPr>
                        <a:t>8.608519</a:t>
                      </a:r>
                    </a:p>
                  </a:txBody>
                  <a:tcPr marL="12700" marR="12700" marT="12700" marB="0" anchor="b"/>
                </a:tc>
              </a:tr>
              <a:tr h="260095">
                <a:tc>
                  <a:txBody>
                    <a:bodyPr/>
                    <a:lstStyle/>
                    <a:p>
                      <a:pPr algn="r" fontAlgn="b"/>
                      <a:r>
                        <a:rPr lang="is-IS" sz="1200" b="0" i="0" u="none" strike="noStrike">
                          <a:solidFill>
                            <a:srgbClr val="000000"/>
                          </a:solidFill>
                          <a:effectLst/>
                          <a:latin typeface="Calibri" charset="0"/>
                        </a:rPr>
                        <a:t>12</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8.996129</a:t>
                      </a:r>
                    </a:p>
                  </a:txBody>
                  <a:tcPr marL="12700" marR="12700" marT="12700" marB="0" anchor="b"/>
                </a:tc>
              </a:tr>
              <a:tr h="260095">
                <a:tc>
                  <a:txBody>
                    <a:bodyPr/>
                    <a:lstStyle/>
                    <a:p>
                      <a:pPr algn="r" fontAlgn="b"/>
                      <a:r>
                        <a:rPr lang="is-IS" sz="1200" b="0" i="0" u="none" strike="noStrike">
                          <a:solidFill>
                            <a:srgbClr val="000000"/>
                          </a:solidFill>
                          <a:effectLst/>
                          <a:latin typeface="Calibri" charset="0"/>
                        </a:rPr>
                        <a:t>13</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dirty="0">
                          <a:solidFill>
                            <a:srgbClr val="000000"/>
                          </a:solidFill>
                          <a:effectLst/>
                          <a:latin typeface="Calibri" charset="0"/>
                        </a:rPr>
                        <a:t>8.997333</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14</a:t>
                      </a:r>
                    </a:p>
                  </a:txBody>
                  <a:tcPr marL="12700" marR="12700" marT="12700" marB="0" anchor="b"/>
                </a:tc>
                <a:tc>
                  <a:txBody>
                    <a:bodyPr/>
                    <a:lstStyle/>
                    <a:p>
                      <a:pPr algn="r" fontAlgn="b"/>
                      <a:r>
                        <a:rPr lang="en-US" sz="1200" b="0" i="0" u="none" strike="noStrike" dirty="0">
                          <a:solidFill>
                            <a:srgbClr val="000000"/>
                          </a:solidFill>
                          <a:effectLst/>
                          <a:latin typeface="Calibri" charset="0"/>
                        </a:rPr>
                        <a:t>9</a:t>
                      </a:r>
                    </a:p>
                  </a:txBody>
                  <a:tcPr marL="12700" marR="12700" marT="12700" marB="0" anchor="b"/>
                </a:tc>
                <a:tc>
                  <a:txBody>
                    <a:bodyPr/>
                    <a:lstStyle/>
                    <a:p>
                      <a:pPr algn="r" fontAlgn="b"/>
                      <a:r>
                        <a:rPr lang="hr-HR" sz="1200" b="0" i="0" u="none" strike="noStrike">
                          <a:solidFill>
                            <a:srgbClr val="000000"/>
                          </a:solidFill>
                          <a:effectLst/>
                          <a:latin typeface="Calibri" charset="0"/>
                        </a:rPr>
                        <a:t>8.997333</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15</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dirty="0">
                          <a:solidFill>
                            <a:srgbClr val="000000"/>
                          </a:solidFill>
                          <a:effectLst/>
                          <a:latin typeface="Calibri" charset="0"/>
                        </a:rPr>
                        <a:t>8.981</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16</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dirty="0">
                          <a:solidFill>
                            <a:srgbClr val="000000"/>
                          </a:solidFill>
                          <a:effectLst/>
                          <a:latin typeface="Calibri" charset="0"/>
                        </a:rPr>
                        <a:t>8.997333</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17</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hr-HR" sz="1200" b="0" i="0" u="none" strike="noStrike" dirty="0">
                          <a:solidFill>
                            <a:srgbClr val="000000"/>
                          </a:solidFill>
                          <a:effectLst/>
                          <a:latin typeface="Calibri" charset="0"/>
                        </a:rPr>
                        <a:t>8.998333</a:t>
                      </a:r>
                    </a:p>
                  </a:txBody>
                  <a:tcPr marL="12700" marR="12700" marT="12700" marB="0" anchor="b"/>
                </a:tc>
              </a:tr>
              <a:tr h="260095">
                <a:tc>
                  <a:txBody>
                    <a:bodyPr/>
                    <a:lstStyle/>
                    <a:p>
                      <a:pPr algn="r" fontAlgn="b"/>
                      <a:r>
                        <a:rPr lang="fi-FI" sz="1200" b="0" i="0" u="none" strike="noStrike">
                          <a:solidFill>
                            <a:srgbClr val="000000"/>
                          </a:solidFill>
                          <a:effectLst/>
                          <a:latin typeface="Calibri" charset="0"/>
                        </a:rPr>
                        <a:t>18</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is-IS" sz="1200" b="0" i="0" u="none" strike="noStrike" dirty="0">
                          <a:solidFill>
                            <a:srgbClr val="000000"/>
                          </a:solidFill>
                          <a:effectLst/>
                          <a:latin typeface="Calibri" charset="0"/>
                        </a:rPr>
                        <a:t>8.012374</a:t>
                      </a:r>
                    </a:p>
                  </a:txBody>
                  <a:tcPr marL="12700" marR="12700" marT="12700" marB="0" anchor="b"/>
                </a:tc>
              </a:tr>
              <a:tr h="260095">
                <a:tc>
                  <a:txBody>
                    <a:bodyPr/>
                    <a:lstStyle/>
                    <a:p>
                      <a:pPr algn="r" fontAlgn="b"/>
                      <a:r>
                        <a:rPr lang="en-US" sz="1200" b="0" i="0" u="none" strike="noStrike">
                          <a:solidFill>
                            <a:srgbClr val="000000"/>
                          </a:solidFill>
                          <a:effectLst/>
                          <a:latin typeface="Calibri" charset="0"/>
                        </a:rPr>
                        <a:t>19</a:t>
                      </a:r>
                    </a:p>
                  </a:txBody>
                  <a:tcPr marL="12700" marR="12700" marT="12700" marB="0" anchor="b"/>
                </a:tc>
                <a:tc>
                  <a:txBody>
                    <a:bodyPr/>
                    <a:lstStyle/>
                    <a:p>
                      <a:pPr algn="r" fontAlgn="b"/>
                      <a:r>
                        <a:rPr lang="en-US" sz="1200" b="0" i="0" u="none" strike="noStrike">
                          <a:solidFill>
                            <a:srgbClr val="000000"/>
                          </a:solidFill>
                          <a:effectLst/>
                          <a:latin typeface="Calibri" charset="0"/>
                        </a:rPr>
                        <a:t>9</a:t>
                      </a:r>
                    </a:p>
                  </a:txBody>
                  <a:tcPr marL="12700" marR="12700" marT="12700" marB="0" anchor="b"/>
                </a:tc>
                <a:tc>
                  <a:txBody>
                    <a:bodyPr/>
                    <a:lstStyle/>
                    <a:p>
                      <a:pPr algn="r" fontAlgn="b"/>
                      <a:r>
                        <a:rPr lang="fi-FI" sz="1200" b="0" i="0" u="none" strike="noStrike" dirty="0">
                          <a:solidFill>
                            <a:srgbClr val="000000"/>
                          </a:solidFill>
                          <a:effectLst/>
                          <a:latin typeface="Calibri" charset="0"/>
                        </a:rPr>
                        <a:t>8.595873</a:t>
                      </a:r>
                    </a:p>
                  </a:txBody>
                  <a:tcPr marL="12700" marR="12700" marT="12700" marB="0" anchor="b"/>
                </a:tc>
              </a:tr>
            </a:tbl>
          </a:graphicData>
        </a:graphic>
      </p:graphicFrame>
    </p:spTree>
    <p:extLst>
      <p:ext uri="{BB962C8B-B14F-4D97-AF65-F5344CB8AC3E}">
        <p14:creationId xmlns:p14="http://schemas.microsoft.com/office/powerpoint/2010/main" val="319738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990600"/>
            <a:ext cx="8144617" cy="5181600"/>
          </a:xfrm>
        </p:spPr>
      </p:pic>
      <p:sp>
        <p:nvSpPr>
          <p:cNvPr id="3" name="Title 2"/>
          <p:cNvSpPr>
            <a:spLocks noGrp="1"/>
          </p:cNvSpPr>
          <p:nvPr>
            <p:ph type="title"/>
          </p:nvPr>
        </p:nvSpPr>
        <p:spPr/>
        <p:txBody>
          <a:bodyPr>
            <a:normAutofit/>
          </a:bodyPr>
          <a:lstStyle/>
          <a:p>
            <a:r>
              <a:rPr lang="en-US" dirty="0" smtClean="0"/>
              <a:t>Variable selection by Random forest</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531" y="990600"/>
            <a:ext cx="2870029" cy="5181600"/>
          </a:xfrm>
          <a:prstGeom prst="rect">
            <a:avLst/>
          </a:prstGeom>
        </p:spPr>
      </p:pic>
    </p:spTree>
    <p:extLst>
      <p:ext uri="{BB962C8B-B14F-4D97-AF65-F5344CB8AC3E}">
        <p14:creationId xmlns:p14="http://schemas.microsoft.com/office/powerpoint/2010/main" val="599643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5174" y="1104900"/>
            <a:ext cx="9801652" cy="5067300"/>
          </a:xfrm>
        </p:spPr>
      </p:pic>
      <p:sp>
        <p:nvSpPr>
          <p:cNvPr id="3" name="Title 2"/>
          <p:cNvSpPr>
            <a:spLocks noGrp="1"/>
          </p:cNvSpPr>
          <p:nvPr>
            <p:ph type="title"/>
          </p:nvPr>
        </p:nvSpPr>
        <p:spPr/>
        <p:txBody>
          <a:bodyPr/>
          <a:lstStyle/>
          <a:p>
            <a:r>
              <a:rPr lang="en-US" dirty="0"/>
              <a:t>RPTD_Lasso_coeff_Lambda2.778137e-05</a:t>
            </a: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935959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Elith</a:t>
            </a:r>
            <a:r>
              <a:rPr lang="en-US" dirty="0"/>
              <a:t>, J., J.R. </a:t>
            </a:r>
            <a:r>
              <a:rPr lang="en-US" dirty="0" err="1"/>
              <a:t>Leathwick</a:t>
            </a:r>
            <a:r>
              <a:rPr lang="en-US" dirty="0"/>
              <a:t> and T. Hastie, 2009. A working guide to boosted regression trees. Journal of Animal Ecology 77: 802-81</a:t>
            </a:r>
          </a:p>
          <a:p>
            <a:r>
              <a:rPr lang="en-US" i="1" dirty="0"/>
              <a:t>Documentation reproduced from package </a:t>
            </a:r>
            <a:r>
              <a:rPr lang="en-US" i="1" dirty="0" err="1"/>
              <a:t>dismo</a:t>
            </a:r>
            <a:r>
              <a:rPr lang="en-US" i="1" dirty="0"/>
              <a:t>, version 1.1-4, License: GPL (&gt;= 3)</a:t>
            </a:r>
            <a:r>
              <a:rPr lang="en-US" dirty="0"/>
              <a:t/>
            </a:r>
            <a:br>
              <a:rPr lang="en-US" dirty="0"/>
            </a:br>
            <a:endParaRPr lang="en-US" dirty="0" smtClean="0"/>
          </a:p>
          <a:p>
            <a:r>
              <a:rPr lang="en-US" dirty="0">
                <a:hlinkClick r:id="rId2"/>
              </a:rPr>
              <a:t>https://</a:t>
            </a:r>
            <a:r>
              <a:rPr lang="en-US" dirty="0" smtClean="0">
                <a:hlinkClick r:id="rId2"/>
              </a:rPr>
              <a:t>xgboost.readthedocs.io/en/latest/R-package/discoverYourData.html#plotting-the-feature-importance</a:t>
            </a:r>
            <a:endParaRPr lang="en-US" dirty="0" smtClean="0"/>
          </a:p>
          <a:p>
            <a:r>
              <a:rPr lang="en-US" dirty="0">
                <a:hlinkClick r:id="rId3"/>
              </a:rPr>
              <a:t>https://</a:t>
            </a:r>
            <a:r>
              <a:rPr lang="en-US" dirty="0" smtClean="0">
                <a:hlinkClick r:id="rId3"/>
              </a:rPr>
              <a:t>github.com/mlampros/FeatureSelection</a:t>
            </a:r>
            <a:endParaRPr lang="en-US" dirty="0" smtClean="0"/>
          </a:p>
          <a:p>
            <a:r>
              <a:rPr lang="en-US" dirty="0">
                <a:hlinkClick r:id="rId4"/>
              </a:rPr>
              <a:t>https://</a:t>
            </a:r>
            <a:r>
              <a:rPr lang="en-US" dirty="0" smtClean="0">
                <a:hlinkClick r:id="rId4"/>
              </a:rPr>
              <a:t>cran.r-project.org/web/packages/gbm/gbm.pdf</a:t>
            </a: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References</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4484193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I</a:t>
            </a:r>
            <a:r>
              <a:rPr lang="en-US" dirty="0" smtClean="0"/>
              <a:t>n </a:t>
            </a:r>
            <a:r>
              <a:rPr lang="en-US" dirty="0"/>
              <a:t>Random Forests™ this random choice will be done for each tree, because each tree is independent from the others. Therefore, approximatively, depending of your parameters, 50% of the trees will choose feature A and the other 50% will choose feature B. So the </a:t>
            </a:r>
            <a:r>
              <a:rPr lang="en-US" i="1" dirty="0"/>
              <a:t>importance</a:t>
            </a:r>
            <a:r>
              <a:rPr lang="en-US" dirty="0"/>
              <a:t> of the information contained in A and B (which is the same, because they are perfectly correlated) is diluted in A and B. So you won’t easily know this information is important to predict what you want to predict! It is even worse when you have 10 correlated features</a:t>
            </a:r>
            <a:r>
              <a:rPr lang="en-US" dirty="0" smtClean="0"/>
              <a:t>...</a:t>
            </a:r>
          </a:p>
          <a:p>
            <a:r>
              <a:rPr lang="en-US" dirty="0"/>
              <a:t>In boosting, when a specific link between feature and outcome have been learned by the algorithm, it will try to not refocus on it (in theory it is what happens, reality is not always that simple). Therefore, all the importance will be on feature A or on feature B (but not both). You will know that one feature have an important role in the link between the observations and the label.</a:t>
            </a:r>
            <a:endParaRPr lang="en-US" dirty="0" smtClean="0"/>
          </a:p>
          <a:p>
            <a:r>
              <a:rPr lang="en-US" dirty="0" smtClean="0"/>
              <a:t>https</a:t>
            </a:r>
            <a:r>
              <a:rPr lang="en-US" dirty="0"/>
              <a:t>://</a:t>
            </a:r>
            <a:r>
              <a:rPr lang="en-US" dirty="0" err="1"/>
              <a:t>xgboost.readthedocs.io</a:t>
            </a:r>
            <a:r>
              <a:rPr lang="en-US" dirty="0"/>
              <a:t>/</a:t>
            </a:r>
            <a:r>
              <a:rPr lang="en-US" dirty="0" err="1"/>
              <a:t>en</a:t>
            </a:r>
            <a:r>
              <a:rPr lang="en-US" dirty="0"/>
              <a:t>/latest/R-package/</a:t>
            </a:r>
            <a:r>
              <a:rPr lang="en-US" dirty="0" err="1"/>
              <a:t>discoverYourData.html#plotting-the-feature-importance</a:t>
            </a:r>
            <a:endParaRPr lang="en-US" dirty="0"/>
          </a:p>
        </p:txBody>
      </p:sp>
      <p:sp>
        <p:nvSpPr>
          <p:cNvPr id="3" name="Title 2"/>
          <p:cNvSpPr>
            <a:spLocks noGrp="1"/>
          </p:cNvSpPr>
          <p:nvPr>
            <p:ph type="title"/>
          </p:nvPr>
        </p:nvSpPr>
        <p:spPr/>
        <p:txBody>
          <a:bodyPr>
            <a:normAutofit/>
          </a:bodyPr>
          <a:lstStyle/>
          <a:p>
            <a:r>
              <a:rPr lang="en-US" dirty="0" smtClean="0"/>
              <a:t>Explanation of difference between RF and Boosting.</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3529092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r>
              <a:rPr lang="en-US" dirty="0">
                <a:hlinkClick r:id="rId2"/>
              </a:rPr>
              <a:t>Random Forests™</a:t>
            </a:r>
            <a:r>
              <a:rPr lang="en-US" dirty="0"/>
              <a:t> algorithm is cousin with </a:t>
            </a:r>
            <a:r>
              <a:rPr lang="en-US" dirty="0" smtClean="0"/>
              <a:t>Boosting </a:t>
            </a:r>
            <a:r>
              <a:rPr lang="en-US" dirty="0"/>
              <a:t>and both are part of the </a:t>
            </a:r>
            <a:r>
              <a:rPr lang="en-US" dirty="0">
                <a:hlinkClick r:id="rId3"/>
              </a:rPr>
              <a:t>ensemble learning</a:t>
            </a:r>
            <a:r>
              <a:rPr lang="en-US" dirty="0"/>
              <a:t> family.</a:t>
            </a:r>
          </a:p>
          <a:p>
            <a:r>
              <a:rPr lang="en-US" dirty="0"/>
              <a:t>Both train several decision trees for one dataset. The </a:t>
            </a:r>
            <a:r>
              <a:rPr lang="en-US" i="1" dirty="0"/>
              <a:t>main</a:t>
            </a:r>
            <a:r>
              <a:rPr lang="en-US" dirty="0"/>
              <a:t> difference is that in Random Forests™, trees are independent and in </a:t>
            </a:r>
            <a:r>
              <a:rPr lang="en-US" dirty="0" smtClean="0"/>
              <a:t>Boosting</a:t>
            </a:r>
            <a:r>
              <a:rPr lang="en-US" dirty="0"/>
              <a:t>, the tree N+1 focus its learning on the loss (&lt;=&gt; what has not been well modeled by the tree N).</a:t>
            </a:r>
          </a:p>
          <a:p>
            <a:endParaRPr lang="en-US" dirty="0" smtClean="0"/>
          </a:p>
          <a:p>
            <a:r>
              <a:rPr lang="en-US" dirty="0" smtClean="0"/>
              <a:t>I </a:t>
            </a:r>
            <a:r>
              <a:rPr lang="en-US" dirty="0"/>
              <a:t>also discover and used new Machine Learning package  “Feature selection using lasso, boosting and random forest” library created by Ross Ihaka and Robert Gentleman at the University of Auckland, New Zealand last year.</a:t>
            </a:r>
          </a:p>
          <a:p>
            <a:endParaRPr lang="en-US" dirty="0"/>
          </a:p>
          <a:p>
            <a:endParaRPr lang="en-US" dirty="0"/>
          </a:p>
        </p:txBody>
      </p:sp>
      <p:sp>
        <p:nvSpPr>
          <p:cNvPr id="3" name="Title 2"/>
          <p:cNvSpPr>
            <a:spLocks noGrp="1"/>
          </p:cNvSpPr>
          <p:nvPr>
            <p:ph type="title"/>
          </p:nvPr>
        </p:nvSpPr>
        <p:spPr/>
        <p:txBody>
          <a:bodyPr>
            <a:normAutofit/>
          </a:bodyPr>
          <a:lstStyle/>
          <a:p>
            <a:r>
              <a:rPr lang="en-US" dirty="0" smtClean="0">
                <a:solidFill>
                  <a:schemeClr val="accent3">
                    <a:lumMod val="75000"/>
                  </a:schemeClr>
                </a:solidFill>
              </a:rPr>
              <a:t>Decision trees and Feature selection</a:t>
            </a:r>
            <a:endParaRPr lang="en-US" dirty="0">
              <a:solidFill>
                <a:schemeClr val="accent3">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109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76930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037" y="311183"/>
            <a:ext cx="11804346" cy="5067300"/>
          </a:xfrm>
        </p:spPr>
        <p:txBody>
          <a:bodyPr/>
          <a:lstStyle/>
          <a:p>
            <a:r>
              <a:rPr lang="en-US" dirty="0" smtClean="0"/>
              <a:t> Slop was retrieved from fitting </a:t>
            </a:r>
            <a:r>
              <a:rPr lang="en-US" dirty="0" err="1" smtClean="0"/>
              <a:t>multipule</a:t>
            </a:r>
            <a:r>
              <a:rPr lang="en-US" dirty="0" smtClean="0"/>
              <a:t> LGLM from </a:t>
            </a:r>
            <a:r>
              <a:rPr lang="en-US" dirty="0" err="1" smtClean="0"/>
              <a:t>FBC~cycling</a:t>
            </a:r>
            <a:r>
              <a:rPr lang="en-US" dirty="0" smtClean="0"/>
              <a:t> per every die. </a:t>
            </a:r>
          </a:p>
        </p:txBody>
      </p:sp>
      <p:sp>
        <p:nvSpPr>
          <p:cNvPr id="3" name="Title 2"/>
          <p:cNvSpPr>
            <a:spLocks noGrp="1"/>
          </p:cNvSpPr>
          <p:nvPr>
            <p:ph type="title"/>
          </p:nvPr>
        </p:nvSpPr>
        <p:spPr>
          <a:xfrm>
            <a:off x="457200" y="-30221"/>
            <a:ext cx="11247120" cy="624840"/>
          </a:xfrm>
        </p:spPr>
        <p:txBody>
          <a:bodyPr/>
          <a:lstStyle/>
          <a:p>
            <a:r>
              <a:rPr lang="en-US" dirty="0" smtClean="0"/>
              <a:t>HTPD study with slope </a:t>
            </a:r>
            <a:br>
              <a:rPr lang="en-US" dirty="0" smtClean="0"/>
            </a:b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13" name="TextBox 12"/>
          <p:cNvSpPr txBox="1"/>
          <p:nvPr/>
        </p:nvSpPr>
        <p:spPr>
          <a:xfrm>
            <a:off x="2194719" y="535913"/>
            <a:ext cx="2756079" cy="400110"/>
          </a:xfrm>
          <a:prstGeom prst="rect">
            <a:avLst/>
          </a:prstGeom>
          <a:noFill/>
        </p:spPr>
        <p:txBody>
          <a:bodyPr wrap="square" rtlCol="0">
            <a:spAutoFit/>
          </a:bodyPr>
          <a:lstStyle/>
          <a:p>
            <a:r>
              <a:rPr lang="en-US" sz="2000" dirty="0" smtClean="0"/>
              <a:t>Lasso</a:t>
            </a:r>
          </a:p>
        </p:txBody>
      </p:sp>
      <p:sp>
        <p:nvSpPr>
          <p:cNvPr id="14" name="TextBox 13"/>
          <p:cNvSpPr txBox="1"/>
          <p:nvPr/>
        </p:nvSpPr>
        <p:spPr>
          <a:xfrm>
            <a:off x="8375523" y="606573"/>
            <a:ext cx="2614411" cy="400110"/>
          </a:xfrm>
          <a:prstGeom prst="rect">
            <a:avLst/>
          </a:prstGeom>
          <a:noFill/>
        </p:spPr>
        <p:txBody>
          <a:bodyPr wrap="square" rtlCol="0">
            <a:spAutoFit/>
          </a:bodyPr>
          <a:lstStyle/>
          <a:p>
            <a:r>
              <a:rPr lang="en-US" sz="2000" dirty="0" smtClean="0"/>
              <a:t>GBM</a:t>
            </a:r>
          </a:p>
        </p:txBody>
      </p:sp>
      <p:graphicFrame>
        <p:nvGraphicFramePr>
          <p:cNvPr id="17" name="Content Placeholder 9"/>
          <p:cNvGraphicFramePr>
            <a:graphicFrameLocks/>
          </p:cNvGraphicFramePr>
          <p:nvPr>
            <p:extLst>
              <p:ext uri="{D42A27DB-BD31-4B8C-83A1-F6EECF244321}">
                <p14:modId xmlns:p14="http://schemas.microsoft.com/office/powerpoint/2010/main" val="451111014"/>
              </p:ext>
            </p:extLst>
          </p:nvPr>
        </p:nvGraphicFramePr>
        <p:xfrm>
          <a:off x="625869" y="1098031"/>
          <a:ext cx="3989934" cy="5665460"/>
        </p:xfrm>
        <a:graphic>
          <a:graphicData uri="http://schemas.openxmlformats.org/drawingml/2006/table">
            <a:tbl>
              <a:tblPr firstRow="1" bandRow="1">
                <a:tableStyleId>{5C22544A-7EE6-4342-B048-85BDC9FD1C3A}</a:tableStyleId>
              </a:tblPr>
              <a:tblGrid>
                <a:gridCol w="2732634"/>
                <a:gridCol w="1257300"/>
              </a:tblGrid>
              <a:tr h="283273">
                <a:tc>
                  <a:txBody>
                    <a:bodyPr/>
                    <a:lstStyle/>
                    <a:p>
                      <a:pPr algn="l" fontAlgn="b"/>
                      <a:r>
                        <a:rPr lang="en-US" sz="1200" b="0" i="0" u="none" strike="noStrike" dirty="0">
                          <a:solidFill>
                            <a:srgbClr val="000000"/>
                          </a:solidFill>
                          <a:effectLst/>
                          <a:latin typeface="Calibri" charset="0"/>
                        </a:rPr>
                        <a:t>ron_no18_t_ua_</a:t>
                      </a:r>
                    </a:p>
                  </a:txBody>
                  <a:tcPr marL="12700" marR="12700" marT="12700" marB="0" anchor="b">
                    <a:solidFill>
                      <a:schemeClr val="accent5">
                        <a:lumMod val="20000"/>
                        <a:lumOff val="80000"/>
                      </a:schemeClr>
                    </a:solidFill>
                  </a:tcPr>
                </a:tc>
                <a:tc>
                  <a:txBody>
                    <a:bodyPr/>
                    <a:lstStyle/>
                    <a:p>
                      <a:pPr algn="r" fontAlgn="b"/>
                      <a:r>
                        <a:rPr lang="is-IS" sz="1200" b="0" i="0" u="none" strike="noStrike" dirty="0">
                          <a:solidFill>
                            <a:srgbClr val="000000"/>
                          </a:solidFill>
                          <a:effectLst/>
                          <a:latin typeface="Calibri" charset="0"/>
                        </a:rPr>
                        <a:t>0.044907754</a:t>
                      </a:r>
                    </a:p>
                  </a:txBody>
                  <a:tcPr marL="12700" marR="12700" marT="12700" marB="0" anchor="b">
                    <a:solidFill>
                      <a:schemeClr val="accent5">
                        <a:lumMod val="20000"/>
                        <a:lumOff val="80000"/>
                      </a:schemeClr>
                    </a:solidFill>
                  </a:tcPr>
                </a:tc>
              </a:tr>
              <a:tr h="283273">
                <a:tc>
                  <a:txBody>
                    <a:bodyPr/>
                    <a:lstStyle/>
                    <a:p>
                      <a:pPr algn="l" fontAlgn="b"/>
                      <a:r>
                        <a:rPr lang="en-US" sz="1200" b="0" i="0" u="none" strike="noStrike">
                          <a:solidFill>
                            <a:srgbClr val="000000"/>
                          </a:solidFill>
                          <a:effectLst/>
                          <a:latin typeface="Calibri" charset="0"/>
                        </a:rPr>
                        <a:t>ron_odt_33_pn_rate_mv_</a:t>
                      </a:r>
                    </a:p>
                  </a:txBody>
                  <a:tcPr marL="12700" marR="12700" marT="12700" marB="0" anchor="b"/>
                </a:tc>
                <a:tc>
                  <a:txBody>
                    <a:bodyPr/>
                    <a:lstStyle/>
                    <a:p>
                      <a:pPr algn="r" fontAlgn="b"/>
                      <a:r>
                        <a:rPr lang="is-IS" sz="1200" b="0" i="0" u="none" strike="noStrike">
                          <a:solidFill>
                            <a:srgbClr val="000000"/>
                          </a:solidFill>
                          <a:effectLst/>
                          <a:latin typeface="Calibri" charset="0"/>
                        </a:rPr>
                        <a:t>0.001226241</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iref_t_ua_</a:t>
                      </a:r>
                    </a:p>
                  </a:txBody>
                  <a:tcPr marL="12700" marR="12700" marT="12700" marB="0" anchor="b"/>
                </a:tc>
                <a:tc>
                  <a:txBody>
                    <a:bodyPr/>
                    <a:lstStyle/>
                    <a:p>
                      <a:pPr algn="r" fontAlgn="b"/>
                      <a:r>
                        <a:rPr lang="is-IS" sz="1200" b="0" i="0" u="none" strike="noStrike">
                          <a:solidFill>
                            <a:srgbClr val="000000"/>
                          </a:solidFill>
                          <a:effectLst/>
                          <a:latin typeface="Calibri" charset="0"/>
                        </a:rPr>
                        <a:t>0.00037395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crd_scrnslcbot_p_</a:t>
                      </a:r>
                    </a:p>
                  </a:txBody>
                  <a:tcPr marL="12700" marR="12700" marT="12700" marB="0" anchor="b"/>
                </a:tc>
                <a:tc>
                  <a:txBody>
                    <a:bodyPr/>
                    <a:lstStyle/>
                    <a:p>
                      <a:pPr algn="r" fontAlgn="b"/>
                      <a:r>
                        <a:rPr lang="is-IS" sz="1200" b="0" i="0" u="none" strike="noStrike">
                          <a:solidFill>
                            <a:srgbClr val="000000"/>
                          </a:solidFill>
                          <a:effectLst/>
                          <a:latin typeface="Calibri" charset="0"/>
                        </a:rPr>
                        <a:t>0.000323673</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fbc_sdllk0_pcs_</a:t>
                      </a:r>
                    </a:p>
                  </a:txBody>
                  <a:tcPr marL="12700" marR="12700" marT="12700" marB="0" anchor="b"/>
                </a:tc>
                <a:tc>
                  <a:txBody>
                    <a:bodyPr/>
                    <a:lstStyle/>
                    <a:p>
                      <a:pPr algn="r" fontAlgn="b"/>
                      <a:r>
                        <a:rPr lang="is-IS" sz="1200" b="0" i="0" u="none" strike="noStrike">
                          <a:solidFill>
                            <a:srgbClr val="000000"/>
                          </a:solidFill>
                          <a:effectLst/>
                          <a:latin typeface="Calibri" charset="0"/>
                        </a:rPr>
                        <a:t>0.000270184</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vpgmu_bwl_s_dac_</a:t>
                      </a:r>
                    </a:p>
                  </a:txBody>
                  <a:tcPr marL="12700" marR="12700" marT="12700" marB="0" anchor="b"/>
                </a:tc>
                <a:tc>
                  <a:txBody>
                    <a:bodyPr/>
                    <a:lstStyle/>
                    <a:p>
                      <a:pPr algn="r" fontAlgn="b"/>
                      <a:r>
                        <a:rPr lang="is-IS" sz="1200" b="0" i="0" u="none" strike="noStrike">
                          <a:solidFill>
                            <a:srgbClr val="000000"/>
                          </a:solidFill>
                          <a:effectLst/>
                          <a:latin typeface="Calibri" charset="0"/>
                        </a:rPr>
                        <a:t>0.000231067</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fifthratio__</a:t>
                      </a:r>
                    </a:p>
                  </a:txBody>
                  <a:tcPr marL="12700" marR="12700" marT="12700" marB="0" anchor="b"/>
                </a:tc>
                <a:tc>
                  <a:txBody>
                    <a:bodyPr/>
                    <a:lstStyle/>
                    <a:p>
                      <a:pPr algn="r" fontAlgn="b"/>
                      <a:r>
                        <a:rPr lang="is-IS" sz="1200" b="0" i="0" u="none" strike="noStrike">
                          <a:solidFill>
                            <a:srgbClr val="000000"/>
                          </a:solidFill>
                          <a:effectLst/>
                          <a:latin typeface="Calibri" charset="0"/>
                        </a:rPr>
                        <a:t>0.000225918</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vcg_av3_s_dac_</a:t>
                      </a:r>
                    </a:p>
                  </a:txBody>
                  <a:tcPr marL="12700" marR="12700" marT="12700" marB="0" anchor="b"/>
                </a:tc>
                <a:tc>
                  <a:txBody>
                    <a:bodyPr/>
                    <a:lstStyle/>
                    <a:p>
                      <a:pPr algn="r" fontAlgn="b"/>
                      <a:r>
                        <a:rPr lang="nb-NO" sz="1200" b="0" i="0" u="none" strike="noStrike">
                          <a:solidFill>
                            <a:srgbClr val="000000"/>
                          </a:solidFill>
                          <a:effectLst/>
                          <a:latin typeface="Calibri" charset="0"/>
                        </a:rPr>
                        <a:t>0.00017401</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bit_mhopen_io3_pcs_</a:t>
                      </a:r>
                    </a:p>
                  </a:txBody>
                  <a:tcPr marL="12700" marR="12700" marT="12700" marB="0" anchor="b"/>
                </a:tc>
                <a:tc>
                  <a:txBody>
                    <a:bodyPr/>
                    <a:lstStyle/>
                    <a:p>
                      <a:pPr algn="r" fontAlgn="b"/>
                      <a:r>
                        <a:rPr lang="is-IS" sz="1200" b="0" i="0" u="none" strike="noStrike">
                          <a:solidFill>
                            <a:srgbClr val="000000"/>
                          </a:solidFill>
                          <a:effectLst/>
                          <a:latin typeface="Calibri" charset="0"/>
                        </a:rPr>
                        <a:t>0.000119321</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sfbc_slcerslp_10kpost_pcs_</a:t>
                      </a:r>
                    </a:p>
                  </a:txBody>
                  <a:tcPr marL="12700" marR="12700" marT="12700" marB="0" anchor="b"/>
                </a:tc>
                <a:tc>
                  <a:txBody>
                    <a:bodyPr/>
                    <a:lstStyle/>
                    <a:p>
                      <a:pPr algn="r" fontAlgn="b"/>
                      <a:r>
                        <a:rPr lang="is-IS" sz="1200" b="0" i="0" u="none" strike="noStrike">
                          <a:solidFill>
                            <a:srgbClr val="000000"/>
                          </a:solidFill>
                          <a:effectLst/>
                          <a:latin typeface="Calibri" charset="0"/>
                        </a:rPr>
                        <a:t>0.000108414</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crd_blleak1_p_</a:t>
                      </a:r>
                    </a:p>
                  </a:txBody>
                  <a:tcPr marL="12700" marR="12700" marT="12700" marB="0" anchor="b"/>
                </a:tc>
                <a:tc>
                  <a:txBody>
                    <a:bodyPr/>
                    <a:lstStyle/>
                    <a:p>
                      <a:pPr algn="r" fontAlgn="b"/>
                      <a:r>
                        <a:rPr lang="is-IS" sz="1200" b="0" i="0" u="none" strike="noStrike">
                          <a:solidFill>
                            <a:srgbClr val="000000"/>
                          </a:solidFill>
                          <a:effectLst/>
                          <a:latin typeface="Calibri" charset="0"/>
                        </a:rPr>
                        <a:t>0.000103124</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frlt_vcgrsft_gr3_pcs_</a:t>
                      </a:r>
                    </a:p>
                  </a:txBody>
                  <a:tcPr marL="12700" marR="12700" marT="12700" marB="0" anchor="b"/>
                </a:tc>
                <a:tc>
                  <a:txBody>
                    <a:bodyPr/>
                    <a:lstStyle/>
                    <a:p>
                      <a:pPr algn="r" fontAlgn="b"/>
                      <a:r>
                        <a:rPr lang="hr-HR" sz="1200" b="0" i="0" u="none" strike="noStrike">
                          <a:solidFill>
                            <a:srgbClr val="000000"/>
                          </a:solidFill>
                          <a:effectLst/>
                          <a:latin typeface="Calibri" charset="0"/>
                        </a:rPr>
                        <a:t>8.95E-05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vpgms_sgdprog_s_dac_</a:t>
                      </a:r>
                    </a:p>
                  </a:txBody>
                  <a:tcPr marL="12700" marR="12700" marT="12700" marB="0" anchor="b"/>
                </a:tc>
                <a:tc>
                  <a:txBody>
                    <a:bodyPr/>
                    <a:lstStyle/>
                    <a:p>
                      <a:pPr algn="r" fontAlgn="b"/>
                      <a:r>
                        <a:rPr lang="nb-NO" sz="1200" b="0" i="0" u="none" strike="noStrike">
                          <a:solidFill>
                            <a:srgbClr val="000000"/>
                          </a:solidFill>
                          <a:effectLst/>
                          <a:latin typeface="Calibri" charset="0"/>
                        </a:rPr>
                        <a:t>6.73E-05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layer4_vpgms_s_dac_</a:t>
                      </a:r>
                    </a:p>
                  </a:txBody>
                  <a:tcPr marL="12700" marR="12700" marT="12700" marB="0" anchor="b"/>
                </a:tc>
                <a:tc>
                  <a:txBody>
                    <a:bodyPr/>
                    <a:lstStyle/>
                    <a:p>
                      <a:pPr algn="r" fontAlgn="b"/>
                      <a:r>
                        <a:rPr lang="nb-NO" sz="1200" b="0" i="0" u="none" strike="noStrike">
                          <a:solidFill>
                            <a:srgbClr val="000000"/>
                          </a:solidFill>
                          <a:effectLst/>
                          <a:latin typeface="Calibri" charset="0"/>
                        </a:rPr>
                        <a:t>6.62E-05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vcgrvstep_s_dac_</a:t>
                      </a:r>
                    </a:p>
                  </a:txBody>
                  <a:tcPr marL="12700" marR="12700" marT="12700" marB="0" anchor="b"/>
                </a:tc>
                <a:tc>
                  <a:txBody>
                    <a:bodyPr/>
                    <a:lstStyle/>
                    <a:p>
                      <a:pPr algn="r" fontAlgn="b"/>
                      <a:r>
                        <a:rPr lang="nb-NO" sz="1200" b="0" i="0" u="none" strike="noStrike">
                          <a:solidFill>
                            <a:srgbClr val="000000"/>
                          </a:solidFill>
                          <a:effectLst/>
                          <a:latin typeface="Calibri" charset="0"/>
                        </a:rPr>
                        <a:t>5.15E-05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bit_mhopen_io4_pcs_</a:t>
                      </a:r>
                    </a:p>
                  </a:txBody>
                  <a:tcPr marL="12700" marR="12700" marT="12700" marB="0" anchor="b"/>
                </a:tc>
                <a:tc>
                  <a:txBody>
                    <a:bodyPr/>
                    <a:lstStyle/>
                    <a:p>
                      <a:pPr algn="r" fontAlgn="b"/>
                      <a:r>
                        <a:rPr lang="nb-NO" sz="1200" b="0" i="0" u="none" strike="noStrike">
                          <a:solidFill>
                            <a:srgbClr val="000000"/>
                          </a:solidFill>
                          <a:effectLst/>
                          <a:latin typeface="Calibri" charset="0"/>
                        </a:rPr>
                        <a:t>3.12E-05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tmps_trim_hts_p_</a:t>
                      </a:r>
                    </a:p>
                  </a:txBody>
                  <a:tcPr marL="12700" marR="12700" marT="12700" marB="0" anchor="b"/>
                </a:tc>
                <a:tc>
                  <a:txBody>
                    <a:bodyPr/>
                    <a:lstStyle/>
                    <a:p>
                      <a:pPr algn="r" fontAlgn="b"/>
                      <a:r>
                        <a:rPr lang="nb-NO" sz="1200" b="0" i="0" u="none" strike="noStrike">
                          <a:solidFill>
                            <a:srgbClr val="000000"/>
                          </a:solidFill>
                          <a:effectLst/>
                          <a:latin typeface="Calibri" charset="0"/>
                        </a:rPr>
                        <a:t>2.38E-05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ron_odt_18p_s_dac_</a:t>
                      </a:r>
                    </a:p>
                  </a:txBody>
                  <a:tcPr marL="12700" marR="12700" marT="12700" marB="0" anchor="b"/>
                </a:tc>
                <a:tc>
                  <a:txBody>
                    <a:bodyPr/>
                    <a:lstStyle/>
                    <a:p>
                      <a:pPr algn="r" fontAlgn="b"/>
                      <a:r>
                        <a:rPr lang="nb-NO" sz="1200" b="0" i="0" u="none" strike="noStrike">
                          <a:solidFill>
                            <a:srgbClr val="000000"/>
                          </a:solidFill>
                          <a:effectLst/>
                          <a:latin typeface="Calibri" charset="0"/>
                        </a:rPr>
                        <a:t>2.27E-05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hr-HR" sz="1200" b="0" i="0" u="none" strike="noStrike">
                          <a:solidFill>
                            <a:srgbClr val="000000"/>
                          </a:solidFill>
                          <a:effectLst/>
                          <a:latin typeface="Calibri" charset="0"/>
                        </a:rPr>
                        <a:t>2.07E-05</a:t>
                      </a:r>
                    </a:p>
                  </a:txBody>
                  <a:tcPr marL="12700" marR="12700" marT="12700" marB="0" anchor="b"/>
                </a:tc>
              </a:tr>
              <a:tr h="283273">
                <a:tc>
                  <a:txBody>
                    <a:bodyPr/>
                    <a:lstStyle/>
                    <a:p>
                      <a:pPr algn="l" fontAlgn="b"/>
                      <a:r>
                        <a:rPr lang="en-US" sz="1200" b="0" i="0" u="none" strike="noStrike">
                          <a:solidFill>
                            <a:srgbClr val="000000"/>
                          </a:solidFill>
                          <a:effectLst/>
                          <a:latin typeface="Calibri" charset="0"/>
                        </a:rPr>
                        <a:t>vcelsrct_p_</a:t>
                      </a:r>
                    </a:p>
                  </a:txBody>
                  <a:tcPr marL="12700" marR="12700" marT="12700" marB="0" anchor="b"/>
                </a:tc>
                <a:tc>
                  <a:txBody>
                    <a:bodyPr/>
                    <a:lstStyle/>
                    <a:p>
                      <a:pPr algn="r" fontAlgn="b"/>
                      <a:r>
                        <a:rPr lang="nb-NO" sz="1200" b="0" i="0" u="none" strike="noStrike" dirty="0">
                          <a:solidFill>
                            <a:srgbClr val="000000"/>
                          </a:solidFill>
                          <a:effectLst/>
                          <a:latin typeface="Calibri" charset="0"/>
                        </a:rPr>
                        <a:t>1.65E-05</a:t>
                      </a:r>
                    </a:p>
                  </a:txBody>
                  <a:tcPr marL="12700" marR="12700" marT="12700" marB="0" anchor="b"/>
                </a:tc>
              </a:tr>
            </a:tbl>
          </a:graphicData>
        </a:graphic>
      </p:graphicFrame>
      <p:graphicFrame>
        <p:nvGraphicFramePr>
          <p:cNvPr id="18" name="Content Placeholder 9"/>
          <p:cNvGraphicFramePr>
            <a:graphicFrameLocks/>
          </p:cNvGraphicFramePr>
          <p:nvPr>
            <p:extLst>
              <p:ext uri="{D42A27DB-BD31-4B8C-83A1-F6EECF244321}">
                <p14:modId xmlns:p14="http://schemas.microsoft.com/office/powerpoint/2010/main" val="2122961318"/>
              </p:ext>
            </p:extLst>
          </p:nvPr>
        </p:nvGraphicFramePr>
        <p:xfrm>
          <a:off x="6799986" y="1098029"/>
          <a:ext cx="3989934" cy="5755744"/>
        </p:xfrm>
        <a:graphic>
          <a:graphicData uri="http://schemas.openxmlformats.org/drawingml/2006/table">
            <a:tbl>
              <a:tblPr firstRow="1" bandRow="1">
                <a:tableStyleId>{5C22544A-7EE6-4342-B048-85BDC9FD1C3A}</a:tableStyleId>
              </a:tblPr>
              <a:tblGrid>
                <a:gridCol w="2732634"/>
                <a:gridCol w="1257300"/>
              </a:tblGrid>
              <a:tr h="318647">
                <a:tc>
                  <a:txBody>
                    <a:bodyPr/>
                    <a:lstStyle/>
                    <a:p>
                      <a:pPr algn="l" fontAlgn="b"/>
                      <a:r>
                        <a:rPr lang="en-US" sz="1200" b="0" i="0" u="none" strike="noStrike">
                          <a:solidFill>
                            <a:srgbClr val="000000"/>
                          </a:solidFill>
                          <a:effectLst/>
                          <a:latin typeface="Calibri" charset="0"/>
                        </a:rPr>
                        <a:t>tlcwc_we0_wl0_fr_s25_a2r_pcs_</a:t>
                      </a:r>
                    </a:p>
                  </a:txBody>
                  <a:tcPr marL="12700" marR="12700" marT="12700" marB="0" anchor="b">
                    <a:solidFill>
                      <a:schemeClr val="accent5">
                        <a:lumMod val="20000"/>
                        <a:lumOff val="80000"/>
                      </a:schemeClr>
                    </a:solidFill>
                  </a:tcPr>
                </a:tc>
                <a:tc>
                  <a:txBody>
                    <a:bodyPr/>
                    <a:lstStyle/>
                    <a:p>
                      <a:pPr algn="r" fontAlgn="b"/>
                      <a:r>
                        <a:rPr lang="is-IS" sz="1200" b="0" i="0" u="none" strike="noStrike" dirty="0">
                          <a:solidFill>
                            <a:srgbClr val="000000"/>
                          </a:solidFill>
                          <a:effectLst/>
                          <a:latin typeface="Calibri" charset="0"/>
                        </a:rPr>
                        <a:t>10.25248681</a:t>
                      </a:r>
                    </a:p>
                  </a:txBody>
                  <a:tcPr marL="12700" marR="12700" marT="12700" marB="0" anchor="b">
                    <a:solidFill>
                      <a:schemeClr val="accent5">
                        <a:lumMod val="20000"/>
                        <a:lumOff val="80000"/>
                      </a:schemeClr>
                    </a:solidFill>
                  </a:tcPr>
                </a:tc>
              </a:tr>
              <a:tr h="286163">
                <a:tc>
                  <a:txBody>
                    <a:bodyPr/>
                    <a:lstStyle/>
                    <a:p>
                      <a:pPr algn="l" fontAlgn="b"/>
                      <a:r>
                        <a:rPr lang="en-US" sz="1200" b="0" i="0" u="none" strike="noStrike">
                          <a:solidFill>
                            <a:srgbClr val="000000"/>
                          </a:solidFill>
                          <a:effectLst/>
                          <a:latin typeface="Calibri" charset="0"/>
                        </a:rPr>
                        <a:t>ron_no18_t_ua_</a:t>
                      </a:r>
                    </a:p>
                  </a:txBody>
                  <a:tcPr marL="12700" marR="12700" marT="12700" marB="0" anchor="b"/>
                </a:tc>
                <a:tc>
                  <a:txBody>
                    <a:bodyPr/>
                    <a:lstStyle/>
                    <a:p>
                      <a:pPr algn="r" fontAlgn="b"/>
                      <a:r>
                        <a:rPr lang="fi-FI" sz="1200" b="0" i="0" u="none" strike="noStrike">
                          <a:solidFill>
                            <a:srgbClr val="000000"/>
                          </a:solidFill>
                          <a:effectLst/>
                          <a:latin typeface="Calibri" charset="0"/>
                        </a:rPr>
                        <a:t>9.872344644</a:t>
                      </a:r>
                    </a:p>
                  </a:txBody>
                  <a:tcPr marL="12700" marR="12700" marT="12700" marB="0" anchor="b"/>
                </a:tc>
              </a:tr>
              <a:tr h="286163">
                <a:tc>
                  <a:txBody>
                    <a:bodyPr/>
                    <a:lstStyle/>
                    <a:p>
                      <a:pPr algn="l" fontAlgn="b"/>
                      <a:r>
                        <a:rPr lang="en-US" sz="1200" b="0" i="0" u="none" strike="noStrike" dirty="0">
                          <a:solidFill>
                            <a:srgbClr val="000000"/>
                          </a:solidFill>
                          <a:effectLst/>
                          <a:latin typeface="Calibri" charset="0"/>
                        </a:rPr>
                        <a:t>vth_sgd_l3s_mv_</a:t>
                      </a:r>
                    </a:p>
                  </a:txBody>
                  <a:tcPr marL="12700" marR="12700" marT="12700" marB="0" anchor="b"/>
                </a:tc>
                <a:tc>
                  <a:txBody>
                    <a:bodyPr/>
                    <a:lstStyle/>
                    <a:p>
                      <a:pPr algn="r" fontAlgn="b"/>
                      <a:r>
                        <a:rPr lang="hr-HR" sz="1200" b="0" i="0" u="none" strike="noStrike">
                          <a:solidFill>
                            <a:srgbClr val="000000"/>
                          </a:solidFill>
                          <a:effectLst/>
                          <a:latin typeface="Calibri" charset="0"/>
                        </a:rPr>
                        <a:t>9.645437565</a:t>
                      </a:r>
                    </a:p>
                  </a:txBody>
                  <a:tcPr marL="12700" marR="12700" marT="12700" marB="0" anchor="b"/>
                </a:tc>
              </a:tr>
              <a:tr h="286163">
                <a:tc>
                  <a:txBody>
                    <a:bodyPr/>
                    <a:lstStyle/>
                    <a:p>
                      <a:pPr algn="l" fontAlgn="b"/>
                      <a:r>
                        <a:rPr lang="en-US" sz="1200" b="0" i="0" u="none" strike="noStrike" dirty="0">
                          <a:solidFill>
                            <a:srgbClr val="000000"/>
                          </a:solidFill>
                          <a:effectLst/>
                          <a:latin typeface="Calibri" charset="0"/>
                        </a:rPr>
                        <a:t>sfbc_b32wlsaup_drpost_pcs_</a:t>
                      </a:r>
                    </a:p>
                  </a:txBody>
                  <a:tcPr marL="12700" marR="12700" marT="12700" marB="0" anchor="b"/>
                </a:tc>
                <a:tc>
                  <a:txBody>
                    <a:bodyPr/>
                    <a:lstStyle/>
                    <a:p>
                      <a:pPr algn="r" fontAlgn="b"/>
                      <a:r>
                        <a:rPr lang="fi-FI" sz="1200" b="0" i="0" u="none" strike="noStrike">
                          <a:solidFill>
                            <a:srgbClr val="000000"/>
                          </a:solidFill>
                          <a:effectLst/>
                          <a:latin typeface="Calibri" charset="0"/>
                        </a:rPr>
                        <a:t>8.402079877</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tpor_us_</a:t>
                      </a:r>
                    </a:p>
                  </a:txBody>
                  <a:tcPr marL="12700" marR="12700" marT="12700" marB="0" anchor="b"/>
                </a:tc>
                <a:tc>
                  <a:txBody>
                    <a:bodyPr/>
                    <a:lstStyle/>
                    <a:p>
                      <a:pPr algn="r" fontAlgn="b"/>
                      <a:r>
                        <a:rPr lang="is-IS" sz="1200" b="0" i="0" u="none" strike="noStrike">
                          <a:solidFill>
                            <a:srgbClr val="000000"/>
                          </a:solidFill>
                          <a:effectLst/>
                          <a:latin typeface="Calibri" charset="0"/>
                        </a:rPr>
                        <a:t>6.265663978</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is-IS" sz="1200" b="0" i="0" u="none" strike="noStrike">
                          <a:solidFill>
                            <a:srgbClr val="000000"/>
                          </a:solidFill>
                          <a:effectLst/>
                          <a:latin typeface="Calibri" charset="0"/>
                        </a:rPr>
                        <a:t>5.839213944</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vth_08pwl60_lt_mv_</a:t>
                      </a:r>
                    </a:p>
                  </a:txBody>
                  <a:tcPr marL="12700" marR="12700" marT="12700" marB="0" anchor="b"/>
                </a:tc>
                <a:tc>
                  <a:txBody>
                    <a:bodyPr/>
                    <a:lstStyle/>
                    <a:p>
                      <a:pPr algn="r" fontAlgn="b"/>
                      <a:r>
                        <a:rPr lang="fi-FI" sz="1200" b="0" i="0" u="none" strike="noStrike">
                          <a:solidFill>
                            <a:srgbClr val="000000"/>
                          </a:solidFill>
                          <a:effectLst/>
                          <a:latin typeface="Calibri" charset="0"/>
                        </a:rPr>
                        <a:t>4.79107911</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fbc_sdllk0_pcs_</a:t>
                      </a:r>
                    </a:p>
                  </a:txBody>
                  <a:tcPr marL="12700" marR="12700" marT="12700" marB="0" anchor="b"/>
                </a:tc>
                <a:tc>
                  <a:txBody>
                    <a:bodyPr/>
                    <a:lstStyle/>
                    <a:p>
                      <a:pPr algn="r" fontAlgn="b"/>
                      <a:r>
                        <a:rPr lang="hr-HR" sz="1200" b="0" i="0" u="none" strike="noStrike">
                          <a:solidFill>
                            <a:srgbClr val="000000"/>
                          </a:solidFill>
                          <a:effectLst/>
                          <a:latin typeface="Calibri" charset="0"/>
                        </a:rPr>
                        <a:t>4.649616727</a:t>
                      </a:r>
                    </a:p>
                  </a:txBody>
                  <a:tcPr marL="12700" marR="12700" marT="12700" marB="0" anchor="b"/>
                </a:tc>
              </a:tr>
              <a:tr h="286163">
                <a:tc>
                  <a:txBody>
                    <a:bodyPr/>
                    <a:lstStyle/>
                    <a:p>
                      <a:pPr algn="l" fontAlgn="b"/>
                      <a:r>
                        <a:rPr lang="en-US" sz="1200" b="0" i="0" u="none" strike="noStrike" dirty="0" err="1">
                          <a:solidFill>
                            <a:srgbClr val="000000"/>
                          </a:solidFill>
                          <a:effectLst/>
                          <a:latin typeface="Calibri" charset="0"/>
                        </a:rPr>
                        <a:t>crd_scrnslcbot_p</a:t>
                      </a:r>
                      <a:r>
                        <a:rPr lang="en-US" sz="1200" b="0" i="0" u="none" strike="noStrike" dirty="0">
                          <a:solidFill>
                            <a:srgbClr val="000000"/>
                          </a:solidFill>
                          <a:effectLst/>
                          <a:latin typeface="Calibri" charset="0"/>
                        </a:rPr>
                        <a:t>_</a:t>
                      </a:r>
                    </a:p>
                  </a:txBody>
                  <a:tcPr marL="12700" marR="12700" marT="12700" marB="0" anchor="b"/>
                </a:tc>
                <a:tc>
                  <a:txBody>
                    <a:bodyPr/>
                    <a:lstStyle/>
                    <a:p>
                      <a:pPr algn="r" fontAlgn="b"/>
                      <a:r>
                        <a:rPr lang="fi-FI" sz="1200" b="0" i="0" u="none" strike="noStrike">
                          <a:solidFill>
                            <a:srgbClr val="000000"/>
                          </a:solidFill>
                          <a:effectLst/>
                          <a:latin typeface="Calibri" charset="0"/>
                        </a:rPr>
                        <a:t>3.795618968</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is-IS" sz="1200" b="0" i="0" u="none" strike="noStrike">
                          <a:solidFill>
                            <a:srgbClr val="000000"/>
                          </a:solidFill>
                          <a:effectLst/>
                          <a:latin typeface="Calibri" charset="0"/>
                        </a:rPr>
                        <a:t>3.273732284</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crd_sdllk_p_</a:t>
                      </a:r>
                    </a:p>
                  </a:txBody>
                  <a:tcPr marL="12700" marR="12700" marT="12700" marB="0" anchor="b"/>
                </a:tc>
                <a:tc>
                  <a:txBody>
                    <a:bodyPr/>
                    <a:lstStyle/>
                    <a:p>
                      <a:pPr algn="r" fontAlgn="b"/>
                      <a:r>
                        <a:rPr lang="is-IS" sz="1200" b="0" i="0" u="none" strike="noStrike">
                          <a:solidFill>
                            <a:srgbClr val="000000"/>
                          </a:solidFill>
                          <a:effectLst/>
                          <a:latin typeface="Calibri" charset="0"/>
                        </a:rPr>
                        <a:t>3.016071527</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hr-HR" sz="1200" b="0" i="0" u="none" strike="noStrike">
                          <a:solidFill>
                            <a:srgbClr val="000000"/>
                          </a:solidFill>
                          <a:effectLst/>
                          <a:latin typeface="Calibri" charset="0"/>
                        </a:rPr>
                        <a:t>2.439358408</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vcg_gr3_t_mv_</a:t>
                      </a:r>
                    </a:p>
                  </a:txBody>
                  <a:tcPr marL="12700" marR="12700" marT="12700" marB="0" anchor="b"/>
                </a:tc>
                <a:tc>
                  <a:txBody>
                    <a:bodyPr/>
                    <a:lstStyle/>
                    <a:p>
                      <a:pPr algn="r" fontAlgn="b"/>
                      <a:r>
                        <a:rPr lang="fi-FI" sz="1200" b="0" i="0" u="none" strike="noStrike">
                          <a:solidFill>
                            <a:srgbClr val="000000"/>
                          </a:solidFill>
                          <a:effectLst/>
                          <a:latin typeface="Calibri" charset="0"/>
                        </a:rPr>
                        <a:t>1.865578758</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vpgmulooptrial2__</a:t>
                      </a:r>
                    </a:p>
                  </a:txBody>
                  <a:tcPr marL="12700" marR="12700" marT="12700" marB="0" anchor="b"/>
                </a:tc>
                <a:tc>
                  <a:txBody>
                    <a:bodyPr/>
                    <a:lstStyle/>
                    <a:p>
                      <a:pPr algn="r" fontAlgn="b"/>
                      <a:r>
                        <a:rPr lang="cs-CZ" sz="1200" b="0" i="0" u="none" strike="noStrike">
                          <a:solidFill>
                            <a:srgbClr val="000000"/>
                          </a:solidFill>
                          <a:effectLst/>
                          <a:latin typeface="Calibri" charset="0"/>
                        </a:rPr>
                        <a:t>1.522899322</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iccs_moni_1_ua_</a:t>
                      </a:r>
                    </a:p>
                  </a:txBody>
                  <a:tcPr marL="12700" marR="12700" marT="12700" marB="0" anchor="b"/>
                </a:tc>
                <a:tc>
                  <a:txBody>
                    <a:bodyPr/>
                    <a:lstStyle/>
                    <a:p>
                      <a:pPr algn="r" fontAlgn="b"/>
                      <a:r>
                        <a:rPr lang="is-IS" sz="1200" b="0" i="0" u="none" strike="noStrike">
                          <a:solidFill>
                            <a:srgbClr val="000000"/>
                          </a:solidFill>
                          <a:effectLst/>
                          <a:latin typeface="Calibri" charset="0"/>
                        </a:rPr>
                        <a:t>1.198089304</a:t>
                      </a:r>
                    </a:p>
                  </a:txBody>
                  <a:tcPr marL="12700" marR="12700" marT="12700" marB="0" anchor="b"/>
                </a:tc>
              </a:tr>
              <a:tr h="286163">
                <a:tc>
                  <a:txBody>
                    <a:bodyPr/>
                    <a:lstStyle/>
                    <a:p>
                      <a:pPr algn="l" fontAlgn="b"/>
                      <a:r>
                        <a:rPr lang="en-US" sz="1200" b="0" i="0" u="none" strike="noStrike" dirty="0">
                          <a:solidFill>
                            <a:srgbClr val="000000"/>
                          </a:solidFill>
                          <a:effectLst/>
                          <a:latin typeface="Calibri" charset="0"/>
                        </a:rPr>
                        <a:t>wlds0leak_top_2_pcs_</a:t>
                      </a:r>
                    </a:p>
                  </a:txBody>
                  <a:tcPr marL="12700" marR="12700" marT="12700" marB="0" anchor="b"/>
                </a:tc>
                <a:tc>
                  <a:txBody>
                    <a:bodyPr/>
                    <a:lstStyle/>
                    <a:p>
                      <a:pPr algn="r" fontAlgn="b"/>
                      <a:r>
                        <a:rPr lang="nb-NO" sz="1200" b="0" i="0" u="none" strike="noStrike">
                          <a:solidFill>
                            <a:srgbClr val="000000"/>
                          </a:solidFill>
                          <a:effectLst/>
                          <a:latin typeface="Calibri" charset="0"/>
                        </a:rPr>
                        <a:t>0.886277558</a:t>
                      </a:r>
                    </a:p>
                  </a:txBody>
                  <a:tcPr marL="12700" marR="12700" marT="12700" marB="0" anchor="b"/>
                </a:tc>
              </a:tr>
              <a:tr h="286163">
                <a:tc>
                  <a:txBody>
                    <a:bodyPr/>
                    <a:lstStyle/>
                    <a:p>
                      <a:pPr algn="l" fontAlgn="b"/>
                      <a:r>
                        <a:rPr lang="en-US" sz="1200" b="0" i="0" u="none" strike="noStrike" dirty="0">
                          <a:solidFill>
                            <a:srgbClr val="000000"/>
                          </a:solidFill>
                          <a:effectLst/>
                          <a:latin typeface="Calibri" charset="0"/>
                        </a:rPr>
                        <a:t>ron_odt_18n_t_ua_</a:t>
                      </a:r>
                    </a:p>
                  </a:txBody>
                  <a:tcPr marL="12700" marR="12700" marT="12700" marB="0" anchor="b"/>
                </a:tc>
                <a:tc>
                  <a:txBody>
                    <a:bodyPr/>
                    <a:lstStyle/>
                    <a:p>
                      <a:pPr algn="r" fontAlgn="b"/>
                      <a:r>
                        <a:rPr lang="is-IS" sz="1200" b="0" i="0" u="none" strike="noStrike" dirty="0">
                          <a:solidFill>
                            <a:srgbClr val="000000"/>
                          </a:solidFill>
                          <a:effectLst/>
                          <a:latin typeface="Calibri" charset="0"/>
                        </a:rPr>
                        <a:t>0.80437385</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vreadt_p_</a:t>
                      </a:r>
                    </a:p>
                  </a:txBody>
                  <a:tcPr marL="12700" marR="12700" marT="12700" marB="0" anchor="b"/>
                </a:tc>
                <a:tc>
                  <a:txBody>
                    <a:bodyPr/>
                    <a:lstStyle/>
                    <a:p>
                      <a:pPr algn="r" fontAlgn="b"/>
                      <a:r>
                        <a:rPr lang="fi-FI" sz="1200" b="0" i="0" u="none" strike="noStrike" dirty="0">
                          <a:solidFill>
                            <a:srgbClr val="000000"/>
                          </a:solidFill>
                          <a:effectLst/>
                          <a:latin typeface="Calibri" charset="0"/>
                        </a:rPr>
                        <a:t>0.791781929</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ron_po33_t_ua_</a:t>
                      </a:r>
                    </a:p>
                  </a:txBody>
                  <a:tcPr marL="12700" marR="12700" marT="12700" marB="0" anchor="b"/>
                </a:tc>
                <a:tc>
                  <a:txBody>
                    <a:bodyPr/>
                    <a:lstStyle/>
                    <a:p>
                      <a:pPr algn="r" fontAlgn="b"/>
                      <a:r>
                        <a:rPr lang="is-IS" sz="1200" b="0" i="0" u="none" strike="noStrike" dirty="0">
                          <a:solidFill>
                            <a:srgbClr val="000000"/>
                          </a:solidFill>
                          <a:effectLst/>
                          <a:latin typeface="Calibri" charset="0"/>
                        </a:rPr>
                        <a:t>0.702768803</a:t>
                      </a:r>
                    </a:p>
                  </a:txBody>
                  <a:tcPr marL="12700" marR="12700" marT="12700" marB="0" anchor="b"/>
                </a:tc>
              </a:tr>
              <a:tr h="286163">
                <a:tc>
                  <a:txBody>
                    <a:bodyPr/>
                    <a:lstStyle/>
                    <a:p>
                      <a:pPr algn="l" fontAlgn="b"/>
                      <a:r>
                        <a:rPr lang="en-US" sz="1200" b="0" i="0" u="none" strike="noStrike">
                          <a:solidFill>
                            <a:srgbClr val="000000"/>
                          </a:solidFill>
                          <a:effectLst/>
                          <a:latin typeface="Calibri" charset="0"/>
                        </a:rPr>
                        <a:t>wlleak_post_17_na_</a:t>
                      </a:r>
                    </a:p>
                  </a:txBody>
                  <a:tcPr marL="12700" marR="12700" marT="12700" marB="0" anchor="b"/>
                </a:tc>
                <a:tc>
                  <a:txBody>
                    <a:bodyPr/>
                    <a:lstStyle/>
                    <a:p>
                      <a:pPr algn="r" fontAlgn="b"/>
                      <a:r>
                        <a:rPr lang="nb-NO" sz="1200" b="0" i="0" u="none" strike="noStrike" dirty="0">
                          <a:solidFill>
                            <a:srgbClr val="000000"/>
                          </a:solidFill>
                          <a:effectLst/>
                          <a:latin typeface="Calibri" charset="0"/>
                        </a:rPr>
                        <a:t>0.639644584</a:t>
                      </a:r>
                    </a:p>
                  </a:txBody>
                  <a:tcPr marL="12700" marR="12700" marT="12700" marB="0" anchor="b"/>
                </a:tc>
              </a:tr>
            </a:tbl>
          </a:graphicData>
        </a:graphic>
      </p:graphicFrame>
    </p:spTree>
    <p:extLst>
      <p:ext uri="{BB962C8B-B14F-4D97-AF65-F5344CB8AC3E}">
        <p14:creationId xmlns:p14="http://schemas.microsoft.com/office/powerpoint/2010/main" val="18663993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6505" y="1104900"/>
            <a:ext cx="10038990"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110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 y="365760"/>
            <a:ext cx="11719560" cy="6131197"/>
          </a:xfrm>
          <a:prstGeom prst="rect">
            <a:avLst/>
          </a:prstGeom>
        </p:spPr>
      </p:pic>
    </p:spTree>
    <p:extLst>
      <p:ext uri="{BB962C8B-B14F-4D97-AF65-F5344CB8AC3E}">
        <p14:creationId xmlns:p14="http://schemas.microsoft.com/office/powerpoint/2010/main" val="816029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defTabSz="914400">
              <a:lnSpc>
                <a:spcPct val="100000"/>
              </a:lnSpc>
              <a:spcBef>
                <a:spcPts val="0"/>
              </a:spcBef>
              <a:buClrTx/>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111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22136088"/>
              </p:ext>
            </p:extLst>
          </p:nvPr>
        </p:nvGraphicFramePr>
        <p:xfrm>
          <a:off x="886336" y="787037"/>
          <a:ext cx="4779678" cy="5739765"/>
        </p:xfrm>
        <a:graphic>
          <a:graphicData uri="http://schemas.openxmlformats.org/drawingml/2006/table">
            <a:tbl>
              <a:tblPr firstRow="1" bandRow="1">
                <a:tableStyleId>{5C22544A-7EE6-4342-B048-85BDC9FD1C3A}</a:tableStyleId>
              </a:tblPr>
              <a:tblGrid>
                <a:gridCol w="2389839"/>
                <a:gridCol w="2389839"/>
              </a:tblGrid>
              <a:tr h="287655">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dirty="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0">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dirty="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3952209"/>
              </p:ext>
            </p:extLst>
          </p:nvPr>
        </p:nvGraphicFramePr>
        <p:xfrm>
          <a:off x="6315042" y="768667"/>
          <a:ext cx="4779678" cy="5739765"/>
        </p:xfrm>
        <a:graphic>
          <a:graphicData uri="http://schemas.openxmlformats.org/drawingml/2006/table">
            <a:tbl>
              <a:tblPr firstRow="1" bandRow="1">
                <a:tableStyleId>{5C22544A-7EE6-4342-B048-85BDC9FD1C3A}</a:tableStyleId>
              </a:tblPr>
              <a:tblGrid>
                <a:gridCol w="2389839"/>
                <a:gridCol w="2389839"/>
              </a:tblGrid>
              <a:tr h="287655">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dirty="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0">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dirty="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a:p>
                  </a:txBody>
                  <a:tcPr/>
                </a:tc>
                <a:tc>
                  <a:txBody>
                    <a:bodyPr/>
                    <a:lstStyle/>
                    <a:p>
                      <a:endParaRPr lang="en-US" sz="1200"/>
                    </a:p>
                  </a:txBody>
                  <a:tcPr/>
                </a:tc>
              </a:tr>
              <a:tr h="287655">
                <a:tc>
                  <a:txBody>
                    <a:bodyPr/>
                    <a:lstStyle/>
                    <a:p>
                      <a:endParaRPr lang="en-US" sz="1200" dirty="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375163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LASSO (Least Absolute Shrinkage and Selection Operator) is a regression method that involves penalizing the absolute size of the regression coefficients.</a:t>
            </a:r>
          </a:p>
        </p:txBody>
      </p:sp>
      <p:sp>
        <p:nvSpPr>
          <p:cNvPr id="3" name="Title 2"/>
          <p:cNvSpPr>
            <a:spLocks noGrp="1"/>
          </p:cNvSpPr>
          <p:nvPr>
            <p:ph type="title"/>
          </p:nvPr>
        </p:nvSpPr>
        <p:spPr/>
        <p:txBody>
          <a:bodyPr>
            <a:normAutofit/>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112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554258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178" y="1493560"/>
            <a:ext cx="5228822"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300" y="1493560"/>
            <a:ext cx="5516260" cy="4961028"/>
          </a:xfrm>
          <a:prstGeom prst="rect">
            <a:avLst/>
          </a:prstGeom>
        </p:spPr>
      </p:pic>
      <p:sp>
        <p:nvSpPr>
          <p:cNvPr id="10" name="TextBox 9"/>
          <p:cNvSpPr txBox="1"/>
          <p:nvPr/>
        </p:nvSpPr>
        <p:spPr>
          <a:xfrm>
            <a:off x="7428351" y="1601136"/>
            <a:ext cx="2699778" cy="276999"/>
          </a:xfrm>
          <a:prstGeom prst="rect">
            <a:avLst/>
          </a:prstGeom>
          <a:noFill/>
        </p:spPr>
        <p:txBody>
          <a:bodyPr wrap="none" rtlCol="0">
            <a:spAutoFit/>
          </a:bodyPr>
          <a:lstStyle/>
          <a:p>
            <a:r>
              <a:rPr lang="en-US" sz="1200" b="1" dirty="0" smtClean="0"/>
              <a:t>HTPD best iteration GBM 464</a:t>
            </a:r>
          </a:p>
        </p:txBody>
      </p:sp>
    </p:spTree>
    <p:extLst>
      <p:ext uri="{BB962C8B-B14F-4D97-AF65-F5344CB8AC3E}">
        <p14:creationId xmlns:p14="http://schemas.microsoft.com/office/powerpoint/2010/main" val="1837910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1242080"/>
            <a:ext cx="5587004" cy="5067300"/>
          </a:xfrm>
        </p:spPr>
      </p:pic>
      <p:sp>
        <p:nvSpPr>
          <p:cNvPr id="3" name="Title 2"/>
          <p:cNvSpPr>
            <a:spLocks noGrp="1"/>
          </p:cNvSpPr>
          <p:nvPr>
            <p:ph type="title"/>
          </p:nvPr>
        </p:nvSpPr>
        <p:spPr/>
        <p:txBody>
          <a:bodyPr/>
          <a:lstStyle/>
          <a:p>
            <a:r>
              <a:rPr lang="en-US" dirty="0" smtClean="0"/>
              <a:t>HTPD Lasso coefficients </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90543"/>
            <a:ext cx="6062771" cy="5170374"/>
          </a:xfrm>
          <a:prstGeom prst="rect">
            <a:avLst/>
          </a:prstGeom>
        </p:spPr>
      </p:pic>
    </p:spTree>
    <p:extLst>
      <p:ext uri="{BB962C8B-B14F-4D97-AF65-F5344CB8AC3E}">
        <p14:creationId xmlns:p14="http://schemas.microsoft.com/office/powerpoint/2010/main" val="906559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13" y="1104900"/>
            <a:ext cx="10840374"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789240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482" y="1104900"/>
            <a:ext cx="10693998" cy="5067300"/>
          </a:xfrm>
        </p:spPr>
      </p:pic>
      <p:sp>
        <p:nvSpPr>
          <p:cNvPr id="3" name="Title 2"/>
          <p:cNvSpPr>
            <a:spLocks noGrp="1"/>
          </p:cNvSpPr>
          <p:nvPr>
            <p:ph type="title"/>
          </p:nvPr>
        </p:nvSpPr>
        <p:spPr/>
        <p:txBody>
          <a:bodyPr/>
          <a:lstStyle/>
          <a:p>
            <a:r>
              <a:rPr lang="en-US" dirty="0" smtClean="0"/>
              <a:t>LASSO</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300060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53" y="1104900"/>
            <a:ext cx="10788127" cy="5067300"/>
          </a:xfrm>
        </p:spPr>
      </p:pic>
      <p:sp>
        <p:nvSpPr>
          <p:cNvPr id="3" name="Title 2"/>
          <p:cNvSpPr>
            <a:spLocks noGrp="1"/>
          </p:cNvSpPr>
          <p:nvPr>
            <p:ph type="title"/>
          </p:nvPr>
        </p:nvSpPr>
        <p:spPr/>
        <p:txBody>
          <a:bodyPr/>
          <a:lstStyle/>
          <a:p>
            <a:r>
              <a:rPr lang="en-US" dirty="0" smtClean="0"/>
              <a:t>GBM</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987327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447" y="1104900"/>
            <a:ext cx="9553106" cy="5067300"/>
          </a:xfrm>
        </p:spPr>
      </p:pic>
    </p:spTree>
    <p:extLst>
      <p:ext uri="{BB962C8B-B14F-4D97-AF65-F5344CB8AC3E}">
        <p14:creationId xmlns:p14="http://schemas.microsoft.com/office/powerpoint/2010/main" val="2050907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563" y="1104900"/>
            <a:ext cx="10574873" cy="5067300"/>
          </a:xfrm>
        </p:spPr>
      </p:pic>
    </p:spTree>
    <p:extLst>
      <p:ext uri="{BB962C8B-B14F-4D97-AF65-F5344CB8AC3E}">
        <p14:creationId xmlns:p14="http://schemas.microsoft.com/office/powerpoint/2010/main" val="680897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19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759086142"/>
              </p:ext>
            </p:extLst>
          </p:nvPr>
        </p:nvGraphicFramePr>
        <p:xfrm>
          <a:off x="633805" y="1294748"/>
          <a:ext cx="5041526" cy="49619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364131963"/>
              </p:ext>
            </p:extLst>
          </p:nvPr>
        </p:nvGraphicFramePr>
        <p:xfrm>
          <a:off x="6324405" y="1284662"/>
          <a:ext cx="5395155" cy="49720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540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2440" y="120318"/>
            <a:ext cx="11247120" cy="661736"/>
          </a:xfrm>
        </p:spPr>
        <p:txBody>
          <a:bodyPr>
            <a:normAutofit/>
          </a:bodyPr>
          <a:lstStyle/>
          <a:p>
            <a:r>
              <a:rPr lang="en-US" sz="2000" b="0" dirty="0">
                <a:solidFill>
                  <a:schemeClr val="accent4">
                    <a:lumMod val="50000"/>
                  </a:schemeClr>
                </a:solidFill>
                <a:ea typeface="SimSun" pitchFamily="2" charset="-122"/>
              </a:rPr>
              <a:t>Project Charter: </a:t>
            </a:r>
            <a:r>
              <a:rPr lang="en-US" sz="2000" b="0" dirty="0" smtClean="0">
                <a:solidFill>
                  <a:schemeClr val="accent4">
                    <a:lumMod val="50000"/>
                  </a:schemeClr>
                </a:solidFill>
                <a:ea typeface="SimSun" pitchFamily="2" charset="-122"/>
              </a:rPr>
              <a:t>BICS3 reliability with PD data study</a:t>
            </a:r>
            <a:r>
              <a:rPr lang="en-US" sz="2000" dirty="0" smtClean="0"/>
              <a:t> </a:t>
            </a:r>
            <a:r>
              <a:rPr lang="en-US" sz="2000" b="0" dirty="0">
                <a:solidFill>
                  <a:schemeClr val="accent4">
                    <a:lumMod val="50000"/>
                  </a:schemeClr>
                </a:solidFill>
                <a:ea typeface="SimSun" pitchFamily="2" charset="-122"/>
              </a:rPr>
              <a:t/>
            </a:r>
            <a:br>
              <a:rPr lang="en-US" sz="2000" b="0" dirty="0">
                <a:solidFill>
                  <a:schemeClr val="accent4">
                    <a:lumMod val="50000"/>
                  </a:schemeClr>
                </a:solidFill>
                <a:ea typeface="SimSun" pitchFamily="2" charset="-122"/>
              </a:rPr>
            </a:br>
            <a:r>
              <a:rPr lang="en-US" sz="2000" b="0" dirty="0">
                <a:solidFill>
                  <a:schemeClr val="accent4">
                    <a:lumMod val="50000"/>
                  </a:schemeClr>
                </a:solidFill>
                <a:ea typeface="SimSun" pitchFamily="2" charset="-122"/>
              </a:rPr>
              <a:t>Project Stream: Data Science/Machine Learning</a:t>
            </a:r>
            <a:endParaRPr lang="en-US" sz="2000" b="0" i="1" dirty="0">
              <a:solidFill>
                <a:schemeClr val="accent4">
                  <a:lumMod val="50000"/>
                </a:schemeClr>
              </a:solidFill>
            </a:endParaRPr>
          </a:p>
        </p:txBody>
      </p:sp>
      <p:sp>
        <p:nvSpPr>
          <p:cNvPr id="2" name="Slide Number Placeholder 1"/>
          <p:cNvSpPr>
            <a:spLocks noGrp="1"/>
          </p:cNvSpPr>
          <p:nvPr>
            <p:ph type="sldNum" sz="quarter" idx="4"/>
          </p:nvPr>
        </p:nvSpPr>
        <p:spPr/>
        <p:txBody>
          <a:bodyPr/>
          <a:lstStyle/>
          <a:p>
            <a:fld id="{117D082C-22F7-460A-B107-A5704CF548D4}" type="slidenum">
              <a:rPr lang="en-US" smtClean="0"/>
              <a:pPr/>
              <a:t>2</a:t>
            </a:fld>
            <a:endParaRPr lang="en-US" dirty="0"/>
          </a:p>
        </p:txBody>
      </p:sp>
      <p:sp>
        <p:nvSpPr>
          <p:cNvPr id="5" name="Footer Placeholder 4"/>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944222350"/>
              </p:ext>
            </p:extLst>
          </p:nvPr>
        </p:nvGraphicFramePr>
        <p:xfrm>
          <a:off x="472440" y="782054"/>
          <a:ext cx="11321836" cy="9064298"/>
        </p:xfrm>
        <a:graphic>
          <a:graphicData uri="http://schemas.openxmlformats.org/drawingml/2006/table">
            <a:tbl>
              <a:tblPr firstRow="1" bandRow="1">
                <a:tableStyleId>{5C22544A-7EE6-4342-B048-85BDC9FD1C3A}</a:tableStyleId>
              </a:tblPr>
              <a:tblGrid>
                <a:gridCol w="3319631"/>
                <a:gridCol w="8002205"/>
              </a:tblGrid>
              <a:tr h="339634">
                <a:tc>
                  <a:txBody>
                    <a:bodyPr/>
                    <a:lstStyle/>
                    <a:p>
                      <a:r>
                        <a:rPr lang="en-US" sz="1600" b="0" i="1" dirty="0" smtClean="0"/>
                        <a:t>Problem Statement</a:t>
                      </a:r>
                      <a:endParaRPr lang="en-US" sz="1600" b="0" i="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0" lang="en-US" sz="1600" b="0" i="1" u="none" strike="noStrike" kern="1200" cap="none" normalizeH="0" baseline="0" dirty="0" smtClean="0">
                          <a:ln>
                            <a:noFill/>
                          </a:ln>
                          <a:solidFill>
                            <a:schemeClr val="bg1"/>
                          </a:solidFill>
                          <a:effectLst/>
                          <a:latin typeface="+mn-lt"/>
                          <a:ea typeface="+mn-ea"/>
                          <a:cs typeface="+mn-cs"/>
                        </a:rPr>
                        <a:t>Goal/Objective/Purpose</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374630">
                <a:tc>
                  <a:txBody>
                    <a:bodyPr/>
                    <a:lstStyle/>
                    <a:p>
                      <a:pPr marL="171450" indent="-171450">
                        <a:buFont typeface="Arial" panose="020B0604020202020204" pitchFamily="34" charset="0"/>
                        <a:buChar char="•"/>
                      </a:pPr>
                      <a:r>
                        <a:rPr lang="en-US" sz="1600" kern="1200" dirty="0" smtClean="0">
                          <a:solidFill>
                            <a:schemeClr val="dk1"/>
                          </a:solidFill>
                          <a:latin typeface="+mn-lt"/>
                          <a:ea typeface="+mn-ea"/>
                          <a:cs typeface="+mn-cs"/>
                        </a:rPr>
                        <a:t>Reliably</a:t>
                      </a:r>
                      <a:r>
                        <a:rPr lang="en-US" sz="1600" kern="1200" baseline="0" dirty="0" smtClean="0">
                          <a:solidFill>
                            <a:schemeClr val="dk1"/>
                          </a:solidFill>
                          <a:latin typeface="+mn-lt"/>
                          <a:ea typeface="+mn-ea"/>
                          <a:cs typeface="+mn-cs"/>
                        </a:rPr>
                        <a:t> model </a:t>
                      </a:r>
                      <a:r>
                        <a:rPr lang="en-US" sz="1600" kern="1200" dirty="0" smtClean="0">
                          <a:solidFill>
                            <a:schemeClr val="dk1"/>
                          </a:solidFill>
                          <a:latin typeface="+mn-lt"/>
                          <a:ea typeface="+mn-ea"/>
                          <a:cs typeface="+mn-cs"/>
                        </a:rPr>
                        <a:t>BICS3 FBC growth rate in terms of an observable set of parameter</a:t>
                      </a:r>
                      <a:r>
                        <a:rPr lang="en-US" sz="1600" kern="1200" baseline="0" dirty="0" smtClean="0">
                          <a:solidFill>
                            <a:schemeClr val="dk1"/>
                          </a:solidFill>
                          <a:latin typeface="+mn-lt"/>
                          <a:ea typeface="+mn-ea"/>
                          <a:cs typeface="+mn-cs"/>
                        </a:rPr>
                        <a:t> values.</a:t>
                      </a:r>
                      <a:r>
                        <a:rPr lang="en-US" sz="1600" kern="1200" dirty="0" smtClean="0">
                          <a:solidFill>
                            <a:schemeClr val="dk1"/>
                          </a:solidFill>
                          <a:latin typeface="+mn-lt"/>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kern="1200" dirty="0" smtClean="0">
                          <a:solidFill>
                            <a:schemeClr val="dk1"/>
                          </a:solidFill>
                          <a:latin typeface="+mn-lt"/>
                          <a:ea typeface="+mn-ea"/>
                          <a:cs typeface="+mn-cs"/>
                        </a:rPr>
                        <a:t>Perform a deep analysis of the HTPD/RTPD/LTPD test data to</a:t>
                      </a:r>
                      <a:r>
                        <a:rPr lang="en-US" sz="1600" kern="1200" baseline="0" dirty="0" smtClean="0">
                          <a:solidFill>
                            <a:schemeClr val="dk1"/>
                          </a:solidFill>
                          <a:latin typeface="+mn-lt"/>
                          <a:ea typeface="+mn-ea"/>
                          <a:cs typeface="+mn-cs"/>
                        </a:rPr>
                        <a:t> define a model of </a:t>
                      </a:r>
                      <a:r>
                        <a:rPr lang="en-US" sz="1600" kern="1200" dirty="0" smtClean="0">
                          <a:solidFill>
                            <a:schemeClr val="dk1"/>
                          </a:solidFill>
                          <a:latin typeface="+mn-lt"/>
                          <a:ea typeface="+mn-ea"/>
                          <a:cs typeface="+mn-cs"/>
                        </a:rPr>
                        <a:t>BICS3 FBC growth rate in terms of the values of a subset of the die </a:t>
                      </a:r>
                      <a:r>
                        <a:rPr lang="en-US" sz="1600" kern="1200" dirty="0" err="1" smtClean="0">
                          <a:solidFill>
                            <a:schemeClr val="dk1"/>
                          </a:solidFill>
                          <a:latin typeface="+mn-lt"/>
                          <a:ea typeface="+mn-ea"/>
                          <a:cs typeface="+mn-cs"/>
                        </a:rPr>
                        <a:t>qual</a:t>
                      </a:r>
                      <a:r>
                        <a:rPr lang="en-US" sz="1600" kern="1200" dirty="0" smtClean="0">
                          <a:solidFill>
                            <a:schemeClr val="dk1"/>
                          </a:solidFill>
                          <a:latin typeface="+mn-lt"/>
                          <a:ea typeface="+mn-ea"/>
                          <a:cs typeface="+mn-cs"/>
                        </a:rPr>
                        <a:t> and die sort parameters.   </a:t>
                      </a:r>
                    </a:p>
                    <a:p>
                      <a:pPr marL="171450" indent="-171450">
                        <a:buFont typeface="Arial" panose="020B0604020202020204" pitchFamily="34" charset="0"/>
                        <a:buChar char="•"/>
                      </a:pPr>
                      <a:r>
                        <a:rPr lang="en-US" sz="1600" kern="1200" dirty="0" smtClean="0">
                          <a:solidFill>
                            <a:schemeClr val="dk1"/>
                          </a:solidFill>
                          <a:latin typeface="+mn-lt"/>
                          <a:ea typeface="+mn-ea"/>
                          <a:cs typeface="+mn-cs"/>
                        </a:rPr>
                        <a:t>Using a machine learning technique, understand the effect of temperature on FBC . </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39634">
                <a:tc>
                  <a:txBody>
                    <a:bodyPr/>
                    <a:lstStyle/>
                    <a:p>
                      <a:r>
                        <a:rPr kumimoji="0" lang="en-US" sz="1600" b="0" i="1" u="none" strike="noStrike" kern="1200" cap="none" normalizeH="0" baseline="0" dirty="0" smtClean="0">
                          <a:ln>
                            <a:noFill/>
                          </a:ln>
                          <a:solidFill>
                            <a:schemeClr val="bg1"/>
                          </a:solidFill>
                          <a:effectLst/>
                          <a:latin typeface="+mn-lt"/>
                          <a:ea typeface="+mn-ea"/>
                          <a:cs typeface="+mn-cs"/>
                        </a:rPr>
                        <a:t>Requirements/Data Sets/Risks</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0" lang="en-US" sz="1600" b="0" i="1" u="none" strike="noStrike" kern="1200" cap="none" normalizeH="0" baseline="0" dirty="0" smtClean="0">
                          <a:ln>
                            <a:noFill/>
                          </a:ln>
                          <a:solidFill>
                            <a:schemeClr val="bg1"/>
                          </a:solidFill>
                          <a:effectLst/>
                          <a:latin typeface="+mn-lt"/>
                          <a:ea typeface="+mn-ea"/>
                          <a:cs typeface="+mn-cs"/>
                        </a:rPr>
                        <a:t>Approach / Techniques</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2714570">
                <a:tc>
                  <a:txBody>
                    <a:bodyPr/>
                    <a:lstStyle/>
                    <a:p>
                      <a:pPr marL="171450" marR="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smtClean="0">
                          <a:solidFill>
                            <a:schemeClr val="dk1"/>
                          </a:solidFill>
                          <a:latin typeface="+mn-lt"/>
                          <a:ea typeface="+mn-ea"/>
                          <a:cs typeface="+mn-cs"/>
                        </a:rPr>
                        <a:t>HTPD under DAT6-EXTENDED-MLC</a:t>
                      </a:r>
                    </a:p>
                    <a:p>
                      <a:pPr marL="171450" marR="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smtClean="0">
                          <a:solidFill>
                            <a:schemeClr val="dk1"/>
                          </a:solidFill>
                          <a:latin typeface="+mn-lt"/>
                          <a:ea typeface="+mn-ea"/>
                          <a:cs typeface="+mn-cs"/>
                        </a:rPr>
                        <a:t>RTPD under DAT6-EXTENDED-MLC</a:t>
                      </a:r>
                    </a:p>
                    <a:p>
                      <a:pPr marL="171450" indent="-171450">
                        <a:buFont typeface="Arial" panose="020B0604020202020204" pitchFamily="34" charset="0"/>
                        <a:buChar char="•"/>
                      </a:pPr>
                      <a:r>
                        <a:rPr lang="en-US" sz="1600" kern="1200" dirty="0" smtClean="0">
                          <a:solidFill>
                            <a:schemeClr val="dk1"/>
                          </a:solidFill>
                          <a:latin typeface="+mn-lt"/>
                          <a:ea typeface="+mn-ea"/>
                          <a:cs typeface="+mn-cs"/>
                        </a:rPr>
                        <a:t>LTPD under DAT6-EXTENDED-MLC</a:t>
                      </a:r>
                    </a:p>
                    <a:p>
                      <a:pPr marL="171450" indent="-171450">
                        <a:buFont typeface="Arial" panose="020B0604020202020204" pitchFamily="34" charset="0"/>
                        <a:buChar char="•"/>
                      </a:pPr>
                      <a:r>
                        <a:rPr lang="en-US" sz="1600" b="0" kern="1200" dirty="0" smtClean="0">
                          <a:solidFill>
                            <a:schemeClr val="dk1"/>
                          </a:solidFill>
                          <a:latin typeface="+mn-lt"/>
                          <a:ea typeface="+mn-ea"/>
                          <a:cs typeface="+mn-cs"/>
                        </a:rPr>
                        <a:t>Die sort Parameters</a:t>
                      </a:r>
                      <a:r>
                        <a:rPr lang="en-US" sz="1600" b="0" kern="1200" baseline="0" dirty="0" smtClean="0">
                          <a:solidFill>
                            <a:schemeClr val="dk1"/>
                          </a:solidFill>
                          <a:latin typeface="+mn-lt"/>
                          <a:ea typeface="+mn-ea"/>
                          <a:cs typeface="+mn-cs"/>
                        </a:rPr>
                        <a:t> in </a:t>
                      </a:r>
                      <a:r>
                        <a:rPr lang="en-US" sz="1600" b="0" kern="1200" dirty="0" smtClean="0">
                          <a:solidFill>
                            <a:schemeClr val="dk1"/>
                          </a:solidFill>
                          <a:latin typeface="+mn-lt"/>
                          <a:ea typeface="+mn-ea"/>
                          <a:cs typeface="+mn-cs"/>
                        </a:rPr>
                        <a:t>default.ds_bics_t6rn1_sme1_plot</a:t>
                      </a:r>
                    </a:p>
                    <a:p>
                      <a:pPr marL="171450" indent="-171450">
                        <a:buFont typeface="Arial" panose="020B0604020202020204" pitchFamily="34" charset="0"/>
                        <a:buChar char="•"/>
                      </a:pPr>
                      <a:endParaRPr lang="en-US" sz="1600" b="0" kern="1200" dirty="0" smtClean="0">
                        <a:solidFill>
                          <a:schemeClr val="dk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just" defTabSz="1219170" rtl="0" eaLnBrk="1" fontAlgn="auto" latinLnBrk="0" hangingPunct="1">
                        <a:lnSpc>
                          <a:spcPct val="100000"/>
                        </a:lnSpc>
                        <a:spcBef>
                          <a:spcPts val="0"/>
                        </a:spcBef>
                        <a:spcAft>
                          <a:spcPts val="0"/>
                        </a:spcAft>
                        <a:buClrTx/>
                        <a:buSzTx/>
                        <a:buFont typeface="Arial" charset="0"/>
                        <a:buNone/>
                        <a:tabLst/>
                        <a:defRPr/>
                      </a:pPr>
                      <a:r>
                        <a:rPr lang="en-US" sz="1600" kern="1200" dirty="0" smtClean="0">
                          <a:solidFill>
                            <a:schemeClr val="tx1"/>
                          </a:solidFill>
                          <a:effectLst/>
                          <a:latin typeface="+mn-lt"/>
                          <a:ea typeface="+mn-ea"/>
                          <a:cs typeface="+mn-cs"/>
                        </a:rPr>
                        <a:t>Part1</a:t>
                      </a: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dirty="0" smtClean="0">
                          <a:solidFill>
                            <a:schemeClr val="tx1"/>
                          </a:solidFill>
                          <a:effectLst/>
                          <a:latin typeface="+mn-lt"/>
                          <a:ea typeface="+mn-ea"/>
                          <a:cs typeface="+mn-cs"/>
                        </a:rPr>
                        <a:t>Retrieve HTPD, RTPD and LTPD tests</a:t>
                      </a:r>
                      <a:r>
                        <a:rPr lang="en-US" sz="1600" kern="1200" baseline="0" dirty="0" smtClean="0">
                          <a:solidFill>
                            <a:schemeClr val="tx1"/>
                          </a:solidFill>
                          <a:effectLst/>
                          <a:latin typeface="+mn-lt"/>
                          <a:ea typeface="+mn-ea"/>
                          <a:cs typeface="+mn-cs"/>
                        </a:rPr>
                        <a:t> parameters from </a:t>
                      </a:r>
                      <a:r>
                        <a:rPr lang="en-US" sz="1600" kern="1200" dirty="0" smtClean="0">
                          <a:solidFill>
                            <a:schemeClr val="dk1"/>
                          </a:solidFill>
                          <a:latin typeface="+mn-lt"/>
                          <a:ea typeface="+mn-ea"/>
                          <a:cs typeface="+mn-cs"/>
                        </a:rPr>
                        <a:t>DAT6-EXTENDED-MLC</a:t>
                      </a:r>
                      <a:r>
                        <a:rPr lang="en-US" sz="1600" kern="1200" baseline="0" dirty="0" smtClean="0">
                          <a:solidFill>
                            <a:schemeClr val="tx1"/>
                          </a:solidFill>
                          <a:effectLst/>
                          <a:latin typeface="+mn-lt"/>
                          <a:ea typeface="+mn-ea"/>
                          <a:cs typeface="+mn-cs"/>
                        </a:rPr>
                        <a:t> die </a:t>
                      </a:r>
                      <a:r>
                        <a:rPr lang="en-US" sz="1600" kern="1200" baseline="0" dirty="0" err="1" smtClean="0">
                          <a:solidFill>
                            <a:schemeClr val="tx1"/>
                          </a:solidFill>
                          <a:effectLst/>
                          <a:latin typeface="+mn-lt"/>
                          <a:ea typeface="+mn-ea"/>
                          <a:cs typeface="+mn-cs"/>
                        </a:rPr>
                        <a:t>qual</a:t>
                      </a:r>
                      <a:r>
                        <a:rPr lang="en-US" sz="1600" kern="1200" baseline="0" dirty="0" smtClean="0">
                          <a:solidFill>
                            <a:schemeClr val="tx1"/>
                          </a:solidFill>
                          <a:effectLst/>
                          <a:latin typeface="+mn-lt"/>
                          <a:ea typeface="+mn-ea"/>
                          <a:cs typeface="+mn-cs"/>
                        </a:rPr>
                        <a:t> by max FBC.</a:t>
                      </a:r>
                      <a:endParaRPr lang="en-US" sz="1600" kern="1200" dirty="0" smtClean="0">
                        <a:solidFill>
                          <a:schemeClr val="tx1"/>
                        </a:solidFill>
                        <a:effectLst/>
                        <a:latin typeface="+mn-lt"/>
                        <a:ea typeface="+mn-ea"/>
                        <a:cs typeface="+mn-cs"/>
                      </a:endParaRP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dirty="0" smtClean="0">
                          <a:solidFill>
                            <a:schemeClr val="tx1"/>
                          </a:solidFill>
                          <a:effectLst/>
                          <a:latin typeface="+mn-lt"/>
                          <a:ea typeface="+mn-ea"/>
                          <a:cs typeface="+mn-cs"/>
                        </a:rPr>
                        <a:t>Calculate slope of every die using linear model</a:t>
                      </a:r>
                      <a:r>
                        <a:rPr lang="en-US" sz="1600" kern="1200" baseline="0" dirty="0" smtClean="0">
                          <a:solidFill>
                            <a:schemeClr val="tx1"/>
                          </a:solidFill>
                          <a:effectLst/>
                          <a:latin typeface="+mn-lt"/>
                          <a:ea typeface="+mn-ea"/>
                          <a:cs typeface="+mn-cs"/>
                        </a:rPr>
                        <a:t> include different cycling and </a:t>
                      </a:r>
                      <a:r>
                        <a:rPr lang="en-US" sz="1600" kern="1200" baseline="0" dirty="0" err="1" smtClean="0">
                          <a:solidFill>
                            <a:schemeClr val="tx1"/>
                          </a:solidFill>
                          <a:effectLst/>
                          <a:latin typeface="+mn-lt"/>
                          <a:ea typeface="+mn-ea"/>
                          <a:cs typeface="+mn-cs"/>
                        </a:rPr>
                        <a:t>page_type</a:t>
                      </a:r>
                      <a:r>
                        <a:rPr lang="en-US" sz="1600" kern="1200" baseline="0" dirty="0" smtClean="0">
                          <a:solidFill>
                            <a:schemeClr val="tx1"/>
                          </a:solidFill>
                          <a:effectLst/>
                          <a:latin typeface="+mn-lt"/>
                          <a:ea typeface="+mn-ea"/>
                          <a:cs typeface="+mn-cs"/>
                        </a:rPr>
                        <a:t>.</a:t>
                      </a:r>
                      <a:endParaRPr lang="en-US" sz="1600" kern="1200" dirty="0" smtClean="0">
                        <a:solidFill>
                          <a:schemeClr val="tx1"/>
                        </a:solidFill>
                        <a:effectLst/>
                        <a:latin typeface="+mn-lt"/>
                        <a:ea typeface="+mn-ea"/>
                        <a:cs typeface="+mn-cs"/>
                      </a:endParaRPr>
                    </a:p>
                    <a:p>
                      <a:pPr marL="285750" indent="-285750">
                        <a:buFont typeface="Arial" charset="0"/>
                        <a:buChar char="•"/>
                      </a:pPr>
                      <a:r>
                        <a:rPr lang="en-US" sz="1600" kern="1200" dirty="0" smtClean="0">
                          <a:solidFill>
                            <a:schemeClr val="tx1"/>
                          </a:solidFill>
                          <a:effectLst/>
                          <a:latin typeface="+mn-lt"/>
                          <a:ea typeface="+mn-ea"/>
                          <a:cs typeface="+mn-cs"/>
                        </a:rPr>
                        <a:t>Combine die </a:t>
                      </a:r>
                      <a:r>
                        <a:rPr lang="en-US" sz="1600" kern="1200" dirty="0" err="1" smtClean="0">
                          <a:solidFill>
                            <a:schemeClr val="tx1"/>
                          </a:solidFill>
                          <a:effectLst/>
                          <a:latin typeface="+mn-lt"/>
                          <a:ea typeface="+mn-ea"/>
                          <a:cs typeface="+mn-cs"/>
                        </a:rPr>
                        <a:t>qual</a:t>
                      </a:r>
                      <a:r>
                        <a:rPr lang="en-US" sz="1600" kern="1200" baseline="0" dirty="0" smtClean="0">
                          <a:solidFill>
                            <a:schemeClr val="tx1"/>
                          </a:solidFill>
                          <a:effectLst/>
                          <a:latin typeface="+mn-lt"/>
                          <a:ea typeface="+mn-ea"/>
                          <a:cs typeface="+mn-cs"/>
                        </a:rPr>
                        <a:t> data and die sort data, cleaning and t</a:t>
                      </a:r>
                      <a:r>
                        <a:rPr lang="en-US" sz="1600" kern="1200" dirty="0" smtClean="0">
                          <a:solidFill>
                            <a:schemeClr val="tx1"/>
                          </a:solidFill>
                          <a:effectLst/>
                          <a:latin typeface="+mn-lt"/>
                          <a:ea typeface="+mn-ea"/>
                          <a:cs typeface="+mn-cs"/>
                        </a:rPr>
                        <a:t>uning parameters</a:t>
                      </a:r>
                      <a:r>
                        <a:rPr lang="en-US" sz="1600" kern="1200" baseline="0" dirty="0" smtClean="0">
                          <a:solidFill>
                            <a:schemeClr val="tx1"/>
                          </a:solidFill>
                          <a:effectLst/>
                          <a:latin typeface="+mn-lt"/>
                          <a:ea typeface="+mn-ea"/>
                          <a:cs typeface="+mn-cs"/>
                        </a:rPr>
                        <a:t> for model.</a:t>
                      </a:r>
                    </a:p>
                    <a:p>
                      <a:pPr marL="285750" indent="-285750">
                        <a:buFont typeface="Arial" charset="0"/>
                        <a:buChar char="•"/>
                      </a:pPr>
                      <a:r>
                        <a:rPr lang="en-US" sz="1600" kern="1200" baseline="0" dirty="0" smtClean="0">
                          <a:solidFill>
                            <a:schemeClr val="tx1"/>
                          </a:solidFill>
                          <a:effectLst/>
                          <a:latin typeface="+mn-lt"/>
                          <a:ea typeface="+mn-ea"/>
                          <a:cs typeface="+mn-cs"/>
                        </a:rPr>
                        <a:t>Model Lasso with CV and Gradient Boosting Machine for every temperature separated </a:t>
                      </a:r>
                      <a:r>
                        <a:rPr lang="en-US" sz="1600" kern="1200" baseline="0" dirty="0" smtClean="0">
                          <a:solidFill>
                            <a:schemeClr val="tx1"/>
                          </a:solidFill>
                          <a:effectLst/>
                          <a:latin typeface="+mn-lt"/>
                          <a:ea typeface="+mn-ea"/>
                          <a:cs typeface="+mn-cs"/>
                        </a:rPr>
                        <a:t> with Slope as responds for </a:t>
                      </a:r>
                      <a:r>
                        <a:rPr lang="en-US" sz="1600" kern="1200" baseline="0" dirty="0" smtClean="0">
                          <a:solidFill>
                            <a:schemeClr val="tx1"/>
                          </a:solidFill>
                          <a:effectLst/>
                          <a:latin typeface="+mn-lt"/>
                          <a:ea typeface="+mn-ea"/>
                          <a:cs typeface="+mn-cs"/>
                        </a:rPr>
                        <a:t>retrieve most of important predictors.</a:t>
                      </a:r>
                    </a:p>
                    <a:p>
                      <a:pPr marL="285750" indent="-285750">
                        <a:buFont typeface="Arial" charset="0"/>
                        <a:buChar char="•"/>
                      </a:pPr>
                      <a:r>
                        <a:rPr lang="en-US" sz="1600" kern="1200" baseline="0" dirty="0" smtClean="0">
                          <a:solidFill>
                            <a:schemeClr val="tx1"/>
                          </a:solidFill>
                          <a:effectLst/>
                          <a:latin typeface="+mn-lt"/>
                          <a:ea typeface="+mn-ea"/>
                          <a:cs typeface="+mn-cs"/>
                        </a:rPr>
                        <a:t>Standardize important elements from every model fit GLM of the important predictors with DS parameters for finding the contribution of </a:t>
                      </a:r>
                      <a:r>
                        <a:rPr lang="en-US" sz="1600" kern="1200" baseline="0" dirty="0" smtClean="0">
                          <a:solidFill>
                            <a:schemeClr val="tx1"/>
                          </a:solidFill>
                          <a:effectLst/>
                          <a:latin typeface="+mn-lt"/>
                          <a:ea typeface="+mn-ea"/>
                          <a:cs typeface="+mn-cs"/>
                        </a:rPr>
                        <a:t>every </a:t>
                      </a:r>
                      <a:r>
                        <a:rPr lang="en-US" sz="1600" kern="1200" baseline="0" dirty="0" smtClean="0">
                          <a:solidFill>
                            <a:schemeClr val="tx1"/>
                          </a:solidFill>
                          <a:effectLst/>
                          <a:latin typeface="+mn-lt"/>
                          <a:ea typeface="+mn-ea"/>
                          <a:cs typeface="+mn-cs"/>
                        </a:rPr>
                        <a:t>variables. </a:t>
                      </a:r>
                    </a:p>
                    <a:p>
                      <a:pPr marL="285750" indent="-285750">
                        <a:buFont typeface="Arial" charset="0"/>
                        <a:buChar char="•"/>
                      </a:pPr>
                      <a:r>
                        <a:rPr lang="en-US" sz="1600" kern="1200" baseline="0" dirty="0" smtClean="0">
                          <a:solidFill>
                            <a:schemeClr val="tx1"/>
                          </a:solidFill>
                          <a:effectLst/>
                          <a:latin typeface="+mn-lt"/>
                          <a:ea typeface="+mn-ea"/>
                          <a:cs typeface="+mn-cs"/>
                        </a:rPr>
                        <a:t>Model </a:t>
                      </a:r>
                      <a:r>
                        <a:rPr lang="en-US" sz="1600" kern="1200" baseline="0" dirty="0" smtClean="0">
                          <a:solidFill>
                            <a:schemeClr val="tx1"/>
                          </a:solidFill>
                          <a:effectLst/>
                          <a:latin typeface="+mn-lt"/>
                          <a:ea typeface="+mn-ea"/>
                          <a:cs typeface="+mn-cs"/>
                        </a:rPr>
                        <a:t>prediction and plotting .</a:t>
                      </a:r>
                      <a:endParaRPr lang="en-US" sz="1600" kern="1200" baseline="0" dirty="0" smtClean="0">
                        <a:solidFill>
                          <a:schemeClr val="tx1"/>
                        </a:solidFill>
                        <a:effectLst/>
                        <a:latin typeface="+mn-lt"/>
                        <a:ea typeface="+mn-ea"/>
                        <a:cs typeface="+mn-cs"/>
                      </a:endParaRPr>
                    </a:p>
                    <a:p>
                      <a:pPr marL="0" indent="0">
                        <a:buFont typeface="Arial" charset="0"/>
                        <a:buNone/>
                      </a:pPr>
                      <a:r>
                        <a:rPr lang="en-US" sz="1600" kern="1200" dirty="0" smtClean="0">
                          <a:solidFill>
                            <a:schemeClr val="tx1"/>
                          </a:solidFill>
                          <a:effectLst/>
                          <a:latin typeface="+mn-lt"/>
                          <a:ea typeface="+mn-ea"/>
                          <a:cs typeface="+mn-cs"/>
                        </a:rPr>
                        <a:t>Part 2</a:t>
                      </a:r>
                    </a:p>
                    <a:p>
                      <a:pPr marL="285750" indent="-285750">
                        <a:buFont typeface="Arial" charset="0"/>
                        <a:buChar char="•"/>
                      </a:pPr>
                      <a:r>
                        <a:rPr lang="en-US" sz="1600" kern="1200" dirty="0" smtClean="0">
                          <a:solidFill>
                            <a:schemeClr val="tx1"/>
                          </a:solidFill>
                          <a:effectLst/>
                          <a:latin typeface="+mn-lt"/>
                          <a:ea typeface="+mn-ea"/>
                          <a:cs typeface="+mn-cs"/>
                        </a:rPr>
                        <a:t>Continue separated study for HTPD/RTPD/LTPD with FBC as responds.</a:t>
                      </a:r>
                      <a:endParaRPr lang="en-US" sz="1600" kern="1200" dirty="0" smtClean="0">
                        <a:solidFill>
                          <a:schemeClr val="tx1"/>
                        </a:solidFill>
                        <a:effectLst/>
                        <a:latin typeface="+mn-lt"/>
                        <a:ea typeface="+mn-ea"/>
                        <a:cs typeface="+mn-cs"/>
                      </a:endParaRPr>
                    </a:p>
                    <a:p>
                      <a:pPr marL="285750" indent="-285750">
                        <a:buFont typeface="Arial" charset="0"/>
                        <a:buChar char="•"/>
                      </a:pPr>
                      <a:r>
                        <a:rPr lang="en-US" sz="1600" kern="1200" baseline="0" dirty="0" smtClean="0">
                          <a:solidFill>
                            <a:schemeClr val="tx1"/>
                          </a:solidFill>
                          <a:effectLst/>
                          <a:latin typeface="+mn-lt"/>
                          <a:ea typeface="+mn-ea"/>
                          <a:cs typeface="+mn-cs"/>
                        </a:rPr>
                        <a:t>LASSO as absolute shrinkage operator with CV.  </a:t>
                      </a:r>
                    </a:p>
                    <a:p>
                      <a:pPr marL="285750" indent="-285750">
                        <a:buFont typeface="Arial" charset="0"/>
                        <a:buChar char="•"/>
                      </a:pPr>
                      <a:r>
                        <a:rPr lang="en-US" sz="1600" kern="1200" baseline="0" dirty="0" smtClean="0">
                          <a:solidFill>
                            <a:schemeClr val="tx1"/>
                          </a:solidFill>
                          <a:effectLst/>
                          <a:latin typeface="+mn-lt"/>
                          <a:ea typeface="+mn-ea"/>
                          <a:cs typeface="+mn-cs"/>
                        </a:rPr>
                        <a:t>Prediction of slope using LASSO attributes with GLM.</a:t>
                      </a:r>
                    </a:p>
                    <a:p>
                      <a:pPr marL="285750" indent="-285750">
                        <a:buFont typeface="Arial" charset="0"/>
                        <a:buChar char="•"/>
                      </a:pPr>
                      <a:r>
                        <a:rPr lang="en-US" sz="1600" b="0" i="0" u="none" strike="noStrike" kern="1200" baseline="0" dirty="0" smtClean="0">
                          <a:solidFill>
                            <a:schemeClr val="dk1"/>
                          </a:solidFill>
                          <a:latin typeface="+mn-lt"/>
                          <a:ea typeface="+mn-ea"/>
                          <a:cs typeface="+mn-cs"/>
                        </a:rPr>
                        <a:t>Choosing among Models Using the Validation Set approach, Cross-Validation, </a:t>
                      </a:r>
                      <a:r>
                        <a:rPr lang="en-US" sz="1600" b="0" i="0" u="none" strike="noStrike" kern="1200" baseline="0" dirty="0" err="1" smtClean="0">
                          <a:solidFill>
                            <a:schemeClr val="dk1"/>
                          </a:solidFill>
                          <a:latin typeface="+mn-lt"/>
                          <a:ea typeface="+mn-ea"/>
                          <a:cs typeface="+mn-cs"/>
                        </a:rPr>
                        <a:t>XGBoost</a:t>
                      </a:r>
                      <a:r>
                        <a:rPr lang="en-US" sz="1600" b="0" i="0" u="none" strike="noStrike" kern="1200" baseline="0" dirty="0" smtClean="0">
                          <a:solidFill>
                            <a:schemeClr val="dk1"/>
                          </a:solidFill>
                          <a:latin typeface="+mn-lt"/>
                          <a:ea typeface="+mn-ea"/>
                          <a:cs typeface="+mn-cs"/>
                        </a:rPr>
                        <a:t> to predict dies future behavior. </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566779">
                <a:tc>
                  <a:txBody>
                    <a:bodyPr/>
                    <a:lstStyle/>
                    <a:p>
                      <a:r>
                        <a:rPr kumimoji="0" lang="en-US" sz="1600" b="0" i="1" u="none" strike="noStrike" kern="1200" cap="none" normalizeH="0" baseline="0" dirty="0" smtClean="0">
                          <a:ln>
                            <a:noFill/>
                          </a:ln>
                          <a:solidFill>
                            <a:schemeClr val="bg1"/>
                          </a:solidFill>
                          <a:effectLst/>
                          <a:latin typeface="+mn-lt"/>
                          <a:ea typeface="+mn-ea"/>
                          <a:cs typeface="+mn-cs"/>
                        </a:rPr>
                        <a:t>Stakeholder/Customer</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kumimoji="0" lang="en-US" sz="1600" b="0" i="1" u="none" strike="noStrike" kern="1200" cap="none" normalizeH="0" baseline="0" dirty="0" smtClean="0">
                          <a:ln>
                            <a:noFill/>
                          </a:ln>
                          <a:solidFill>
                            <a:schemeClr val="bg1"/>
                          </a:solidFill>
                          <a:effectLst/>
                          <a:latin typeface="+mn-lt"/>
                          <a:ea typeface="+mn-ea"/>
                          <a:cs typeface="+mn-cs"/>
                        </a:rPr>
                        <a:t>Outcomes/ Deliverables/Measurement/Metric</a:t>
                      </a:r>
                      <a:endParaRPr lang="en-US" sz="1600" b="0" dirty="0" smtClean="0"/>
                    </a:p>
                    <a:p>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626439">
                <a:tc>
                  <a:txBody>
                    <a:bodyPr/>
                    <a:lstStyle/>
                    <a:p>
                      <a:pPr marL="285750" marR="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smtClean="0"/>
                        <a:t>Fei</a:t>
                      </a:r>
                      <a:r>
                        <a:rPr lang="en-US" sz="1800" baseline="0" dirty="0" smtClean="0"/>
                        <a:t> Yu</a:t>
                      </a:r>
                      <a:endParaRPr lang="en-US" sz="1800" dirty="0" smtClean="0"/>
                    </a:p>
                    <a:p>
                      <a:pPr marL="285750" indent="-285750">
                        <a:buFont typeface="Arial" panose="020B0604020202020204" pitchFamily="34" charset="0"/>
                        <a:buChar char="•"/>
                      </a:pPr>
                      <a:r>
                        <a:rPr lang="en-US" sz="1800" kern="1200" dirty="0" err="1" smtClean="0">
                          <a:solidFill>
                            <a:schemeClr val="dk1"/>
                          </a:solidFill>
                          <a:latin typeface="+mn-lt"/>
                          <a:ea typeface="+mn-ea"/>
                          <a:cs typeface="+mn-cs"/>
                        </a:rPr>
                        <a:t>Xiaoyu</a:t>
                      </a:r>
                      <a:r>
                        <a:rPr lang="en-US" sz="1800" kern="1200" dirty="0" smtClean="0">
                          <a:solidFill>
                            <a:schemeClr val="dk1"/>
                          </a:solidFill>
                          <a:latin typeface="+mn-lt"/>
                          <a:ea typeface="+mn-ea"/>
                          <a:cs typeface="+mn-cs"/>
                        </a:rPr>
                        <a:t> Yang</a:t>
                      </a:r>
                    </a:p>
                    <a:p>
                      <a:pPr marL="285750" indent="-285750">
                        <a:buFont typeface="Arial" panose="020B0604020202020204" pitchFamily="34" charset="0"/>
                        <a:buChar char="•"/>
                      </a:pPr>
                      <a:r>
                        <a:rPr lang="en-US" sz="1800" kern="1200" dirty="0" smtClean="0">
                          <a:solidFill>
                            <a:schemeClr val="dk1"/>
                          </a:solidFill>
                          <a:latin typeface="+mn-lt"/>
                          <a:ea typeface="+mn-ea"/>
                          <a:cs typeface="+mn-cs"/>
                        </a:rPr>
                        <a:t>Qing Li</a:t>
                      </a:r>
                    </a:p>
                    <a:p>
                      <a:pPr marL="285750" indent="-285750">
                        <a:buFont typeface="Arial" panose="020B0604020202020204" pitchFamily="34" charset="0"/>
                        <a:buChar char="•"/>
                      </a:pPr>
                      <a:r>
                        <a:rPr lang="en-US" sz="1800" kern="1200" dirty="0" smtClean="0">
                          <a:solidFill>
                            <a:schemeClr val="dk1"/>
                          </a:solidFill>
                          <a:latin typeface="+mn-lt"/>
                          <a:ea typeface="+mn-ea"/>
                          <a:cs typeface="+mn-cs"/>
                        </a:rPr>
                        <a:t>Ming Zhang</a:t>
                      </a:r>
                    </a:p>
                    <a:p>
                      <a:pPr marL="285750" indent="-285750">
                        <a:buFont typeface="Arial" panose="020B0604020202020204" pitchFamily="34" charset="0"/>
                        <a:buChar char="•"/>
                      </a:pPr>
                      <a:endParaRPr lang="en-US" sz="18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Indicators to signal potential affected FBC.</a:t>
                      </a:r>
                    </a:p>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Prediction model with Important features for FBC.</a:t>
                      </a:r>
                    </a:p>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Contribution of important predictors.</a:t>
                      </a:r>
                      <a:endParaRPr lang="en-US" sz="1600" dirty="0" smtClean="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00182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8" name="TextBox 7"/>
          <p:cNvSpPr txBox="1"/>
          <p:nvPr/>
        </p:nvSpPr>
        <p:spPr>
          <a:xfrm>
            <a:off x="2019540" y="590495"/>
            <a:ext cx="2007750" cy="400110"/>
          </a:xfrm>
          <a:prstGeom prst="rect">
            <a:avLst/>
          </a:prstGeom>
          <a:noFill/>
        </p:spPr>
        <p:txBody>
          <a:bodyPr wrap="square" rtlCol="0">
            <a:spAutoFit/>
          </a:bodyPr>
          <a:lstStyle/>
          <a:p>
            <a:r>
              <a:rPr lang="en-US" sz="2000" dirty="0" smtClean="0"/>
              <a:t>Lasso</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12716434"/>
              </p:ext>
            </p:extLst>
          </p:nvPr>
        </p:nvGraphicFramePr>
        <p:xfrm>
          <a:off x="516752" y="1078290"/>
          <a:ext cx="4544645" cy="5665460"/>
        </p:xfrm>
        <a:graphic>
          <a:graphicData uri="http://schemas.openxmlformats.org/drawingml/2006/table">
            <a:tbl>
              <a:tblPr firstRow="1" bandRow="1">
                <a:tableStyleId>{5C22544A-7EE6-4342-B048-85BDC9FD1C3A}</a:tableStyleId>
              </a:tblPr>
              <a:tblGrid>
                <a:gridCol w="2732634"/>
                <a:gridCol w="1812011"/>
              </a:tblGrid>
              <a:tr h="283273">
                <a:tc>
                  <a:txBody>
                    <a:bodyPr/>
                    <a:lstStyle/>
                    <a:p>
                      <a:pPr algn="l" fontAlgn="b"/>
                      <a:r>
                        <a:rPr lang="en-US" sz="1400" b="0" i="0" u="none" strike="noStrike">
                          <a:solidFill>
                            <a:srgbClr val="000000"/>
                          </a:solidFill>
                          <a:effectLst/>
                          <a:latin typeface="Calibri" charset="0"/>
                        </a:rPr>
                        <a:t>sgdprog_prog_pass__</a:t>
                      </a:r>
                    </a:p>
                  </a:txBody>
                  <a:tcPr marL="12700" marR="12700" marT="12700" marB="0" anchor="b">
                    <a:solidFill>
                      <a:schemeClr val="accent3">
                        <a:lumMod val="20000"/>
                        <a:lumOff val="80000"/>
                      </a:schemeClr>
                    </a:solidFill>
                  </a:tcPr>
                </a:tc>
                <a:tc>
                  <a:txBody>
                    <a:bodyPr/>
                    <a:lstStyle/>
                    <a:p>
                      <a:pPr algn="r" fontAlgn="b"/>
                      <a:r>
                        <a:rPr lang="is-IS" sz="1400" b="0" i="0" u="none" strike="noStrike">
                          <a:solidFill>
                            <a:srgbClr val="000000"/>
                          </a:solidFill>
                          <a:effectLst/>
                          <a:latin typeface="Calibri" charset="0"/>
                        </a:rPr>
                        <a:t>0.169518026</a:t>
                      </a:r>
                    </a:p>
                  </a:txBody>
                  <a:tcPr marL="12700" marR="12700" marT="12700" marB="0" anchor="b">
                    <a:solidFill>
                      <a:schemeClr val="accent3">
                        <a:lumMod val="20000"/>
                        <a:lumOff val="80000"/>
                      </a:schemeClr>
                    </a:solidFill>
                  </a:tcPr>
                </a:tc>
              </a:tr>
              <a:tr h="283273">
                <a:tc>
                  <a:txBody>
                    <a:bodyPr/>
                    <a:lstStyle/>
                    <a:p>
                      <a:pPr algn="l" fontAlgn="b"/>
                      <a:r>
                        <a:rPr lang="en-US" sz="1400" b="0" i="0" u="none" strike="noStrike">
                          <a:solidFill>
                            <a:srgbClr val="000000"/>
                          </a:solidFill>
                          <a:effectLst/>
                          <a:latin typeface="Calibri" charset="0"/>
                        </a:rPr>
                        <a:t>tpd_ns_</a:t>
                      </a:r>
                    </a:p>
                  </a:txBody>
                  <a:tcPr marL="12700" marR="12700" marT="12700" marB="0" anchor="b"/>
                </a:tc>
                <a:tc>
                  <a:txBody>
                    <a:bodyPr/>
                    <a:lstStyle/>
                    <a:p>
                      <a:pPr algn="r" fontAlgn="b"/>
                      <a:r>
                        <a:rPr lang="hr-HR" sz="1400" b="0" i="0" u="none" strike="noStrike">
                          <a:solidFill>
                            <a:srgbClr val="000000"/>
                          </a:solidFill>
                          <a:effectLst/>
                          <a:latin typeface="Calibri" charset="0"/>
                        </a:rPr>
                        <a:t>0.021694753</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ron_odt_18_pn_rate_mv_</a:t>
                      </a:r>
                    </a:p>
                  </a:txBody>
                  <a:tcPr marL="12700" marR="12700" marT="12700" marB="0" anchor="b"/>
                </a:tc>
                <a:tc>
                  <a:txBody>
                    <a:bodyPr/>
                    <a:lstStyle/>
                    <a:p>
                      <a:pPr algn="r" fontAlgn="b"/>
                      <a:r>
                        <a:rPr lang="is-IS" sz="1400" b="0" i="0" u="none" strike="noStrike">
                          <a:solidFill>
                            <a:srgbClr val="000000"/>
                          </a:solidFill>
                          <a:effectLst/>
                          <a:latin typeface="Calibri" charset="0"/>
                        </a:rPr>
                        <a:t>0.011632874</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fifthratio__</a:t>
                      </a:r>
                    </a:p>
                  </a:txBody>
                  <a:tcPr marL="12700" marR="12700" marT="12700" marB="0" anchor="b"/>
                </a:tc>
                <a:tc>
                  <a:txBody>
                    <a:bodyPr/>
                    <a:lstStyle/>
                    <a:p>
                      <a:pPr algn="r" fontAlgn="b"/>
                      <a:r>
                        <a:rPr lang="cs-CZ" sz="1400" b="0" i="0" u="none" strike="noStrike">
                          <a:solidFill>
                            <a:srgbClr val="000000"/>
                          </a:solidFill>
                          <a:effectLst/>
                          <a:latin typeface="Calibri" charset="0"/>
                        </a:rPr>
                        <a:t>0.011195238</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ron_po33_t_ua_</a:t>
                      </a:r>
                    </a:p>
                  </a:txBody>
                  <a:tcPr marL="12700" marR="12700" marT="12700" marB="0" anchor="b"/>
                </a:tc>
                <a:tc>
                  <a:txBody>
                    <a:bodyPr/>
                    <a:lstStyle/>
                    <a:p>
                      <a:pPr algn="r" fontAlgn="b"/>
                      <a:r>
                        <a:rPr lang="is-IS" sz="1400" b="0" i="0" u="none" strike="noStrike">
                          <a:solidFill>
                            <a:srgbClr val="000000"/>
                          </a:solidFill>
                          <a:effectLst/>
                          <a:latin typeface="Calibri" charset="0"/>
                        </a:rPr>
                        <a:t>0.008884154</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is-IS" sz="1400" b="0" i="0" u="none" strike="noStrike">
                          <a:solidFill>
                            <a:srgbClr val="000000"/>
                          </a:solidFill>
                          <a:effectLst/>
                          <a:latin typeface="Calibri" charset="0"/>
                        </a:rPr>
                        <a:t>0.004470982</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vdda_s_dac_</a:t>
                      </a:r>
                    </a:p>
                  </a:txBody>
                  <a:tcPr marL="12700" marR="12700" marT="12700" marB="0" anchor="b"/>
                </a:tc>
                <a:tc>
                  <a:txBody>
                    <a:bodyPr/>
                    <a:lstStyle/>
                    <a:p>
                      <a:pPr algn="r" fontAlgn="b"/>
                      <a:r>
                        <a:rPr lang="is-IS" sz="1400" b="0" i="0" u="none" strike="noStrike">
                          <a:solidFill>
                            <a:srgbClr val="000000"/>
                          </a:solidFill>
                          <a:effectLst/>
                          <a:latin typeface="Calibri" charset="0"/>
                        </a:rPr>
                        <a:t>0.001150976</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vpgmu_bwl_s_dac_</a:t>
                      </a:r>
                    </a:p>
                  </a:txBody>
                  <a:tcPr marL="12700" marR="12700" marT="12700" marB="0" anchor="b"/>
                </a:tc>
                <a:tc>
                  <a:txBody>
                    <a:bodyPr/>
                    <a:lstStyle/>
                    <a:p>
                      <a:pPr algn="r" fontAlgn="b"/>
                      <a:r>
                        <a:rPr lang="is-IS" sz="1400" b="0" i="0" u="none" strike="noStrike">
                          <a:solidFill>
                            <a:srgbClr val="000000"/>
                          </a:solidFill>
                          <a:effectLst/>
                          <a:latin typeface="Calibri" charset="0"/>
                        </a:rPr>
                        <a:t>0.001055998</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ersloop_mv_</a:t>
                      </a:r>
                    </a:p>
                  </a:txBody>
                  <a:tcPr marL="12700" marR="12700" marT="12700" marB="0" anchor="b"/>
                </a:tc>
                <a:tc>
                  <a:txBody>
                    <a:bodyPr/>
                    <a:lstStyle/>
                    <a:p>
                      <a:pPr algn="r" fontAlgn="b"/>
                      <a:r>
                        <a:rPr lang="is-IS" sz="1400" b="0" i="0" u="none" strike="noStrike">
                          <a:solidFill>
                            <a:srgbClr val="000000"/>
                          </a:solidFill>
                          <a:effectLst/>
                          <a:latin typeface="Calibri" charset="0"/>
                        </a:rPr>
                        <a:t>0.00098069</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bbk_wlmh_4_d_pcs_</a:t>
                      </a:r>
                    </a:p>
                  </a:txBody>
                  <a:tcPr marL="12700" marR="12700" marT="12700" marB="0" anchor="b"/>
                </a:tc>
                <a:tc>
                  <a:txBody>
                    <a:bodyPr/>
                    <a:lstStyle/>
                    <a:p>
                      <a:pPr algn="r" fontAlgn="b"/>
                      <a:r>
                        <a:rPr lang="is-IS" sz="1400" b="0" i="0" u="none" strike="noStrike">
                          <a:solidFill>
                            <a:srgbClr val="000000"/>
                          </a:solidFill>
                          <a:effectLst/>
                          <a:latin typeface="Calibri" charset="0"/>
                        </a:rPr>
                        <a:t>0.000916203</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vcgrvstep_s_dac_</a:t>
                      </a:r>
                    </a:p>
                  </a:txBody>
                  <a:tcPr marL="12700" marR="12700" marT="12700" marB="0" anchor="b"/>
                </a:tc>
                <a:tc>
                  <a:txBody>
                    <a:bodyPr/>
                    <a:lstStyle/>
                    <a:p>
                      <a:pPr algn="r" fontAlgn="b"/>
                      <a:r>
                        <a:rPr lang="is-IS" sz="1400" b="0" i="0" u="none" strike="noStrike">
                          <a:solidFill>
                            <a:srgbClr val="000000"/>
                          </a:solidFill>
                          <a:effectLst/>
                          <a:latin typeface="Calibri" charset="0"/>
                        </a:rPr>
                        <a:t>0.000896008</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vpass2_s_dac_</a:t>
                      </a:r>
                    </a:p>
                  </a:txBody>
                  <a:tcPr marL="12700" marR="12700" marT="12700" marB="0" anchor="b"/>
                </a:tc>
                <a:tc>
                  <a:txBody>
                    <a:bodyPr/>
                    <a:lstStyle/>
                    <a:p>
                      <a:pPr algn="r" fontAlgn="b"/>
                      <a:r>
                        <a:rPr lang="is-IS" sz="1400" b="0" i="0" u="none" strike="noStrike">
                          <a:solidFill>
                            <a:srgbClr val="000000"/>
                          </a:solidFill>
                          <a:effectLst/>
                          <a:latin typeface="Calibri" charset="0"/>
                        </a:rPr>
                        <a:t>0.000894599</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iref_t_ua_</a:t>
                      </a:r>
                    </a:p>
                  </a:txBody>
                  <a:tcPr marL="12700" marR="12700" marT="12700" marB="0" anchor="b"/>
                </a:tc>
                <a:tc>
                  <a:txBody>
                    <a:bodyPr/>
                    <a:lstStyle/>
                    <a:p>
                      <a:pPr algn="r" fontAlgn="b"/>
                      <a:r>
                        <a:rPr lang="is-IS" sz="1400" b="0" i="0" u="none" strike="noStrike">
                          <a:solidFill>
                            <a:srgbClr val="000000"/>
                          </a:solidFill>
                          <a:effectLst/>
                          <a:latin typeface="Calibri" charset="0"/>
                        </a:rPr>
                        <a:t>0.000873699</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vfour_s_dac_</a:t>
                      </a:r>
                    </a:p>
                  </a:txBody>
                  <a:tcPr marL="12700" marR="12700" marT="12700" marB="0" anchor="b"/>
                </a:tc>
                <a:tc>
                  <a:txBody>
                    <a:bodyPr/>
                    <a:lstStyle/>
                    <a:p>
                      <a:pPr algn="r" fontAlgn="b"/>
                      <a:r>
                        <a:rPr lang="is-IS" sz="1400" b="0" i="0" u="none" strike="noStrike">
                          <a:solidFill>
                            <a:srgbClr val="000000"/>
                          </a:solidFill>
                          <a:effectLst/>
                          <a:latin typeface="Calibri" charset="0"/>
                        </a:rPr>
                        <a:t>0.000863169</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treadm_us_</a:t>
                      </a:r>
                    </a:p>
                  </a:txBody>
                  <a:tcPr marL="12700" marR="12700" marT="12700" marB="0" anchor="b"/>
                </a:tc>
                <a:tc>
                  <a:txBody>
                    <a:bodyPr/>
                    <a:lstStyle/>
                    <a:p>
                      <a:pPr algn="r" fontAlgn="b"/>
                      <a:r>
                        <a:rPr lang="is-IS" sz="1400" b="0" i="0" u="none" strike="noStrike">
                          <a:solidFill>
                            <a:srgbClr val="000000"/>
                          </a:solidFill>
                          <a:effectLst/>
                          <a:latin typeface="Calibri" charset="0"/>
                        </a:rPr>
                        <a:t>0.000827968</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sde_yosc_s_dac_</a:t>
                      </a:r>
                    </a:p>
                  </a:txBody>
                  <a:tcPr marL="12700" marR="12700" marT="12700" marB="0" anchor="b"/>
                </a:tc>
                <a:tc>
                  <a:txBody>
                    <a:bodyPr/>
                    <a:lstStyle/>
                    <a:p>
                      <a:pPr algn="r" fontAlgn="b"/>
                      <a:r>
                        <a:rPr lang="is-IS" sz="1400" b="0" i="0" u="none" strike="noStrike">
                          <a:solidFill>
                            <a:srgbClr val="000000"/>
                          </a:solidFill>
                          <a:effectLst/>
                          <a:latin typeface="Calibri" charset="0"/>
                        </a:rPr>
                        <a:t>0.000779472</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ron_odt_33_pn_rate_mv_</a:t>
                      </a:r>
                    </a:p>
                  </a:txBody>
                  <a:tcPr marL="12700" marR="12700" marT="12700" marB="0" anchor="b"/>
                </a:tc>
                <a:tc>
                  <a:txBody>
                    <a:bodyPr/>
                    <a:lstStyle/>
                    <a:p>
                      <a:pPr algn="r" fontAlgn="b"/>
                      <a:r>
                        <a:rPr lang="is-IS" sz="1400" b="0" i="0" u="none" strike="noStrike">
                          <a:solidFill>
                            <a:srgbClr val="000000"/>
                          </a:solidFill>
                          <a:effectLst/>
                          <a:latin typeface="Calibri" charset="0"/>
                        </a:rPr>
                        <a:t>0.000725374</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tempcode_read_pcs_</a:t>
                      </a:r>
                    </a:p>
                  </a:txBody>
                  <a:tcPr marL="12700" marR="12700" marT="12700" marB="0" anchor="b"/>
                </a:tc>
                <a:tc>
                  <a:txBody>
                    <a:bodyPr/>
                    <a:lstStyle/>
                    <a:p>
                      <a:pPr algn="r" fontAlgn="b"/>
                      <a:r>
                        <a:rPr lang="is-IS" sz="1400" b="0" i="0" u="none" strike="noStrike">
                          <a:solidFill>
                            <a:srgbClr val="000000"/>
                          </a:solidFill>
                          <a:effectLst/>
                          <a:latin typeface="Calibri" charset="0"/>
                        </a:rPr>
                        <a:t>0.000558965</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is-IS" sz="1400" b="0" i="0" u="none" strike="noStrike">
                          <a:solidFill>
                            <a:srgbClr val="000000"/>
                          </a:solidFill>
                          <a:effectLst/>
                          <a:latin typeface="Calibri" charset="0"/>
                        </a:rPr>
                        <a:t>0.000555659</a:t>
                      </a:r>
                    </a:p>
                  </a:txBody>
                  <a:tcPr marL="12700" marR="12700" marT="12700" marB="0" anchor="b"/>
                </a:tc>
              </a:tr>
              <a:tr h="283273">
                <a:tc>
                  <a:txBody>
                    <a:bodyPr/>
                    <a:lstStyle/>
                    <a:p>
                      <a:pPr algn="l" fontAlgn="b"/>
                      <a:r>
                        <a:rPr lang="en-US" sz="1400" b="0" i="0" u="none" strike="noStrike">
                          <a:solidFill>
                            <a:srgbClr val="000000"/>
                          </a:solidFill>
                          <a:effectLst/>
                          <a:latin typeface="Calibri" charset="0"/>
                        </a:rPr>
                        <a:t>frlt_vcgrsft_er3_pcs_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0.000515818</a:t>
                      </a:r>
                    </a:p>
                  </a:txBody>
                  <a:tcPr marL="12700" marR="12700" marT="12700" marB="0" anchor="b"/>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70398348"/>
              </p:ext>
            </p:extLst>
          </p:nvPr>
        </p:nvGraphicFramePr>
        <p:xfrm>
          <a:off x="6035040" y="1102965"/>
          <a:ext cx="4770335" cy="5547880"/>
        </p:xfrm>
        <a:graphic>
          <a:graphicData uri="http://schemas.openxmlformats.org/drawingml/2006/table">
            <a:tbl>
              <a:tblPr firstRow="1" bandRow="1">
                <a:tableStyleId>{5C22544A-7EE6-4342-B048-85BDC9FD1C3A}</a:tableStyleId>
              </a:tblPr>
              <a:tblGrid>
                <a:gridCol w="3083202"/>
                <a:gridCol w="1687133"/>
              </a:tblGrid>
              <a:tr h="342297">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solidFill>
                      <a:schemeClr val="accent3">
                        <a:lumMod val="20000"/>
                        <a:lumOff val="80000"/>
                      </a:schemeClr>
                    </a:solidFill>
                  </a:tcPr>
                </a:tc>
                <a:tc>
                  <a:txBody>
                    <a:bodyPr/>
                    <a:lstStyle/>
                    <a:p>
                      <a:pPr algn="r" fontAlgn="b"/>
                      <a:r>
                        <a:rPr lang="is-IS" sz="1400" b="0" i="0" u="none" strike="noStrike" dirty="0">
                          <a:solidFill>
                            <a:srgbClr val="000000"/>
                          </a:solidFill>
                          <a:effectLst/>
                          <a:latin typeface="Calibri" charset="0"/>
                        </a:rPr>
                        <a:t>23.43529704</a:t>
                      </a:r>
                    </a:p>
                  </a:txBody>
                  <a:tcPr marL="12700" marR="12700" marT="12700" marB="0" anchor="b">
                    <a:solidFill>
                      <a:schemeClr val="accent3">
                        <a:lumMod val="20000"/>
                        <a:lumOff val="80000"/>
                      </a:schemeClr>
                    </a:solidFill>
                  </a:tcPr>
                </a:tc>
              </a:tr>
              <a:tr h="280507">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nb-NO" sz="1400" b="0" i="0" u="none" strike="noStrike" dirty="0">
                          <a:solidFill>
                            <a:srgbClr val="000000"/>
                          </a:solidFill>
                          <a:effectLst/>
                          <a:latin typeface="Calibri" charset="0"/>
                        </a:rPr>
                        <a:t>11.38617658</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is-IS" sz="1400" b="0" i="0" u="none" strike="noStrike" dirty="0">
                          <a:solidFill>
                            <a:srgbClr val="000000"/>
                          </a:solidFill>
                          <a:effectLst/>
                          <a:latin typeface="Calibri" charset="0"/>
                        </a:rPr>
                        <a:t>6.9807955</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is-IS" sz="1400" b="0" i="0" u="none" strike="noStrike" dirty="0">
                          <a:solidFill>
                            <a:srgbClr val="000000"/>
                          </a:solidFill>
                          <a:effectLst/>
                          <a:latin typeface="Calibri" charset="0"/>
                        </a:rPr>
                        <a:t>3.966240801</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hr-HR" sz="1400" b="0" i="0" u="none" strike="noStrike" dirty="0">
                          <a:solidFill>
                            <a:srgbClr val="000000"/>
                          </a:solidFill>
                          <a:effectLst/>
                          <a:latin typeface="Calibri" charset="0"/>
                        </a:rPr>
                        <a:t>3.701444342</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sfbc_b32wlsalp_drpost_pcs_</a:t>
                      </a:r>
                    </a:p>
                  </a:txBody>
                  <a:tcPr marL="12700" marR="12700" marT="12700" marB="0" anchor="b"/>
                </a:tc>
                <a:tc>
                  <a:txBody>
                    <a:bodyPr/>
                    <a:lstStyle/>
                    <a:p>
                      <a:pPr algn="r" fontAlgn="b"/>
                      <a:r>
                        <a:rPr lang="is-IS" sz="1400" b="0" i="0" u="none" strike="noStrike" dirty="0">
                          <a:solidFill>
                            <a:srgbClr val="000000"/>
                          </a:solidFill>
                          <a:effectLst/>
                          <a:latin typeface="Calibri" charset="0"/>
                        </a:rPr>
                        <a:t>3.439067182</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bbk_high_wldd0_ev_d_pcs_</a:t>
                      </a:r>
                    </a:p>
                  </a:txBody>
                  <a:tcPr marL="12700" marR="12700" marT="12700" marB="0" anchor="b"/>
                </a:tc>
                <a:tc>
                  <a:txBody>
                    <a:bodyPr/>
                    <a:lstStyle/>
                    <a:p>
                      <a:pPr algn="r" fontAlgn="b"/>
                      <a:r>
                        <a:rPr lang="is-IS" sz="1400" b="0" i="0" u="none" strike="noStrike">
                          <a:solidFill>
                            <a:srgbClr val="000000"/>
                          </a:solidFill>
                          <a:effectLst/>
                          <a:latin typeface="Calibri" charset="0"/>
                        </a:rPr>
                        <a:t>3.183152172</a:t>
                      </a:r>
                    </a:p>
                  </a:txBody>
                  <a:tcPr marL="12700" marR="12700" marT="12700" marB="0" anchor="b"/>
                </a:tc>
              </a:tr>
              <a:tr h="303105">
                <a:tc>
                  <a:txBody>
                    <a:bodyPr/>
                    <a:lstStyle/>
                    <a:p>
                      <a:pPr algn="l" fontAlgn="b"/>
                      <a:r>
                        <a:rPr lang="en-US" sz="1400" b="0" i="0" u="none" strike="noStrike">
                          <a:solidFill>
                            <a:srgbClr val="000000"/>
                          </a:solidFill>
                          <a:effectLst/>
                          <a:latin typeface="Calibri" charset="0"/>
                        </a:rPr>
                        <a:t>bbk_wlds0vth_1_u3_ev_c_pcs_</a:t>
                      </a:r>
                    </a:p>
                  </a:txBody>
                  <a:tcPr marL="12700" marR="12700" marT="12700" marB="0" anchor="b"/>
                </a:tc>
                <a:tc>
                  <a:txBody>
                    <a:bodyPr/>
                    <a:lstStyle/>
                    <a:p>
                      <a:pPr algn="r" fontAlgn="b"/>
                      <a:r>
                        <a:rPr lang="is-IS" sz="1400" b="0" i="0" u="none" strike="noStrike" dirty="0">
                          <a:solidFill>
                            <a:srgbClr val="000000"/>
                          </a:solidFill>
                          <a:effectLst/>
                          <a:latin typeface="Calibri" charset="0"/>
                        </a:rPr>
                        <a:t>2.67467069</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hr-HR" sz="1400" b="0" i="0" u="none" strike="noStrike" dirty="0">
                          <a:solidFill>
                            <a:srgbClr val="000000"/>
                          </a:solidFill>
                          <a:effectLst/>
                          <a:latin typeface="Calibri" charset="0"/>
                        </a:rPr>
                        <a:t>1.945491131</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vpgm_slc_delta_loop_mv_</a:t>
                      </a:r>
                    </a:p>
                  </a:txBody>
                  <a:tcPr marL="12700" marR="12700" marT="12700" marB="0" anchor="b"/>
                </a:tc>
                <a:tc>
                  <a:txBody>
                    <a:bodyPr/>
                    <a:lstStyle/>
                    <a:p>
                      <a:pPr algn="r" fontAlgn="b"/>
                      <a:r>
                        <a:rPr lang="fi-FI" sz="1400" b="0" i="0" u="none" strike="noStrike">
                          <a:solidFill>
                            <a:srgbClr val="000000"/>
                          </a:solidFill>
                          <a:effectLst/>
                          <a:latin typeface="Calibri" charset="0"/>
                        </a:rPr>
                        <a:t>1.828757077</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is-IS" sz="1400" b="0" i="0" u="none" strike="noStrike" dirty="0">
                          <a:solidFill>
                            <a:srgbClr val="000000"/>
                          </a:solidFill>
                          <a:effectLst/>
                          <a:latin typeface="Calibri" charset="0"/>
                        </a:rPr>
                        <a:t>1.739279031</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bbk_amhshort1_ev_d_pcs_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1.179279211</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tlcwc_we0_wl0_fr_s25_a2r_pcs_</a:t>
                      </a:r>
                    </a:p>
                  </a:txBody>
                  <a:tcPr marL="12700" marR="12700" marT="12700" marB="0" anchor="b"/>
                </a:tc>
                <a:tc>
                  <a:txBody>
                    <a:bodyPr/>
                    <a:lstStyle/>
                    <a:p>
                      <a:pPr algn="r" fontAlgn="b"/>
                      <a:r>
                        <a:rPr lang="hr-HR" sz="1400" b="0" i="0" u="none" strike="noStrike">
                          <a:solidFill>
                            <a:srgbClr val="000000"/>
                          </a:solidFill>
                          <a:effectLst/>
                          <a:latin typeface="Calibri" charset="0"/>
                        </a:rPr>
                        <a:t>1.080944658</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sfbc_t32wlsalp_far_fresh_pcs_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1.072683498</a:t>
                      </a:r>
                    </a:p>
                  </a:txBody>
                  <a:tcPr marL="12700" marR="12700" marT="12700" marB="0" anchor="b"/>
                </a:tc>
              </a:tr>
              <a:tr h="266690">
                <a:tc>
                  <a:txBody>
                    <a:bodyPr/>
                    <a:lstStyle/>
                    <a:p>
                      <a:pPr algn="l" fontAlgn="b"/>
                      <a:r>
                        <a:rPr lang="en-US" sz="1400" b="0" i="0" u="none" strike="noStrike" dirty="0">
                          <a:solidFill>
                            <a:srgbClr val="000000"/>
                          </a:solidFill>
                          <a:effectLst/>
                          <a:latin typeface="Calibri" charset="0"/>
                        </a:rPr>
                        <a:t>sfbc_t32wlsaerx_far_fresh_pcs_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1.0608982</a:t>
                      </a:r>
                    </a:p>
                  </a:txBody>
                  <a:tcPr marL="12700" marR="12700" marT="12700" marB="0" anchor="b"/>
                </a:tc>
              </a:tr>
              <a:tr h="283942">
                <a:tc>
                  <a:txBody>
                    <a:bodyPr/>
                    <a:lstStyle/>
                    <a:p>
                      <a:pPr algn="l" fontAlgn="b"/>
                      <a:r>
                        <a:rPr lang="en-US" sz="1400" b="0" i="0" u="none" strike="noStrike">
                          <a:solidFill>
                            <a:srgbClr val="000000"/>
                          </a:solidFill>
                          <a:effectLst/>
                          <a:latin typeface="Calibri" charset="0"/>
                        </a:rPr>
                        <a:t>vreadt_p_</a:t>
                      </a:r>
                    </a:p>
                  </a:txBody>
                  <a:tcPr marL="12700" marR="12700" marT="12700" marB="0" anchor="b"/>
                </a:tc>
                <a:tc>
                  <a:txBody>
                    <a:bodyPr/>
                    <a:lstStyle/>
                    <a:p>
                      <a:pPr algn="r" fontAlgn="b"/>
                      <a:r>
                        <a:rPr lang="it-IT" sz="1400" b="0" i="0" u="none" strike="noStrike" dirty="0">
                          <a:solidFill>
                            <a:srgbClr val="000000"/>
                          </a:solidFill>
                          <a:effectLst/>
                          <a:latin typeface="Calibri" charset="0"/>
                        </a:rPr>
                        <a:t>0.91468646</a:t>
                      </a:r>
                    </a:p>
                  </a:txBody>
                  <a:tcPr marL="12700" marR="12700" marT="12700" marB="0" anchor="b"/>
                </a:tc>
              </a:tr>
              <a:tr h="290847">
                <a:tc>
                  <a:txBody>
                    <a:bodyPr/>
                    <a:lstStyle/>
                    <a:p>
                      <a:pPr algn="l" fontAlgn="b"/>
                      <a:r>
                        <a:rPr lang="en-US" sz="1400" b="0" i="0" u="none" strike="noStrike">
                          <a:solidFill>
                            <a:srgbClr val="000000"/>
                          </a:solidFill>
                          <a:effectLst/>
                          <a:latin typeface="Calibri" charset="0"/>
                        </a:rPr>
                        <a:t>ron_odt_18n_t_ua_</a:t>
                      </a:r>
                    </a:p>
                  </a:txBody>
                  <a:tcPr marL="12700" marR="12700" marT="12700" marB="0" anchor="b"/>
                </a:tc>
                <a:tc>
                  <a:txBody>
                    <a:bodyPr/>
                    <a:lstStyle/>
                    <a:p>
                      <a:pPr algn="r" fontAlgn="b"/>
                      <a:r>
                        <a:rPr lang="is-IS" sz="1400" b="0" i="0" u="none" strike="noStrike">
                          <a:solidFill>
                            <a:srgbClr val="000000"/>
                          </a:solidFill>
                          <a:effectLst/>
                          <a:latin typeface="Calibri" charset="0"/>
                        </a:rPr>
                        <a:t>0.789310636</a:t>
                      </a:r>
                    </a:p>
                  </a:txBody>
                  <a:tcPr marL="12700" marR="12700" marT="12700" marB="0" anchor="b"/>
                </a:tc>
              </a:tr>
              <a:tr h="313522">
                <a:tc>
                  <a:txBody>
                    <a:bodyPr/>
                    <a:lstStyle/>
                    <a:p>
                      <a:pPr algn="l" fontAlgn="b"/>
                      <a:r>
                        <a:rPr lang="en-US" sz="1400" b="0" i="0" u="none" strike="noStrike">
                          <a:solidFill>
                            <a:srgbClr val="000000"/>
                          </a:solidFill>
                          <a:effectLst/>
                          <a:latin typeface="Calibri" charset="0"/>
                        </a:rPr>
                        <a:t>frlt_vcgrsft_gr3_pcs_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0.76706032</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sfbc_t32wlsalp_drpost_pcs_</a:t>
                      </a:r>
                    </a:p>
                  </a:txBody>
                  <a:tcPr marL="12700" marR="12700" marT="12700" marB="0" anchor="b"/>
                </a:tc>
                <a:tc>
                  <a:txBody>
                    <a:bodyPr/>
                    <a:lstStyle/>
                    <a:p>
                      <a:pPr algn="r" fontAlgn="b"/>
                      <a:r>
                        <a:rPr lang="fi-FI" sz="1400" b="0" i="0" u="none" strike="noStrike">
                          <a:solidFill>
                            <a:srgbClr val="000000"/>
                          </a:solidFill>
                          <a:effectLst/>
                          <a:latin typeface="Calibri" charset="0"/>
                        </a:rPr>
                        <a:t>0.761824779</a:t>
                      </a:r>
                    </a:p>
                  </a:txBody>
                  <a:tcPr marL="12700" marR="12700" marT="12700" marB="0" anchor="b"/>
                </a:tc>
              </a:tr>
              <a:tr h="266690">
                <a:tc>
                  <a:txBody>
                    <a:bodyPr/>
                    <a:lstStyle/>
                    <a:p>
                      <a:pPr algn="l" fontAlgn="b"/>
                      <a:r>
                        <a:rPr lang="en-US" sz="1400" b="0" i="0" u="none" strike="noStrike">
                          <a:solidFill>
                            <a:srgbClr val="000000"/>
                          </a:solidFill>
                          <a:effectLst/>
                          <a:latin typeface="Calibri" charset="0"/>
                        </a:rPr>
                        <a:t>wlleak_each_value_52_na_</a:t>
                      </a:r>
                    </a:p>
                  </a:txBody>
                  <a:tcPr marL="12700" marR="12700" marT="12700" marB="0" anchor="b"/>
                </a:tc>
                <a:tc>
                  <a:txBody>
                    <a:bodyPr/>
                    <a:lstStyle/>
                    <a:p>
                      <a:pPr algn="r" fontAlgn="b"/>
                      <a:r>
                        <a:rPr lang="nb-NO" sz="1400" b="0" i="0" u="none" strike="noStrike" dirty="0">
                          <a:solidFill>
                            <a:srgbClr val="000000"/>
                          </a:solidFill>
                          <a:effectLst/>
                          <a:latin typeface="Calibri" charset="0"/>
                        </a:rPr>
                        <a:t>0.752493178</a:t>
                      </a:r>
                    </a:p>
                  </a:txBody>
                  <a:tcPr marL="12700" marR="12700" marT="12700" marB="0" anchor="b"/>
                </a:tc>
              </a:tr>
            </a:tbl>
          </a:graphicData>
        </a:graphic>
      </p:graphicFrame>
      <p:sp>
        <p:nvSpPr>
          <p:cNvPr id="12" name="TextBox 11"/>
          <p:cNvSpPr txBox="1"/>
          <p:nvPr/>
        </p:nvSpPr>
        <p:spPr>
          <a:xfrm>
            <a:off x="7105105" y="478125"/>
            <a:ext cx="2677886" cy="400110"/>
          </a:xfrm>
          <a:prstGeom prst="rect">
            <a:avLst/>
          </a:prstGeom>
          <a:noFill/>
        </p:spPr>
        <p:txBody>
          <a:bodyPr wrap="square" rtlCol="0">
            <a:spAutoFit/>
          </a:bodyPr>
          <a:lstStyle/>
          <a:p>
            <a:r>
              <a:rPr lang="en-US" sz="2000" smtClean="0"/>
              <a:t>GBM</a:t>
            </a:r>
            <a:endParaRPr lang="en-US" sz="2000" dirty="0" smtClean="0"/>
          </a:p>
        </p:txBody>
      </p:sp>
    </p:spTree>
    <p:extLst>
      <p:ext uri="{BB962C8B-B14F-4D97-AF65-F5344CB8AC3E}">
        <p14:creationId xmlns:p14="http://schemas.microsoft.com/office/powerpoint/2010/main" val="1962217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417" y="1104900"/>
            <a:ext cx="10497166"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85861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675" y="1242080"/>
            <a:ext cx="10524805"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426556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880" y="1104900"/>
            <a:ext cx="10810240"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541852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96818966"/>
              </p:ext>
            </p:extLst>
          </p:nvPr>
        </p:nvGraphicFramePr>
        <p:xfrm>
          <a:off x="472440" y="617166"/>
          <a:ext cx="5134266" cy="5854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1591240783"/>
              </p:ext>
            </p:extLst>
          </p:nvPr>
        </p:nvGraphicFramePr>
        <p:xfrm>
          <a:off x="5307106" y="317500"/>
          <a:ext cx="6516730" cy="60653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0279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18" y="1104900"/>
            <a:ext cx="5662776" cy="5067300"/>
          </a:xfrm>
        </p:spPr>
      </p:pic>
      <p:sp>
        <p:nvSpPr>
          <p:cNvPr id="3" name="Title 2"/>
          <p:cNvSpPr>
            <a:spLocks noGrp="1"/>
          </p:cNvSpPr>
          <p:nvPr>
            <p:ph type="title"/>
          </p:nvPr>
        </p:nvSpPr>
        <p:spPr/>
        <p:txBody>
          <a:bodyPr/>
          <a:lstStyle/>
          <a:p>
            <a:r>
              <a:rPr lang="en-US" dirty="0" smtClean="0"/>
              <a:t>RTPD LASSO GLM and </a:t>
            </a:r>
            <a:r>
              <a:rPr lang="en-US" dirty="0" err="1" smtClean="0"/>
              <a:t>GBMachine</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194" y="990600"/>
            <a:ext cx="4848197" cy="5281411"/>
          </a:xfrm>
          <a:prstGeom prst="rect">
            <a:avLst/>
          </a:prstGeom>
        </p:spPr>
      </p:pic>
      <p:sp>
        <p:nvSpPr>
          <p:cNvPr id="9" name="TextBox 8"/>
          <p:cNvSpPr txBox="1"/>
          <p:nvPr/>
        </p:nvSpPr>
        <p:spPr>
          <a:xfrm>
            <a:off x="7970645" y="1369219"/>
            <a:ext cx="2446504" cy="246221"/>
          </a:xfrm>
          <a:prstGeom prst="rect">
            <a:avLst/>
          </a:prstGeom>
          <a:noFill/>
        </p:spPr>
        <p:txBody>
          <a:bodyPr wrap="none" rtlCol="0">
            <a:spAutoFit/>
          </a:bodyPr>
          <a:lstStyle/>
          <a:p>
            <a:r>
              <a:rPr lang="en-US" sz="1000" b="1" dirty="0" smtClean="0"/>
              <a:t>RTPD best iteration in GBM 735</a:t>
            </a:r>
          </a:p>
        </p:txBody>
      </p:sp>
    </p:spTree>
    <p:extLst>
      <p:ext uri="{BB962C8B-B14F-4D97-AF65-F5344CB8AC3E}">
        <p14:creationId xmlns:p14="http://schemas.microsoft.com/office/powerpoint/2010/main" val="8483284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49" y="1242080"/>
            <a:ext cx="5366327"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0" y="1242078"/>
            <a:ext cx="5425440" cy="5067301"/>
          </a:xfrm>
          <a:prstGeom prst="rect">
            <a:avLst/>
          </a:prstGeom>
        </p:spPr>
      </p:pic>
    </p:spTree>
    <p:extLst>
      <p:ext uri="{BB962C8B-B14F-4D97-AF65-F5344CB8AC3E}">
        <p14:creationId xmlns:p14="http://schemas.microsoft.com/office/powerpoint/2010/main" val="331755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490" y="990600"/>
            <a:ext cx="10792496" cy="5345806"/>
          </a:xfrm>
        </p:spPr>
      </p:pic>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8" name="Title 2"/>
          <p:cNvSpPr>
            <a:spLocks noGrp="1"/>
          </p:cNvSpPr>
          <p:nvPr>
            <p:ph type="title"/>
          </p:nvPr>
        </p:nvSpPr>
        <p:spPr/>
        <p:txBody>
          <a:bodyPr/>
          <a:lstStyle/>
          <a:p>
            <a:r>
              <a:rPr lang="en-US" dirty="0" err="1" smtClean="0"/>
              <a:t>GlmnetLasso</a:t>
            </a:r>
            <a:r>
              <a:rPr lang="en-US" dirty="0" smtClean="0"/>
              <a:t> important variables contribution RTPD</a:t>
            </a:r>
            <a:endParaRPr lang="en-US" dirty="0"/>
          </a:p>
        </p:txBody>
      </p:sp>
    </p:spTree>
    <p:extLst>
      <p:ext uri="{BB962C8B-B14F-4D97-AF65-F5344CB8AC3E}">
        <p14:creationId xmlns:p14="http://schemas.microsoft.com/office/powerpoint/2010/main" val="15060867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GBMachine</a:t>
            </a:r>
            <a:r>
              <a:rPr lang="en-US" dirty="0" smtClean="0"/>
              <a:t> important variables contribution RTPD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4248" y="990600"/>
            <a:ext cx="10045521" cy="5570260"/>
          </a:xfrm>
        </p:spPr>
      </p:pic>
    </p:spTree>
    <p:extLst>
      <p:ext uri="{BB962C8B-B14F-4D97-AF65-F5344CB8AC3E}">
        <p14:creationId xmlns:p14="http://schemas.microsoft.com/office/powerpoint/2010/main" val="164118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29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459106581"/>
              </p:ext>
            </p:extLst>
          </p:nvPr>
        </p:nvGraphicFramePr>
        <p:xfrm>
          <a:off x="390875" y="365760"/>
          <a:ext cx="10886725" cy="63779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1919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72440" y="120318"/>
            <a:ext cx="11247120" cy="661736"/>
          </a:xfrm>
        </p:spPr>
        <p:txBody>
          <a:bodyPr>
            <a:normAutofit/>
          </a:bodyPr>
          <a:lstStyle/>
          <a:p>
            <a:r>
              <a:rPr lang="en-US" sz="2000" b="0" dirty="0">
                <a:solidFill>
                  <a:schemeClr val="accent4">
                    <a:lumMod val="50000"/>
                  </a:schemeClr>
                </a:solidFill>
                <a:ea typeface="SimSun" pitchFamily="2" charset="-122"/>
              </a:rPr>
              <a:t>Project Charter: </a:t>
            </a:r>
            <a:r>
              <a:rPr lang="en-US" sz="2000" b="0" dirty="0" smtClean="0">
                <a:solidFill>
                  <a:schemeClr val="accent4">
                    <a:lumMod val="50000"/>
                  </a:schemeClr>
                </a:solidFill>
                <a:ea typeface="SimSun" pitchFamily="2" charset="-122"/>
              </a:rPr>
              <a:t>BICS3 reliability with PD data study</a:t>
            </a:r>
            <a:r>
              <a:rPr lang="en-US" sz="2000" dirty="0" smtClean="0"/>
              <a:t> </a:t>
            </a:r>
            <a:r>
              <a:rPr lang="en-US" sz="2000" b="0" dirty="0">
                <a:solidFill>
                  <a:schemeClr val="accent4">
                    <a:lumMod val="50000"/>
                  </a:schemeClr>
                </a:solidFill>
                <a:ea typeface="SimSun" pitchFamily="2" charset="-122"/>
              </a:rPr>
              <a:t/>
            </a:r>
            <a:br>
              <a:rPr lang="en-US" sz="2000" b="0" dirty="0">
                <a:solidFill>
                  <a:schemeClr val="accent4">
                    <a:lumMod val="50000"/>
                  </a:schemeClr>
                </a:solidFill>
                <a:ea typeface="SimSun" pitchFamily="2" charset="-122"/>
              </a:rPr>
            </a:br>
            <a:r>
              <a:rPr lang="en-US" sz="2000" b="0" dirty="0">
                <a:solidFill>
                  <a:schemeClr val="accent4">
                    <a:lumMod val="50000"/>
                  </a:schemeClr>
                </a:solidFill>
                <a:ea typeface="SimSun" pitchFamily="2" charset="-122"/>
              </a:rPr>
              <a:t>Project Stream: Data Science/Machine Learning</a:t>
            </a:r>
            <a:endParaRPr lang="en-US" sz="2000" b="0" i="1" dirty="0">
              <a:solidFill>
                <a:schemeClr val="accent4">
                  <a:lumMod val="50000"/>
                </a:schemeClr>
              </a:solidFill>
            </a:endParaRPr>
          </a:p>
        </p:txBody>
      </p:sp>
      <p:sp>
        <p:nvSpPr>
          <p:cNvPr id="2" name="Slide Number Placeholder 1"/>
          <p:cNvSpPr>
            <a:spLocks noGrp="1"/>
          </p:cNvSpPr>
          <p:nvPr>
            <p:ph type="sldNum" sz="quarter" idx="4"/>
          </p:nvPr>
        </p:nvSpPr>
        <p:spPr/>
        <p:txBody>
          <a:bodyPr/>
          <a:lstStyle/>
          <a:p>
            <a:fld id="{117D082C-22F7-460A-B107-A5704CF548D4}" type="slidenum">
              <a:rPr lang="en-US" smtClean="0"/>
              <a:pPr/>
              <a:t>3</a:t>
            </a:fld>
            <a:endParaRPr lang="en-US" dirty="0"/>
          </a:p>
        </p:txBody>
      </p:sp>
      <p:sp>
        <p:nvSpPr>
          <p:cNvPr id="5" name="Footer Placeholder 4"/>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05114341"/>
              </p:ext>
            </p:extLst>
          </p:nvPr>
        </p:nvGraphicFramePr>
        <p:xfrm>
          <a:off x="0" y="782054"/>
          <a:ext cx="12192000" cy="8921802"/>
        </p:xfrm>
        <a:graphic>
          <a:graphicData uri="http://schemas.openxmlformats.org/drawingml/2006/table">
            <a:tbl>
              <a:tblPr firstRow="1" bandRow="1">
                <a:tableStyleId>{5C22544A-7EE6-4342-B048-85BDC9FD1C3A}</a:tableStyleId>
              </a:tblPr>
              <a:tblGrid>
                <a:gridCol w="4278086"/>
                <a:gridCol w="7913914"/>
              </a:tblGrid>
              <a:tr h="367517">
                <a:tc>
                  <a:txBody>
                    <a:bodyPr/>
                    <a:lstStyle/>
                    <a:p>
                      <a:r>
                        <a:rPr lang="en-US" sz="1600" b="0" i="1" dirty="0" smtClean="0"/>
                        <a:t>Problem Statement</a:t>
                      </a:r>
                      <a:endParaRPr lang="en-US" sz="1600" b="0" i="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0" lang="en-US" sz="1600" b="0" i="1" u="none" strike="noStrike" kern="1200" cap="none" normalizeH="0" baseline="0" dirty="0" smtClean="0">
                          <a:ln>
                            <a:noFill/>
                          </a:ln>
                          <a:solidFill>
                            <a:schemeClr val="bg1"/>
                          </a:solidFill>
                          <a:effectLst/>
                          <a:latin typeface="+mn-lt"/>
                          <a:ea typeface="+mn-ea"/>
                          <a:cs typeface="+mn-cs"/>
                        </a:rPr>
                        <a:t>Goal/Objective/Purpose</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274509">
                <a:tc>
                  <a:txBody>
                    <a:bodyPr/>
                    <a:lstStyle/>
                    <a:p>
                      <a:pPr marL="171450" indent="-171450">
                        <a:buFont typeface="Arial" panose="020B0604020202020204" pitchFamily="34" charset="0"/>
                        <a:buChar char="•"/>
                      </a:pPr>
                      <a:r>
                        <a:rPr lang="en-US" sz="1600" kern="1200" dirty="0" smtClean="0">
                          <a:solidFill>
                            <a:schemeClr val="dk1"/>
                          </a:solidFill>
                          <a:latin typeface="+mn-lt"/>
                          <a:ea typeface="+mn-ea"/>
                          <a:cs typeface="+mn-cs"/>
                        </a:rPr>
                        <a:t>Reliability</a:t>
                      </a:r>
                      <a:r>
                        <a:rPr lang="en-US" sz="1600" kern="1200" baseline="0" dirty="0" smtClean="0">
                          <a:solidFill>
                            <a:schemeClr val="dk1"/>
                          </a:solidFill>
                          <a:latin typeface="+mn-lt"/>
                          <a:ea typeface="+mn-ea"/>
                          <a:cs typeface="+mn-cs"/>
                        </a:rPr>
                        <a:t> model </a:t>
                      </a:r>
                      <a:r>
                        <a:rPr lang="en-US" sz="1600" kern="1200" dirty="0" smtClean="0">
                          <a:solidFill>
                            <a:schemeClr val="dk1"/>
                          </a:solidFill>
                          <a:latin typeface="+mn-lt"/>
                          <a:ea typeface="+mn-ea"/>
                          <a:cs typeface="+mn-cs"/>
                        </a:rPr>
                        <a:t>BICS3 FBC growth rate in terms of an observable set of parameter</a:t>
                      </a:r>
                      <a:r>
                        <a:rPr lang="en-US" sz="1600" kern="1200" baseline="0" dirty="0" smtClean="0">
                          <a:solidFill>
                            <a:schemeClr val="dk1"/>
                          </a:solidFill>
                          <a:latin typeface="+mn-lt"/>
                          <a:ea typeface="+mn-ea"/>
                          <a:cs typeface="+mn-cs"/>
                        </a:rPr>
                        <a:t> values.</a:t>
                      </a:r>
                      <a:r>
                        <a:rPr lang="en-US" sz="1600" kern="1200" dirty="0" smtClean="0">
                          <a:solidFill>
                            <a:schemeClr val="dk1"/>
                          </a:solidFill>
                          <a:latin typeface="+mn-lt"/>
                          <a:ea typeface="+mn-ea"/>
                          <a:cs typeface="+mn-cs"/>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600" kern="1200" dirty="0" smtClean="0">
                          <a:solidFill>
                            <a:schemeClr val="dk1"/>
                          </a:solidFill>
                          <a:latin typeface="+mn-lt"/>
                          <a:ea typeface="+mn-ea"/>
                          <a:cs typeface="+mn-cs"/>
                        </a:rPr>
                        <a:t>Perform a deep analysis of the HTPD/RTPD/LTPD test data to</a:t>
                      </a:r>
                      <a:r>
                        <a:rPr lang="en-US" sz="1600" kern="1200" baseline="0" dirty="0" smtClean="0">
                          <a:solidFill>
                            <a:schemeClr val="dk1"/>
                          </a:solidFill>
                          <a:latin typeface="+mn-lt"/>
                          <a:ea typeface="+mn-ea"/>
                          <a:cs typeface="+mn-cs"/>
                        </a:rPr>
                        <a:t> define a model of</a:t>
                      </a:r>
                      <a:r>
                        <a:rPr lang="en-US" sz="1600" kern="1200" dirty="0" smtClean="0">
                          <a:solidFill>
                            <a:schemeClr val="dk1"/>
                          </a:solidFill>
                          <a:latin typeface="+mn-lt"/>
                          <a:ea typeface="+mn-ea"/>
                          <a:cs typeface="+mn-cs"/>
                        </a:rPr>
                        <a:t> FBC growth rate and</a:t>
                      </a:r>
                      <a:r>
                        <a:rPr lang="en-US" sz="1600" kern="1200" baseline="0" dirty="0" smtClean="0">
                          <a:solidFill>
                            <a:schemeClr val="dk1"/>
                          </a:solidFill>
                          <a:latin typeface="+mn-lt"/>
                          <a:ea typeface="+mn-ea"/>
                          <a:cs typeface="+mn-cs"/>
                        </a:rPr>
                        <a:t> dependencies of die sort parameters across the  temperature.</a:t>
                      </a:r>
                      <a:r>
                        <a:rPr lang="en-US" sz="1600" kern="1200" dirty="0" smtClean="0">
                          <a:solidFill>
                            <a:schemeClr val="dk1"/>
                          </a:solidFill>
                          <a:latin typeface="+mn-lt"/>
                          <a:ea typeface="+mn-ea"/>
                          <a:cs typeface="+mn-cs"/>
                        </a:rPr>
                        <a:t> </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367517">
                <a:tc>
                  <a:txBody>
                    <a:bodyPr/>
                    <a:lstStyle/>
                    <a:p>
                      <a:r>
                        <a:rPr kumimoji="0" lang="en-US" sz="1600" b="0" i="1" u="none" strike="noStrike" kern="1200" cap="none" normalizeH="0" baseline="0" dirty="0" smtClean="0">
                          <a:ln>
                            <a:noFill/>
                          </a:ln>
                          <a:solidFill>
                            <a:schemeClr val="bg1"/>
                          </a:solidFill>
                          <a:effectLst/>
                          <a:latin typeface="+mn-lt"/>
                          <a:ea typeface="+mn-ea"/>
                          <a:cs typeface="+mn-cs"/>
                        </a:rPr>
                        <a:t>Requirements/Data Sets/Risks</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r>
                        <a:rPr kumimoji="0" lang="en-US" sz="1600" b="0" i="1" u="none" strike="noStrike" kern="1200" cap="none" normalizeH="0" baseline="0" dirty="0" smtClean="0">
                          <a:ln>
                            <a:noFill/>
                          </a:ln>
                          <a:solidFill>
                            <a:schemeClr val="bg1"/>
                          </a:solidFill>
                          <a:effectLst/>
                          <a:latin typeface="+mn-lt"/>
                          <a:ea typeface="+mn-ea"/>
                          <a:cs typeface="+mn-cs"/>
                        </a:rPr>
                        <a:t>Approach / Techniques</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3471785">
                <a:tc>
                  <a:txBody>
                    <a:bodyPr/>
                    <a:lstStyle/>
                    <a:p>
                      <a:pPr marL="342900" marR="0" lvl="0" indent="-342900" algn="l" defTabSz="121917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solidFill>
                            <a:schemeClr val="dk1"/>
                          </a:solidFill>
                          <a:latin typeface="+mn-lt"/>
                          <a:ea typeface="+mn-ea"/>
                          <a:cs typeface="+mn-cs"/>
                        </a:rPr>
                        <a:t>HTPD-HTCYC_EP85C_2P55VCC-T1_R85C</a:t>
                      </a:r>
                    </a:p>
                    <a:p>
                      <a:pPr marL="342900" marR="0" lvl="0" indent="-342900" algn="l" defTabSz="121917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solidFill>
                            <a:schemeClr val="dk1"/>
                          </a:solidFill>
                          <a:latin typeface="+mn-lt"/>
                          <a:ea typeface="+mn-ea"/>
                          <a:cs typeface="+mn-cs"/>
                        </a:rPr>
                        <a:t>RTPD-HTCYC_EP25C_2P55VCC-T1_R25C</a:t>
                      </a:r>
                    </a:p>
                    <a:p>
                      <a:pPr marL="342900" marR="0" lvl="0" indent="-342900" algn="l" defTabSz="121917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solidFill>
                            <a:schemeClr val="dk1"/>
                          </a:solidFill>
                          <a:latin typeface="+mn-lt"/>
                          <a:ea typeface="+mn-ea"/>
                          <a:cs typeface="+mn-cs"/>
                        </a:rPr>
                        <a:t>LTPD under DAT6-EXTENDED-MLC</a:t>
                      </a:r>
                    </a:p>
                    <a:p>
                      <a:pPr marL="342900" marR="0" lvl="0" indent="-342900" algn="l" defTabSz="1219170" rtl="0" eaLnBrk="1" fontAlgn="auto" latinLnBrk="0" hangingPunct="1">
                        <a:lnSpc>
                          <a:spcPct val="100000"/>
                        </a:lnSpc>
                        <a:spcBef>
                          <a:spcPts val="0"/>
                        </a:spcBef>
                        <a:spcAft>
                          <a:spcPts val="0"/>
                        </a:spcAft>
                        <a:buClrTx/>
                        <a:buSzTx/>
                        <a:buFont typeface="+mj-lt"/>
                        <a:buAutoNum type="arabicPeriod"/>
                        <a:tabLst/>
                        <a:defRPr/>
                      </a:pPr>
                      <a:endParaRPr lang="en-US" sz="1600" kern="1200" dirty="0" smtClean="0">
                        <a:solidFill>
                          <a:schemeClr val="dk1"/>
                        </a:solidFill>
                        <a:latin typeface="+mn-lt"/>
                        <a:ea typeface="+mn-ea"/>
                        <a:cs typeface="+mn-cs"/>
                      </a:endParaRPr>
                    </a:p>
                    <a:p>
                      <a:pPr marL="342900" marR="0" lvl="0" indent="-342900" algn="l" defTabSz="1219170" rtl="0" eaLnBrk="1" fontAlgn="auto" latinLnBrk="0" hangingPunct="1">
                        <a:lnSpc>
                          <a:spcPct val="100000"/>
                        </a:lnSpc>
                        <a:spcBef>
                          <a:spcPts val="0"/>
                        </a:spcBef>
                        <a:spcAft>
                          <a:spcPts val="0"/>
                        </a:spcAft>
                        <a:buClrTx/>
                        <a:buSzTx/>
                        <a:buFont typeface="+mj-lt"/>
                        <a:buAutoNum type="arabicPeriod"/>
                        <a:tabLst/>
                        <a:defRPr/>
                      </a:pPr>
                      <a:r>
                        <a:rPr lang="en-US" sz="1600" b="0" kern="1200" dirty="0" smtClean="0">
                          <a:solidFill>
                            <a:schemeClr val="dk1"/>
                          </a:solidFill>
                          <a:latin typeface="+mn-lt"/>
                          <a:ea typeface="+mn-ea"/>
                          <a:cs typeface="+mn-cs"/>
                        </a:rPr>
                        <a:t>2</a:t>
                      </a:r>
                      <a:r>
                        <a:rPr lang="en-US" sz="1600" b="0" kern="1200" baseline="0" dirty="0" smtClean="0">
                          <a:solidFill>
                            <a:schemeClr val="dk1"/>
                          </a:solidFill>
                          <a:latin typeface="+mn-lt"/>
                          <a:ea typeface="+mn-ea"/>
                          <a:cs typeface="+mn-cs"/>
                        </a:rPr>
                        <a:t>  </a:t>
                      </a:r>
                      <a:r>
                        <a:rPr lang="en-US" sz="1600" b="0" kern="1200" dirty="0" smtClean="0">
                          <a:solidFill>
                            <a:schemeClr val="dk1"/>
                          </a:solidFill>
                          <a:latin typeface="+mn-lt"/>
                          <a:ea typeface="+mn-ea"/>
                          <a:cs typeface="+mn-cs"/>
                        </a:rPr>
                        <a:t>Die sort Parameters</a:t>
                      </a:r>
                      <a:r>
                        <a:rPr lang="en-US" sz="1600" b="0" kern="1200" baseline="0" dirty="0" smtClean="0">
                          <a:solidFill>
                            <a:schemeClr val="dk1"/>
                          </a:solidFill>
                          <a:latin typeface="+mn-lt"/>
                          <a:ea typeface="+mn-ea"/>
                          <a:cs typeface="+mn-cs"/>
                        </a:rPr>
                        <a:t> in </a:t>
                      </a:r>
                      <a:r>
                        <a:rPr lang="en-US" sz="1600" b="0" kern="1200" dirty="0" smtClean="0">
                          <a:solidFill>
                            <a:schemeClr val="dk1"/>
                          </a:solidFill>
                          <a:latin typeface="+mn-lt"/>
                          <a:ea typeface="+mn-ea"/>
                          <a:cs typeface="+mn-cs"/>
                        </a:rPr>
                        <a:t>default.ds_bics_t6rn1_sme1_plot</a:t>
                      </a:r>
                    </a:p>
                    <a:p>
                      <a:pPr marL="342900" indent="-342900">
                        <a:buFont typeface="+mj-lt"/>
                        <a:buAutoNum type="arabicPeriod"/>
                      </a:pPr>
                      <a:endParaRPr lang="en-US" sz="1600" b="0" kern="1200" dirty="0" smtClean="0">
                        <a:solidFill>
                          <a:schemeClr val="dk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dirty="0" smtClean="0">
                          <a:solidFill>
                            <a:schemeClr val="tx1"/>
                          </a:solidFill>
                          <a:effectLst/>
                          <a:latin typeface="+mn-lt"/>
                          <a:ea typeface="+mn-ea"/>
                          <a:cs typeface="+mn-cs"/>
                        </a:rPr>
                        <a:t>Retrieve HTPD, RTPD and LTPD tests</a:t>
                      </a:r>
                      <a:r>
                        <a:rPr lang="en-US" sz="1600" kern="1200" baseline="0" dirty="0" smtClean="0">
                          <a:solidFill>
                            <a:schemeClr val="tx1"/>
                          </a:solidFill>
                          <a:effectLst/>
                          <a:latin typeface="+mn-lt"/>
                          <a:ea typeface="+mn-ea"/>
                          <a:cs typeface="+mn-cs"/>
                        </a:rPr>
                        <a:t> parameters from </a:t>
                      </a:r>
                      <a:r>
                        <a:rPr lang="en-US" sz="1600" kern="1200" dirty="0" smtClean="0">
                          <a:solidFill>
                            <a:schemeClr val="dk1"/>
                          </a:solidFill>
                          <a:latin typeface="+mn-lt"/>
                          <a:ea typeface="+mn-ea"/>
                          <a:cs typeface="+mn-cs"/>
                        </a:rPr>
                        <a:t>DAT6-EXTENDED-MLC</a:t>
                      </a:r>
                      <a:r>
                        <a:rPr lang="en-US" sz="1600" kern="1200" baseline="0" dirty="0" smtClean="0">
                          <a:solidFill>
                            <a:schemeClr val="tx1"/>
                          </a:solidFill>
                          <a:effectLst/>
                          <a:latin typeface="+mn-lt"/>
                          <a:ea typeface="+mn-ea"/>
                          <a:cs typeface="+mn-cs"/>
                        </a:rPr>
                        <a:t> die </a:t>
                      </a:r>
                      <a:r>
                        <a:rPr lang="en-US" sz="1600" kern="1200" baseline="0" dirty="0" err="1" smtClean="0">
                          <a:solidFill>
                            <a:schemeClr val="tx1"/>
                          </a:solidFill>
                          <a:effectLst/>
                          <a:latin typeface="+mn-lt"/>
                          <a:ea typeface="+mn-ea"/>
                          <a:cs typeface="+mn-cs"/>
                        </a:rPr>
                        <a:t>qual</a:t>
                      </a:r>
                      <a:r>
                        <a:rPr lang="en-US" sz="1600" kern="1200" baseline="0" dirty="0" smtClean="0">
                          <a:solidFill>
                            <a:schemeClr val="tx1"/>
                          </a:solidFill>
                          <a:effectLst/>
                          <a:latin typeface="+mn-lt"/>
                          <a:ea typeface="+mn-ea"/>
                          <a:cs typeface="+mn-cs"/>
                        </a:rPr>
                        <a:t> by max FBC.</a:t>
                      </a:r>
                      <a:endParaRPr lang="en-US" sz="1600" kern="1200" dirty="0" smtClean="0">
                        <a:solidFill>
                          <a:schemeClr val="tx1"/>
                        </a:solidFill>
                        <a:effectLst/>
                        <a:latin typeface="+mn-lt"/>
                        <a:ea typeface="+mn-ea"/>
                        <a:cs typeface="+mn-cs"/>
                      </a:endParaRP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dirty="0" smtClean="0">
                          <a:solidFill>
                            <a:schemeClr val="tx1"/>
                          </a:solidFill>
                          <a:effectLst/>
                          <a:latin typeface="+mn-lt"/>
                          <a:ea typeface="+mn-ea"/>
                          <a:cs typeface="+mn-cs"/>
                        </a:rPr>
                        <a:t>Clean</a:t>
                      </a:r>
                      <a:r>
                        <a:rPr lang="en-US" sz="1600" kern="1200" baseline="0" dirty="0" smtClean="0">
                          <a:solidFill>
                            <a:schemeClr val="tx1"/>
                          </a:solidFill>
                          <a:effectLst/>
                          <a:latin typeface="+mn-lt"/>
                          <a:ea typeface="+mn-ea"/>
                          <a:cs typeface="+mn-cs"/>
                        </a:rPr>
                        <a:t> from outlies and retrieve separated tables for all 3 </a:t>
                      </a:r>
                      <a:r>
                        <a:rPr lang="en-US" sz="1600" kern="1200" baseline="0" dirty="0" err="1" smtClean="0">
                          <a:solidFill>
                            <a:schemeClr val="tx1"/>
                          </a:solidFill>
                          <a:effectLst/>
                          <a:latin typeface="+mn-lt"/>
                          <a:ea typeface="+mn-ea"/>
                          <a:cs typeface="+mn-cs"/>
                        </a:rPr>
                        <a:t>teperatura</a:t>
                      </a:r>
                      <a:r>
                        <a:rPr lang="en-US" sz="1600" kern="1200" baseline="0" dirty="0" smtClean="0">
                          <a:solidFill>
                            <a:schemeClr val="tx1"/>
                          </a:solidFill>
                          <a:effectLst/>
                          <a:latin typeface="+mn-lt"/>
                          <a:ea typeface="+mn-ea"/>
                          <a:cs typeface="+mn-cs"/>
                        </a:rPr>
                        <a:t> from DS.</a:t>
                      </a: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effectLst/>
                          <a:latin typeface="+mn-lt"/>
                          <a:ea typeface="+mn-ea"/>
                          <a:cs typeface="+mn-cs"/>
                        </a:rPr>
                        <a:t>Conduct separate study on LT/RT/HT PD data include cycle conditions and level of page with DS </a:t>
                      </a:r>
                      <a:r>
                        <a:rPr lang="en-US" sz="1600" kern="1200" baseline="0" dirty="0" err="1" smtClean="0">
                          <a:solidFill>
                            <a:schemeClr val="tx1"/>
                          </a:solidFill>
                          <a:effectLst/>
                          <a:latin typeface="+mn-lt"/>
                          <a:ea typeface="+mn-ea"/>
                          <a:cs typeface="+mn-cs"/>
                        </a:rPr>
                        <a:t>paramets</a:t>
                      </a:r>
                      <a:r>
                        <a:rPr lang="en-US" sz="1600" kern="1200" baseline="0" dirty="0" smtClean="0">
                          <a:solidFill>
                            <a:schemeClr val="tx1"/>
                          </a:solidFill>
                          <a:effectLst/>
                          <a:latin typeface="+mn-lt"/>
                          <a:ea typeface="+mn-ea"/>
                          <a:cs typeface="+mn-cs"/>
                        </a:rPr>
                        <a:t>.</a:t>
                      </a: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dirty="0" smtClean="0">
                          <a:solidFill>
                            <a:schemeClr val="tx1"/>
                          </a:solidFill>
                          <a:effectLst/>
                          <a:latin typeface="+mn-lt"/>
                          <a:ea typeface="+mn-ea"/>
                          <a:cs typeface="+mn-cs"/>
                        </a:rPr>
                        <a:t>Calculate slope of every die using GLM</a:t>
                      </a:r>
                      <a:r>
                        <a:rPr lang="en-US" sz="1600" kern="1200" baseline="0" dirty="0" smtClean="0">
                          <a:solidFill>
                            <a:schemeClr val="tx1"/>
                          </a:solidFill>
                          <a:effectLst/>
                          <a:latin typeface="+mn-lt"/>
                          <a:ea typeface="+mn-ea"/>
                          <a:cs typeface="+mn-cs"/>
                        </a:rPr>
                        <a:t> by different cycling for every temperature separate.</a:t>
                      </a: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effectLst/>
                          <a:latin typeface="+mn-lt"/>
                          <a:ea typeface="+mn-ea"/>
                          <a:cs typeface="+mn-cs"/>
                        </a:rPr>
                        <a:t>Models for HT/RT/PD with slop </a:t>
                      </a:r>
                      <a:endParaRPr lang="en-US" sz="1600" kern="1200" dirty="0" smtClean="0">
                        <a:solidFill>
                          <a:schemeClr val="tx1"/>
                        </a:solidFill>
                        <a:effectLst/>
                        <a:latin typeface="+mn-lt"/>
                        <a:ea typeface="+mn-ea"/>
                        <a:cs typeface="+mn-cs"/>
                      </a:endParaRPr>
                    </a:p>
                    <a:p>
                      <a:pPr marL="285750" marR="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effectLst/>
                          <a:latin typeface="+mn-lt"/>
                          <a:ea typeface="+mn-ea"/>
                          <a:cs typeface="+mn-cs"/>
                        </a:rPr>
                        <a:t>Stuck 3 dataset with specified  temperature as a extra column.</a:t>
                      </a:r>
                      <a:endParaRPr lang="en-US" sz="1600" kern="1200" dirty="0" smtClean="0">
                        <a:solidFill>
                          <a:schemeClr val="tx1"/>
                        </a:solidFill>
                        <a:effectLst/>
                        <a:latin typeface="+mn-lt"/>
                        <a:ea typeface="+mn-ea"/>
                        <a:cs typeface="+mn-cs"/>
                      </a:endParaRPr>
                    </a:p>
                    <a:p>
                      <a:pPr marL="285750" indent="-285750">
                        <a:buFont typeface="Arial" charset="0"/>
                        <a:buChar char="•"/>
                      </a:pPr>
                      <a:r>
                        <a:rPr lang="en-US" sz="1600" kern="1200" dirty="0" smtClean="0">
                          <a:solidFill>
                            <a:schemeClr val="tx1"/>
                          </a:solidFill>
                          <a:effectLst/>
                          <a:latin typeface="+mn-lt"/>
                          <a:ea typeface="+mn-ea"/>
                          <a:cs typeface="+mn-cs"/>
                        </a:rPr>
                        <a:t>Combine die </a:t>
                      </a:r>
                      <a:r>
                        <a:rPr lang="en-US" sz="1600" kern="1200" dirty="0" err="1" smtClean="0">
                          <a:solidFill>
                            <a:schemeClr val="tx1"/>
                          </a:solidFill>
                          <a:effectLst/>
                          <a:latin typeface="+mn-lt"/>
                          <a:ea typeface="+mn-ea"/>
                          <a:cs typeface="+mn-cs"/>
                        </a:rPr>
                        <a:t>qual</a:t>
                      </a:r>
                      <a:r>
                        <a:rPr lang="en-US" sz="1600" kern="1200" baseline="0" dirty="0" smtClean="0">
                          <a:solidFill>
                            <a:schemeClr val="tx1"/>
                          </a:solidFill>
                          <a:effectLst/>
                          <a:latin typeface="+mn-lt"/>
                          <a:ea typeface="+mn-ea"/>
                          <a:cs typeface="+mn-cs"/>
                        </a:rPr>
                        <a:t> data and die sort data, cleaning and t</a:t>
                      </a:r>
                      <a:r>
                        <a:rPr lang="en-US" sz="1600" kern="1200" dirty="0" smtClean="0">
                          <a:solidFill>
                            <a:schemeClr val="tx1"/>
                          </a:solidFill>
                          <a:effectLst/>
                          <a:latin typeface="+mn-lt"/>
                          <a:ea typeface="+mn-ea"/>
                          <a:cs typeface="+mn-cs"/>
                        </a:rPr>
                        <a:t>uning parameters</a:t>
                      </a:r>
                      <a:r>
                        <a:rPr lang="en-US" sz="1600" kern="1200" baseline="0" dirty="0" smtClean="0">
                          <a:solidFill>
                            <a:schemeClr val="tx1"/>
                          </a:solidFill>
                          <a:effectLst/>
                          <a:latin typeface="+mn-lt"/>
                          <a:ea typeface="+mn-ea"/>
                          <a:cs typeface="+mn-cs"/>
                        </a:rPr>
                        <a:t> for modeling.</a:t>
                      </a:r>
                      <a:endParaRPr lang="en-US" sz="1600" kern="1200" dirty="0" smtClean="0">
                        <a:solidFill>
                          <a:schemeClr val="tx1"/>
                        </a:solidFill>
                        <a:effectLst/>
                        <a:latin typeface="+mn-lt"/>
                        <a:ea typeface="+mn-ea"/>
                        <a:cs typeface="+mn-cs"/>
                      </a:endParaRPr>
                    </a:p>
                    <a:p>
                      <a:pPr marL="285750" indent="-285750">
                        <a:buFont typeface="Arial" charset="0"/>
                        <a:buChar char="•"/>
                      </a:pPr>
                      <a:r>
                        <a:rPr lang="en-US" sz="1600" kern="1200" dirty="0" smtClean="0">
                          <a:solidFill>
                            <a:schemeClr val="tx1"/>
                          </a:solidFill>
                          <a:effectLst/>
                          <a:latin typeface="+mn-lt"/>
                          <a:ea typeface="+mn-ea"/>
                          <a:cs typeface="+mn-cs"/>
                        </a:rPr>
                        <a:t>Machine Learning and Statistical Learning techniques for Feature</a:t>
                      </a:r>
                      <a:r>
                        <a:rPr lang="en-US" sz="1600" kern="1200" baseline="0" dirty="0" smtClean="0">
                          <a:solidFill>
                            <a:schemeClr val="tx1"/>
                          </a:solidFill>
                          <a:effectLst/>
                          <a:latin typeface="+mn-lt"/>
                          <a:ea typeface="+mn-ea"/>
                          <a:cs typeface="+mn-cs"/>
                        </a:rPr>
                        <a:t> s</a:t>
                      </a:r>
                      <a:r>
                        <a:rPr lang="en-US" sz="1600" kern="1200" dirty="0" smtClean="0">
                          <a:solidFill>
                            <a:schemeClr val="tx1"/>
                          </a:solidFill>
                          <a:effectLst/>
                          <a:latin typeface="+mn-lt"/>
                          <a:ea typeface="+mn-ea"/>
                          <a:cs typeface="+mn-cs"/>
                        </a:rPr>
                        <a:t>election</a:t>
                      </a:r>
                      <a:r>
                        <a:rPr lang="en-US" sz="1600" kern="1200" baseline="0" dirty="0" smtClean="0">
                          <a:solidFill>
                            <a:schemeClr val="tx1"/>
                          </a:solidFill>
                          <a:effectLst/>
                          <a:latin typeface="+mn-lt"/>
                          <a:ea typeface="+mn-ea"/>
                          <a:cs typeface="+mn-cs"/>
                        </a:rPr>
                        <a:t> by, LASSO as absolute shrinkage operator with CV, Random Forest and Ensemble Learning with </a:t>
                      </a:r>
                      <a:r>
                        <a:rPr lang="en-US" sz="1600" kern="1200" baseline="0" dirty="0" err="1" smtClean="0">
                          <a:solidFill>
                            <a:schemeClr val="tx1"/>
                          </a:solidFill>
                          <a:effectLst/>
                          <a:latin typeface="+mn-lt"/>
                          <a:ea typeface="+mn-ea"/>
                          <a:cs typeface="+mn-cs"/>
                        </a:rPr>
                        <a:t>XGBoost</a:t>
                      </a:r>
                      <a:r>
                        <a:rPr lang="en-US" sz="1600" kern="1200" baseline="0" dirty="0" smtClean="0">
                          <a:solidFill>
                            <a:schemeClr val="tx1"/>
                          </a:solidFill>
                          <a:effectLst/>
                          <a:latin typeface="+mn-lt"/>
                          <a:ea typeface="+mn-ea"/>
                          <a:cs typeface="+mn-cs"/>
                        </a:rPr>
                        <a:t> and Ranger </a:t>
                      </a:r>
                      <a:r>
                        <a:rPr lang="en-US" sz="1600" kern="1200" baseline="0" dirty="0" err="1" smtClean="0">
                          <a:solidFill>
                            <a:schemeClr val="tx1"/>
                          </a:solidFill>
                          <a:effectLst/>
                          <a:latin typeface="+mn-lt"/>
                          <a:ea typeface="+mn-ea"/>
                          <a:cs typeface="+mn-cs"/>
                        </a:rPr>
                        <a:t>pluss</a:t>
                      </a:r>
                      <a:r>
                        <a:rPr lang="en-US" sz="1600" kern="1200" baseline="0" dirty="0" smtClean="0">
                          <a:solidFill>
                            <a:schemeClr val="tx1"/>
                          </a:solidFill>
                          <a:effectLst/>
                          <a:latin typeface="+mn-lt"/>
                          <a:ea typeface="+mn-ea"/>
                          <a:cs typeface="+mn-cs"/>
                        </a:rPr>
                        <a:t> Lasso. </a:t>
                      </a:r>
                    </a:p>
                    <a:p>
                      <a:pPr marL="285750" indent="-285750">
                        <a:buFont typeface="Arial" charset="0"/>
                        <a:buChar char="•"/>
                      </a:pPr>
                      <a:r>
                        <a:rPr lang="en-US" sz="1600" b="0" i="0" u="none" strike="noStrike" kern="1200" baseline="0" dirty="0" smtClean="0">
                          <a:solidFill>
                            <a:schemeClr val="dk1"/>
                          </a:solidFill>
                          <a:latin typeface="+mn-lt"/>
                          <a:ea typeface="+mn-ea"/>
                          <a:cs typeface="+mn-cs"/>
                        </a:rPr>
                        <a:t>Choosing among Models using Feature Importance selection approach and contributions of the  predictors to the Model.</a:t>
                      </a:r>
                      <a:endParaRPr lang="en-US" sz="16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938179">
                <a:tc>
                  <a:txBody>
                    <a:bodyPr/>
                    <a:lstStyle/>
                    <a:p>
                      <a:r>
                        <a:rPr kumimoji="0" lang="en-US" sz="1600" b="0" i="1" u="none" strike="noStrike" kern="1200" cap="none" normalizeH="0" baseline="0" dirty="0" smtClean="0">
                          <a:ln>
                            <a:noFill/>
                          </a:ln>
                          <a:solidFill>
                            <a:schemeClr val="bg1"/>
                          </a:solidFill>
                          <a:effectLst/>
                          <a:latin typeface="+mn-lt"/>
                          <a:ea typeface="+mn-ea"/>
                          <a:cs typeface="+mn-cs"/>
                        </a:rPr>
                        <a:t> </a:t>
                      </a:r>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kumimoji="0" lang="en-US" sz="1600" b="0" i="1" u="none" strike="noStrike" kern="1200" cap="none" normalizeH="0" baseline="0" dirty="0" smtClean="0">
                          <a:ln>
                            <a:noFill/>
                          </a:ln>
                          <a:solidFill>
                            <a:schemeClr val="bg1"/>
                          </a:solidFill>
                          <a:effectLst/>
                          <a:latin typeface="+mn-lt"/>
                          <a:ea typeface="+mn-ea"/>
                          <a:cs typeface="+mn-cs"/>
                        </a:rPr>
                        <a:t>Outcomes/ Deliverables/Measurement/Metric</a:t>
                      </a:r>
                      <a:endParaRPr lang="en-US" sz="1600" b="0" dirty="0" smtClean="0"/>
                    </a:p>
                    <a:p>
                      <a:endParaRPr lang="en-US" sz="16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r>
              <a:tr h="1344349">
                <a:tc>
                  <a:txBody>
                    <a:bodyPr/>
                    <a:lstStyle/>
                    <a:p>
                      <a:pPr marL="285750" marR="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err="1" smtClean="0"/>
                        <a:t>Fei</a:t>
                      </a:r>
                      <a:r>
                        <a:rPr lang="en-US" sz="1800" baseline="0" dirty="0" smtClean="0"/>
                        <a:t> Yu</a:t>
                      </a:r>
                      <a:endParaRPr lang="en-US" sz="1800" dirty="0" smtClean="0"/>
                    </a:p>
                    <a:p>
                      <a:pPr marL="285750" indent="-285750">
                        <a:buFont typeface="Arial" panose="020B0604020202020204" pitchFamily="34" charset="0"/>
                        <a:buChar char="•"/>
                      </a:pPr>
                      <a:r>
                        <a:rPr lang="en-US" sz="1800" kern="1200" dirty="0" err="1" smtClean="0">
                          <a:solidFill>
                            <a:schemeClr val="dk1"/>
                          </a:solidFill>
                          <a:latin typeface="+mn-lt"/>
                          <a:ea typeface="+mn-ea"/>
                          <a:cs typeface="+mn-cs"/>
                        </a:rPr>
                        <a:t>Xiaoyu</a:t>
                      </a:r>
                      <a:r>
                        <a:rPr lang="en-US" sz="1800" kern="1200" dirty="0" smtClean="0">
                          <a:solidFill>
                            <a:schemeClr val="dk1"/>
                          </a:solidFill>
                          <a:latin typeface="+mn-lt"/>
                          <a:ea typeface="+mn-ea"/>
                          <a:cs typeface="+mn-cs"/>
                        </a:rPr>
                        <a:t> Yang</a:t>
                      </a:r>
                    </a:p>
                    <a:p>
                      <a:pPr marL="285750" indent="-285750">
                        <a:buFont typeface="Arial" panose="020B0604020202020204" pitchFamily="34" charset="0"/>
                        <a:buChar char="•"/>
                      </a:pPr>
                      <a:r>
                        <a:rPr lang="en-US" sz="1800" kern="1200" dirty="0" smtClean="0">
                          <a:solidFill>
                            <a:schemeClr val="dk1"/>
                          </a:solidFill>
                          <a:latin typeface="+mn-lt"/>
                          <a:ea typeface="+mn-ea"/>
                          <a:cs typeface="+mn-cs"/>
                        </a:rPr>
                        <a:t>Qing Li</a:t>
                      </a:r>
                    </a:p>
                    <a:p>
                      <a:pPr marL="285750" indent="-285750">
                        <a:buFont typeface="Arial" panose="020B0604020202020204" pitchFamily="34" charset="0"/>
                        <a:buChar char="•"/>
                      </a:pPr>
                      <a:r>
                        <a:rPr lang="en-US" sz="1800" kern="1200" dirty="0" smtClean="0">
                          <a:solidFill>
                            <a:schemeClr val="dk1"/>
                          </a:solidFill>
                          <a:latin typeface="+mn-lt"/>
                          <a:ea typeface="+mn-ea"/>
                          <a:cs typeface="+mn-cs"/>
                        </a:rPr>
                        <a:t>Ming Zhang</a:t>
                      </a:r>
                    </a:p>
                    <a:p>
                      <a:pPr marL="285750" indent="-285750">
                        <a:buFont typeface="Arial" panose="020B0604020202020204" pitchFamily="34" charset="0"/>
                        <a:buChar char="•"/>
                      </a:pPr>
                      <a:endParaRPr lang="en-US" sz="1800" kern="1200" dirty="0" smtClean="0">
                        <a:solidFill>
                          <a:schemeClr val="dk1"/>
                        </a:solidFill>
                        <a:latin typeface="+mn-lt"/>
                        <a:ea typeface="+mn-ea"/>
                        <a:cs typeface="+mn-cs"/>
                      </a:endParaRPr>
                    </a:p>
                    <a:p>
                      <a:pPr marL="285750" indent="-285750">
                        <a:buFont typeface="Arial" panose="020B0604020202020204" pitchFamily="34" charset="0"/>
                        <a:buChar char="•"/>
                      </a:pPr>
                      <a:endParaRPr lang="en-US" sz="1800" dirty="0" smtClean="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Indicators to signal potential affected FBC.</a:t>
                      </a:r>
                    </a:p>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Prediction model with Important features for FBC.</a:t>
                      </a:r>
                    </a:p>
                    <a:p>
                      <a:pPr marL="285750" marR="0" lvl="0" indent="-285750" algn="l" defTabSz="1219170" rtl="0" eaLnBrk="1" fontAlgn="auto" latinLnBrk="0" hangingPunct="1">
                        <a:lnSpc>
                          <a:spcPct val="100000"/>
                        </a:lnSpc>
                        <a:spcBef>
                          <a:spcPts val="0"/>
                        </a:spcBef>
                        <a:spcAft>
                          <a:spcPts val="0"/>
                        </a:spcAft>
                        <a:buClrTx/>
                        <a:buSzTx/>
                        <a:buFont typeface="Arial" charset="0"/>
                        <a:buChar char="•"/>
                        <a:tabLst/>
                        <a:defRPr/>
                      </a:pPr>
                      <a:r>
                        <a:rPr lang="en-US" sz="1600" kern="1200" baseline="0" dirty="0" smtClean="0">
                          <a:solidFill>
                            <a:schemeClr val="tx1"/>
                          </a:solidFill>
                          <a:latin typeface="+mn-lt"/>
                          <a:ea typeface="+mn-ea"/>
                          <a:cs typeface="+mn-cs"/>
                          <a:sym typeface="Wingdings" panose="05000000000000000000" pitchFamily="2" charset="2"/>
                        </a:rPr>
                        <a:t>Contribution of important predictors.</a:t>
                      </a:r>
                      <a:endParaRPr lang="en-US" sz="1600" dirty="0" smtClean="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35734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856" y="1104900"/>
            <a:ext cx="8882288"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987631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Slop was retrieved from fitting </a:t>
            </a:r>
            <a:r>
              <a:rPr lang="en-US" dirty="0" err="1" smtClean="0"/>
              <a:t>multipule</a:t>
            </a:r>
            <a:r>
              <a:rPr lang="en-US" dirty="0" smtClean="0"/>
              <a:t> LGLM from </a:t>
            </a:r>
            <a:r>
              <a:rPr lang="en-US" dirty="0" err="1" smtClean="0"/>
              <a:t>FBC~cycling</a:t>
            </a:r>
            <a:r>
              <a:rPr lang="en-US" dirty="0" smtClean="0"/>
              <a:t> per every die. </a:t>
            </a:r>
          </a:p>
        </p:txBody>
      </p:sp>
      <p:sp>
        <p:nvSpPr>
          <p:cNvPr id="3" name="Title 2"/>
          <p:cNvSpPr>
            <a:spLocks noGrp="1"/>
          </p:cNvSpPr>
          <p:nvPr>
            <p:ph type="title"/>
          </p:nvPr>
        </p:nvSpPr>
        <p:spPr/>
        <p:txBody>
          <a:bodyPr/>
          <a:lstStyle/>
          <a:p>
            <a:r>
              <a:rPr lang="en-US" dirty="0" smtClean="0"/>
              <a:t>LTPD study with slop </a:t>
            </a:r>
            <a:br>
              <a:rPr lang="en-US" dirty="0" smtClean="0"/>
            </a:b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909747760"/>
              </p:ext>
            </p:extLst>
          </p:nvPr>
        </p:nvGraphicFramePr>
        <p:xfrm>
          <a:off x="7086600" y="1842715"/>
          <a:ext cx="4229100" cy="4672385"/>
        </p:xfrm>
        <a:graphic>
          <a:graphicData uri="http://schemas.openxmlformats.org/drawingml/2006/table">
            <a:tbl>
              <a:tblPr firstRow="1" bandRow="1">
                <a:tableStyleId>{5C22544A-7EE6-4342-B048-85BDC9FD1C3A}</a:tableStyleId>
              </a:tblPr>
              <a:tblGrid>
                <a:gridCol w="3009584"/>
                <a:gridCol w="1219516"/>
              </a:tblGrid>
              <a:tr h="331915">
                <a:tc>
                  <a:txBody>
                    <a:bodyPr/>
                    <a:lstStyle/>
                    <a:p>
                      <a:pPr algn="l" fontAlgn="b"/>
                      <a:r>
                        <a:rPr lang="en-US" sz="1600" b="0" i="0" u="none" strike="noStrike">
                          <a:solidFill>
                            <a:srgbClr val="000000"/>
                          </a:solidFill>
                          <a:effectLst/>
                          <a:latin typeface="Calibri" charset="0"/>
                        </a:rPr>
                        <a:t>wlleak_post_60_na_</a:t>
                      </a:r>
                    </a:p>
                  </a:txBody>
                  <a:tcPr marL="12700" marR="12700" marT="12700" marB="0" anchor="b">
                    <a:solidFill>
                      <a:schemeClr val="accent1">
                        <a:alpha val="11000"/>
                      </a:schemeClr>
                    </a:solidFill>
                  </a:tcPr>
                </a:tc>
                <a:tc>
                  <a:txBody>
                    <a:bodyPr/>
                    <a:lstStyle/>
                    <a:p>
                      <a:pPr algn="r" fontAlgn="b"/>
                      <a:r>
                        <a:rPr lang="is-IS" sz="1600" b="0" i="0" u="none" strike="noStrike">
                          <a:solidFill>
                            <a:srgbClr val="000000"/>
                          </a:solidFill>
                          <a:effectLst/>
                          <a:latin typeface="Calibri" charset="0"/>
                        </a:rPr>
                        <a:t>16.26614348</a:t>
                      </a:r>
                    </a:p>
                  </a:txBody>
                  <a:tcPr marL="12700" marR="12700" marT="12700" marB="0" anchor="b">
                    <a:solidFill>
                      <a:schemeClr val="accent1">
                        <a:alpha val="11000"/>
                      </a:schemeClr>
                    </a:solidFill>
                  </a:tcPr>
                </a:tc>
              </a:tr>
              <a:tr h="396442">
                <a:tc>
                  <a:txBody>
                    <a:bodyPr/>
                    <a:lstStyle/>
                    <a:p>
                      <a:pPr algn="l" fontAlgn="b"/>
                      <a:r>
                        <a:rPr lang="en-US" sz="1600" b="0" i="0" u="none" strike="noStrike">
                          <a:solidFill>
                            <a:srgbClr val="000000"/>
                          </a:solidFill>
                          <a:effectLst/>
                          <a:latin typeface="Calibri" charset="0"/>
                        </a:rPr>
                        <a:t>iref_t_ua_</a:t>
                      </a:r>
                    </a:p>
                  </a:txBody>
                  <a:tcPr marL="12700" marR="12700" marT="12700" marB="0" anchor="b"/>
                </a:tc>
                <a:tc>
                  <a:txBody>
                    <a:bodyPr/>
                    <a:lstStyle/>
                    <a:p>
                      <a:pPr algn="r" fontAlgn="b"/>
                      <a:r>
                        <a:rPr lang="is-IS" sz="1600" b="0" i="0" u="none" strike="noStrike" dirty="0">
                          <a:solidFill>
                            <a:srgbClr val="000000"/>
                          </a:solidFill>
                          <a:effectLst/>
                          <a:latin typeface="Calibri" charset="0"/>
                        </a:rPr>
                        <a:t>6.18205421</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sfbc_64wls01t0_dc_post_pcs_</a:t>
                      </a:r>
                    </a:p>
                  </a:txBody>
                  <a:tcPr marL="12700" marR="12700" marT="12700" marB="0" anchor="b"/>
                </a:tc>
                <a:tc>
                  <a:txBody>
                    <a:bodyPr/>
                    <a:lstStyle/>
                    <a:p>
                      <a:pPr algn="r" fontAlgn="b"/>
                      <a:r>
                        <a:rPr lang="hr-HR" sz="1600" b="0" i="0" u="none" strike="noStrike">
                          <a:solidFill>
                            <a:srgbClr val="000000"/>
                          </a:solidFill>
                          <a:effectLst/>
                          <a:latin typeface="Calibri" charset="0"/>
                        </a:rPr>
                        <a:t>4.700381766</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wlds0leak_bot_1_pcs_</a:t>
                      </a:r>
                    </a:p>
                  </a:txBody>
                  <a:tcPr marL="12700" marR="12700" marT="12700" marB="0" anchor="b"/>
                </a:tc>
                <a:tc>
                  <a:txBody>
                    <a:bodyPr/>
                    <a:lstStyle/>
                    <a:p>
                      <a:pPr algn="r" fontAlgn="b"/>
                      <a:r>
                        <a:rPr lang="is-IS" sz="1600" b="0" i="0" u="none" strike="noStrike">
                          <a:solidFill>
                            <a:srgbClr val="000000"/>
                          </a:solidFill>
                          <a:effectLst/>
                          <a:latin typeface="Calibri" charset="0"/>
                        </a:rPr>
                        <a:t>4.637431638</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tlcwc_we0_wl63_fr_s25_f2g_pcs_</a:t>
                      </a:r>
                    </a:p>
                  </a:txBody>
                  <a:tcPr marL="12700" marR="12700" marT="12700" marB="0" anchor="b"/>
                </a:tc>
                <a:tc>
                  <a:txBody>
                    <a:bodyPr/>
                    <a:lstStyle/>
                    <a:p>
                      <a:pPr algn="r" fontAlgn="b"/>
                      <a:r>
                        <a:rPr lang="hr-HR" sz="1600" b="0" i="0" u="none" strike="noStrike">
                          <a:solidFill>
                            <a:srgbClr val="000000"/>
                          </a:solidFill>
                          <a:effectLst/>
                          <a:latin typeface="Calibri" charset="0"/>
                        </a:rPr>
                        <a:t>3.129235382</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wlleak_post_20_na_</a:t>
                      </a:r>
                    </a:p>
                  </a:txBody>
                  <a:tcPr marL="12700" marR="12700" marT="12700" marB="0" anchor="b"/>
                </a:tc>
                <a:tc>
                  <a:txBody>
                    <a:bodyPr/>
                    <a:lstStyle/>
                    <a:p>
                      <a:pPr algn="r" fontAlgn="b"/>
                      <a:r>
                        <a:rPr lang="is-IS" sz="1600" b="0" i="0" u="none" strike="noStrike">
                          <a:solidFill>
                            <a:srgbClr val="000000"/>
                          </a:solidFill>
                          <a:effectLst/>
                          <a:latin typeface="Calibri" charset="0"/>
                        </a:rPr>
                        <a:t>2.996816316</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vpass3_t_mv_</a:t>
                      </a:r>
                    </a:p>
                  </a:txBody>
                  <a:tcPr marL="12700" marR="12700" marT="12700" marB="0" anchor="b"/>
                </a:tc>
                <a:tc>
                  <a:txBody>
                    <a:bodyPr/>
                    <a:lstStyle/>
                    <a:p>
                      <a:pPr algn="r" fontAlgn="b"/>
                      <a:r>
                        <a:rPr lang="hr-HR" sz="1600" b="0" i="0" u="none" strike="noStrike">
                          <a:solidFill>
                            <a:srgbClr val="000000"/>
                          </a:solidFill>
                          <a:effectLst/>
                          <a:latin typeface="Calibri" charset="0"/>
                        </a:rPr>
                        <a:t>2.884527531</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vpgms_sgdprog_t_mv_</a:t>
                      </a:r>
                    </a:p>
                  </a:txBody>
                  <a:tcPr marL="12700" marR="12700" marT="12700" marB="0" anchor="b"/>
                </a:tc>
                <a:tc>
                  <a:txBody>
                    <a:bodyPr/>
                    <a:lstStyle/>
                    <a:p>
                      <a:pPr algn="r" fontAlgn="b"/>
                      <a:r>
                        <a:rPr lang="fi-FI" sz="1600" b="0" i="0" u="none" strike="noStrike">
                          <a:solidFill>
                            <a:srgbClr val="000000"/>
                          </a:solidFill>
                          <a:effectLst/>
                          <a:latin typeface="Calibri" charset="0"/>
                        </a:rPr>
                        <a:t>2.598702892</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wlleak_post_39_na_</a:t>
                      </a:r>
                    </a:p>
                  </a:txBody>
                  <a:tcPr marL="12700" marR="12700" marT="12700" marB="0" anchor="b"/>
                </a:tc>
                <a:tc>
                  <a:txBody>
                    <a:bodyPr/>
                    <a:lstStyle/>
                    <a:p>
                      <a:pPr algn="r" fontAlgn="b"/>
                      <a:r>
                        <a:rPr lang="fi-FI" sz="1600" b="0" i="0" u="none" strike="noStrike">
                          <a:solidFill>
                            <a:srgbClr val="000000"/>
                          </a:solidFill>
                          <a:effectLst/>
                          <a:latin typeface="Calibri" charset="0"/>
                        </a:rPr>
                        <a:t>2.578763225</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wlleak_post_57_na_</a:t>
                      </a:r>
                    </a:p>
                  </a:txBody>
                  <a:tcPr marL="12700" marR="12700" marT="12700" marB="0" anchor="b"/>
                </a:tc>
                <a:tc>
                  <a:txBody>
                    <a:bodyPr/>
                    <a:lstStyle/>
                    <a:p>
                      <a:pPr algn="r" fontAlgn="b"/>
                      <a:r>
                        <a:rPr lang="nb-NO" sz="1600" b="0" i="0" u="none" strike="noStrike">
                          <a:solidFill>
                            <a:srgbClr val="000000"/>
                          </a:solidFill>
                          <a:effectLst/>
                          <a:latin typeface="Calibri" charset="0"/>
                        </a:rPr>
                        <a:t>2.401830257</a:t>
                      </a:r>
                    </a:p>
                  </a:txBody>
                  <a:tcPr marL="12700" marR="12700" marT="12700" marB="0" anchor="b"/>
                </a:tc>
              </a:tr>
              <a:tr h="396442">
                <a:tc>
                  <a:txBody>
                    <a:bodyPr/>
                    <a:lstStyle/>
                    <a:p>
                      <a:pPr algn="l" fontAlgn="b"/>
                      <a:r>
                        <a:rPr lang="en-US" sz="1600" b="0" i="0" u="none" strike="noStrike">
                          <a:solidFill>
                            <a:srgbClr val="000000"/>
                          </a:solidFill>
                          <a:effectLst/>
                          <a:latin typeface="Calibri" charset="0"/>
                        </a:rPr>
                        <a:t>veramaxt_p_</a:t>
                      </a:r>
                    </a:p>
                  </a:txBody>
                  <a:tcPr marL="12700" marR="12700" marT="12700" marB="0" anchor="b"/>
                </a:tc>
                <a:tc>
                  <a:txBody>
                    <a:bodyPr/>
                    <a:lstStyle/>
                    <a:p>
                      <a:pPr algn="r" fontAlgn="b"/>
                      <a:r>
                        <a:rPr lang="nb-NO" sz="1600" b="0" i="0" u="none" strike="noStrike">
                          <a:solidFill>
                            <a:srgbClr val="000000"/>
                          </a:solidFill>
                          <a:effectLst/>
                          <a:latin typeface="Calibri" charset="0"/>
                        </a:rPr>
                        <a:t>2.255742986</a:t>
                      </a:r>
                    </a:p>
                  </a:txBody>
                  <a:tcPr marL="12700" marR="12700" marT="12700" marB="0" anchor="b"/>
                </a:tc>
              </a:tr>
              <a:tr h="376050">
                <a:tc>
                  <a:txBody>
                    <a:bodyPr/>
                    <a:lstStyle/>
                    <a:p>
                      <a:pPr algn="l" fontAlgn="b"/>
                      <a:r>
                        <a:rPr lang="en-US" sz="1600" b="0" i="0" u="none" strike="noStrike">
                          <a:solidFill>
                            <a:srgbClr val="000000"/>
                          </a:solidFill>
                          <a:effectLst/>
                          <a:latin typeface="Calibri" charset="0"/>
                        </a:rPr>
                        <a:t>wlleak_each_value_06_na_</a:t>
                      </a:r>
                    </a:p>
                  </a:txBody>
                  <a:tcPr marL="12700" marR="12700" marT="12700" marB="0" anchor="b"/>
                </a:tc>
                <a:tc>
                  <a:txBody>
                    <a:bodyPr/>
                    <a:lstStyle/>
                    <a:p>
                      <a:pPr algn="r" fontAlgn="b"/>
                      <a:r>
                        <a:rPr lang="hr-HR" sz="1600" b="0" i="0" u="none" strike="noStrike" dirty="0">
                          <a:solidFill>
                            <a:srgbClr val="000000"/>
                          </a:solidFill>
                          <a:effectLst/>
                          <a:latin typeface="Calibri" charset="0"/>
                        </a:rPr>
                        <a:t>2.194481372</a:t>
                      </a:r>
                    </a:p>
                  </a:txBody>
                  <a:tcPr marL="12700" marR="12700" marT="12700" marB="0" anchor="b"/>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11786353"/>
              </p:ext>
            </p:extLst>
          </p:nvPr>
        </p:nvGraphicFramePr>
        <p:xfrm>
          <a:off x="1442122" y="1863432"/>
          <a:ext cx="3261218" cy="732920"/>
        </p:xfrm>
        <a:graphic>
          <a:graphicData uri="http://schemas.openxmlformats.org/drawingml/2006/table">
            <a:tbl>
              <a:tblPr firstRow="1" bandRow="1">
                <a:tableStyleId>{5C22544A-7EE6-4342-B048-85BDC9FD1C3A}</a:tableStyleId>
              </a:tblPr>
              <a:tblGrid>
                <a:gridCol w="1630609"/>
                <a:gridCol w="1630609"/>
              </a:tblGrid>
              <a:tr h="366460">
                <a:tc>
                  <a:txBody>
                    <a:bodyPr/>
                    <a:lstStyle/>
                    <a:p>
                      <a:pPr algn="l" fontAlgn="b"/>
                      <a:r>
                        <a:rPr lang="en-US" sz="1400" b="0" i="0" u="none" strike="noStrike" dirty="0">
                          <a:solidFill>
                            <a:srgbClr val="000000"/>
                          </a:solidFill>
                          <a:effectLst/>
                          <a:latin typeface="Calibri" charset="0"/>
                        </a:rPr>
                        <a:t>name</a:t>
                      </a:r>
                    </a:p>
                  </a:txBody>
                  <a:tcPr marL="12700" marR="12700" marT="12700" marB="0" anchor="b">
                    <a:solidFill>
                      <a:schemeClr val="accent1">
                        <a:alpha val="41000"/>
                      </a:schemeClr>
                    </a:solidFill>
                  </a:tcPr>
                </a:tc>
                <a:tc>
                  <a:txBody>
                    <a:bodyPr/>
                    <a:lstStyle/>
                    <a:p>
                      <a:pPr algn="l" fontAlgn="b"/>
                      <a:r>
                        <a:rPr lang="en-US" sz="1400" b="0" i="0" u="none" strike="noStrike" dirty="0">
                          <a:solidFill>
                            <a:srgbClr val="000000"/>
                          </a:solidFill>
                          <a:effectLst/>
                          <a:latin typeface="Calibri" charset="0"/>
                        </a:rPr>
                        <a:t>coefficient</a:t>
                      </a:r>
                    </a:p>
                  </a:txBody>
                  <a:tcPr marL="12700" marR="12700" marT="12700" marB="0" anchor="b">
                    <a:solidFill>
                      <a:schemeClr val="accent1">
                        <a:alpha val="41000"/>
                      </a:schemeClr>
                    </a:solidFill>
                  </a:tcPr>
                </a:tc>
              </a:tr>
              <a:tr h="366460">
                <a:tc>
                  <a:txBody>
                    <a:bodyPr/>
                    <a:lstStyle/>
                    <a:p>
                      <a:pPr algn="l" fontAlgn="b"/>
                      <a:r>
                        <a:rPr lang="en-US" sz="1600" b="0" i="0" u="none" strike="noStrike">
                          <a:solidFill>
                            <a:srgbClr val="000000"/>
                          </a:solidFill>
                          <a:effectLst/>
                          <a:latin typeface="Calibri" charset="0"/>
                        </a:rPr>
                        <a:t>vf_sk_mv_</a:t>
                      </a:r>
                    </a:p>
                  </a:txBody>
                  <a:tcPr marL="12700" marR="12700" marT="12700" marB="0" anchor="b"/>
                </a:tc>
                <a:tc>
                  <a:txBody>
                    <a:bodyPr/>
                    <a:lstStyle/>
                    <a:p>
                      <a:pPr algn="r" fontAlgn="b"/>
                      <a:r>
                        <a:rPr lang="is-IS" sz="1600" b="0" i="0" u="none" strike="noStrike" dirty="0">
                          <a:solidFill>
                            <a:srgbClr val="000000"/>
                          </a:solidFill>
                          <a:effectLst/>
                          <a:latin typeface="Calibri" charset="0"/>
                        </a:rPr>
                        <a:t>0.002270882</a:t>
                      </a:r>
                    </a:p>
                  </a:txBody>
                  <a:tcPr marL="12700" marR="12700" marT="12700" marB="0" anchor="b"/>
                </a:tc>
              </a:tr>
            </a:tbl>
          </a:graphicData>
        </a:graphic>
      </p:graphicFrame>
      <p:sp>
        <p:nvSpPr>
          <p:cNvPr id="13" name="TextBox 12"/>
          <p:cNvSpPr txBox="1"/>
          <p:nvPr/>
        </p:nvSpPr>
        <p:spPr>
          <a:xfrm>
            <a:off x="2143204" y="1500622"/>
            <a:ext cx="2756079" cy="400110"/>
          </a:xfrm>
          <a:prstGeom prst="rect">
            <a:avLst/>
          </a:prstGeom>
          <a:noFill/>
        </p:spPr>
        <p:txBody>
          <a:bodyPr wrap="square" rtlCol="0">
            <a:spAutoFit/>
          </a:bodyPr>
          <a:lstStyle/>
          <a:p>
            <a:r>
              <a:rPr lang="en-US" sz="2000" dirty="0" smtClean="0"/>
              <a:t>Lasso</a:t>
            </a:r>
          </a:p>
        </p:txBody>
      </p:sp>
      <p:sp>
        <p:nvSpPr>
          <p:cNvPr id="14" name="TextBox 13"/>
          <p:cNvSpPr txBox="1"/>
          <p:nvPr/>
        </p:nvSpPr>
        <p:spPr>
          <a:xfrm>
            <a:off x="7328079" y="1468192"/>
            <a:ext cx="2614411" cy="400110"/>
          </a:xfrm>
          <a:prstGeom prst="rect">
            <a:avLst/>
          </a:prstGeom>
          <a:noFill/>
        </p:spPr>
        <p:txBody>
          <a:bodyPr wrap="square" rtlCol="0">
            <a:spAutoFit/>
          </a:bodyPr>
          <a:lstStyle/>
          <a:p>
            <a:r>
              <a:rPr lang="en-US" sz="2000" dirty="0" smtClean="0"/>
              <a:t>GBM</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 y="2659264"/>
            <a:ext cx="5929745" cy="4076700"/>
          </a:xfrm>
          <a:prstGeom prst="rect">
            <a:avLst/>
          </a:prstGeom>
        </p:spPr>
      </p:pic>
    </p:spTree>
    <p:extLst>
      <p:ext uri="{BB962C8B-B14F-4D97-AF65-F5344CB8AC3E}">
        <p14:creationId xmlns:p14="http://schemas.microsoft.com/office/powerpoint/2010/main" val="5293457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65327765"/>
              </p:ext>
            </p:extLst>
          </p:nvPr>
        </p:nvGraphicFramePr>
        <p:xfrm>
          <a:off x="6547756" y="899196"/>
          <a:ext cx="4718958" cy="5788874"/>
        </p:xfrm>
        <a:graphic>
          <a:graphicData uri="http://schemas.openxmlformats.org/drawingml/2006/table">
            <a:tbl>
              <a:tblPr firstRow="1" bandRow="1">
                <a:tableStyleId>{5C22544A-7EE6-4342-B048-85BDC9FD1C3A}</a:tableStyleId>
              </a:tblPr>
              <a:tblGrid>
                <a:gridCol w="2955473"/>
                <a:gridCol w="1763485"/>
              </a:tblGrid>
              <a:tr h="333531">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cs-CZ" sz="1400" b="0" i="0" u="none" strike="noStrike">
                          <a:solidFill>
                            <a:srgbClr val="000000"/>
                          </a:solidFill>
                          <a:effectLst/>
                          <a:latin typeface="Calibri" charset="0"/>
                        </a:rPr>
                        <a:t>22.69136111</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tc>
                <a:tc>
                  <a:txBody>
                    <a:bodyPr/>
                    <a:lstStyle/>
                    <a:p>
                      <a:pPr algn="r" fontAlgn="b"/>
                      <a:r>
                        <a:rPr lang="hr-HR" sz="1400" b="0" i="0" u="none" strike="noStrike">
                          <a:solidFill>
                            <a:srgbClr val="000000"/>
                          </a:solidFill>
                          <a:effectLst/>
                          <a:latin typeface="Calibri" charset="0"/>
                        </a:rPr>
                        <a:t>19.59551612</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nb-NO" sz="1400" b="0" i="0" u="none" strike="noStrike">
                          <a:solidFill>
                            <a:srgbClr val="000000"/>
                          </a:solidFill>
                          <a:effectLst/>
                          <a:latin typeface="Calibri" charset="0"/>
                        </a:rPr>
                        <a:t>3.856702963</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is-IS" sz="1400" b="0" i="0" u="none" strike="noStrike">
                          <a:solidFill>
                            <a:srgbClr val="000000"/>
                          </a:solidFill>
                          <a:effectLst/>
                          <a:latin typeface="Calibri" charset="0"/>
                        </a:rPr>
                        <a:t>3.605027722</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hr-HR" sz="1400" b="0" i="0" u="none" strike="noStrike">
                          <a:solidFill>
                            <a:srgbClr val="000000"/>
                          </a:solidFill>
                          <a:effectLst/>
                          <a:latin typeface="Calibri" charset="0"/>
                        </a:rPr>
                        <a:t>3.501923154</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frlt_vcgrsft_gr3_pcs_</a:t>
                      </a:r>
                    </a:p>
                  </a:txBody>
                  <a:tcPr marL="12700" marR="12700" marT="12700" marB="0" anchor="b"/>
                </a:tc>
                <a:tc>
                  <a:txBody>
                    <a:bodyPr/>
                    <a:lstStyle/>
                    <a:p>
                      <a:pPr algn="r" fontAlgn="b"/>
                      <a:r>
                        <a:rPr lang="hr-HR" sz="1400" b="0" i="0" u="none" strike="noStrike">
                          <a:solidFill>
                            <a:srgbClr val="000000"/>
                          </a:solidFill>
                          <a:effectLst/>
                          <a:latin typeface="Calibri" charset="0"/>
                        </a:rPr>
                        <a:t>2.513096916</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tlcwc_we0_wl31_fr_s25_f2g_pcs_</a:t>
                      </a:r>
                    </a:p>
                  </a:txBody>
                  <a:tcPr marL="12700" marR="12700" marT="12700" marB="0" anchor="b"/>
                </a:tc>
                <a:tc>
                  <a:txBody>
                    <a:bodyPr/>
                    <a:lstStyle/>
                    <a:p>
                      <a:pPr algn="r" fontAlgn="b"/>
                      <a:r>
                        <a:rPr lang="is-IS" sz="1400" b="0" i="0" u="none" strike="noStrike">
                          <a:solidFill>
                            <a:srgbClr val="000000"/>
                          </a:solidFill>
                          <a:effectLst/>
                          <a:latin typeface="Calibri" charset="0"/>
                        </a:rPr>
                        <a:t>2.365224148</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is-IS" sz="1400" b="0" i="0" u="none" strike="noStrike">
                          <a:solidFill>
                            <a:srgbClr val="000000"/>
                          </a:solidFill>
                          <a:effectLst/>
                          <a:latin typeface="Calibri" charset="0"/>
                        </a:rPr>
                        <a:t>2.227986839</a:t>
                      </a:r>
                    </a:p>
                  </a:txBody>
                  <a:tcPr marL="12700" marR="12700" marT="12700" marB="0" anchor="b"/>
                </a:tc>
              </a:tr>
              <a:tr h="300304">
                <a:tc>
                  <a:txBody>
                    <a:bodyPr/>
                    <a:lstStyle/>
                    <a:p>
                      <a:pPr algn="l" fontAlgn="b"/>
                      <a:r>
                        <a:rPr lang="en-US" sz="1400" b="0" i="0" u="none" strike="noStrike">
                          <a:solidFill>
                            <a:srgbClr val="000000"/>
                          </a:solidFill>
                          <a:effectLst/>
                          <a:latin typeface="Calibri" charset="0"/>
                        </a:rPr>
                        <a:t>bbk_high_wldd0_ev_d_pcs_</a:t>
                      </a:r>
                    </a:p>
                  </a:txBody>
                  <a:tcPr marL="12700" marR="12700" marT="12700" marB="0" anchor="b"/>
                </a:tc>
                <a:tc>
                  <a:txBody>
                    <a:bodyPr/>
                    <a:lstStyle/>
                    <a:p>
                      <a:pPr algn="r" fontAlgn="b"/>
                      <a:r>
                        <a:rPr lang="is-IS" sz="1400" b="0" i="0" u="none" strike="noStrike">
                          <a:solidFill>
                            <a:srgbClr val="000000"/>
                          </a:solidFill>
                          <a:effectLst/>
                          <a:latin typeface="Calibri" charset="0"/>
                        </a:rPr>
                        <a:t>2.169666743</a:t>
                      </a:r>
                    </a:p>
                  </a:txBody>
                  <a:tcPr marL="12700" marR="12700" marT="12700" marB="0" anchor="b"/>
                </a:tc>
              </a:tr>
              <a:tr h="321769">
                <a:tc>
                  <a:txBody>
                    <a:bodyPr/>
                    <a:lstStyle/>
                    <a:p>
                      <a:pPr algn="l" fontAlgn="b"/>
                      <a:r>
                        <a:rPr lang="en-US" sz="1400" b="0" i="0" u="none" strike="noStrike">
                          <a:solidFill>
                            <a:srgbClr val="000000"/>
                          </a:solidFill>
                          <a:effectLst/>
                          <a:latin typeface="Calibri" charset="0"/>
                        </a:rPr>
                        <a:t>vpgm_slc_delta_loop_mv_</a:t>
                      </a:r>
                    </a:p>
                  </a:txBody>
                  <a:tcPr marL="12700" marR="12700" marT="12700" marB="0" anchor="b"/>
                </a:tc>
                <a:tc>
                  <a:txBody>
                    <a:bodyPr/>
                    <a:lstStyle/>
                    <a:p>
                      <a:pPr algn="r" fontAlgn="b"/>
                      <a:r>
                        <a:rPr lang="is-IS" sz="1400" b="0" i="0" u="none" strike="noStrike">
                          <a:solidFill>
                            <a:srgbClr val="000000"/>
                          </a:solidFill>
                          <a:effectLst/>
                          <a:latin typeface="Calibri" charset="0"/>
                        </a:rPr>
                        <a:t>2.130653739</a:t>
                      </a:r>
                    </a:p>
                  </a:txBody>
                  <a:tcPr marL="12700" marR="12700" marT="12700" marB="0" anchor="b"/>
                </a:tc>
              </a:tr>
              <a:tr h="343750">
                <a:tc>
                  <a:txBody>
                    <a:bodyPr/>
                    <a:lstStyle/>
                    <a:p>
                      <a:pPr algn="l" fontAlgn="b"/>
                      <a:r>
                        <a:rPr lang="en-US" sz="1400" b="0" i="0" u="none" strike="noStrike">
                          <a:solidFill>
                            <a:srgbClr val="000000"/>
                          </a:solidFill>
                          <a:effectLst/>
                          <a:latin typeface="Calibri" charset="0"/>
                        </a:rPr>
                        <a:t>prgloop_wl00_mv_</a:t>
                      </a:r>
                    </a:p>
                  </a:txBody>
                  <a:tcPr marL="12700" marR="12700" marT="12700" marB="0" anchor="b"/>
                </a:tc>
                <a:tc>
                  <a:txBody>
                    <a:bodyPr/>
                    <a:lstStyle/>
                    <a:p>
                      <a:pPr algn="r" fontAlgn="b"/>
                      <a:r>
                        <a:rPr lang="cs-CZ" sz="1400" b="0" i="0" u="none" strike="noStrike" dirty="0">
                          <a:solidFill>
                            <a:srgbClr val="000000"/>
                          </a:solidFill>
                          <a:effectLst/>
                          <a:latin typeface="Calibri" charset="0"/>
                        </a:rPr>
                        <a:t>1.98020111</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nb-NO" sz="1400" b="0" i="0" u="none" strike="noStrike" dirty="0">
                          <a:solidFill>
                            <a:srgbClr val="000000"/>
                          </a:solidFill>
                          <a:effectLst/>
                          <a:latin typeface="Calibri" charset="0"/>
                        </a:rPr>
                        <a:t>1.902534425</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vth_wlds0_l3s_mv_</a:t>
                      </a:r>
                    </a:p>
                  </a:txBody>
                  <a:tcPr marL="12700" marR="12700" marT="12700" marB="0" anchor="b"/>
                </a:tc>
                <a:tc>
                  <a:txBody>
                    <a:bodyPr/>
                    <a:lstStyle/>
                    <a:p>
                      <a:pPr algn="r" fontAlgn="b"/>
                      <a:r>
                        <a:rPr lang="is-IS" sz="1400" b="0" i="0" u="none" strike="noStrike" dirty="0">
                          <a:solidFill>
                            <a:srgbClr val="000000"/>
                          </a:solidFill>
                          <a:effectLst/>
                          <a:latin typeface="Calibri" charset="0"/>
                        </a:rPr>
                        <a:t>1.710863905</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sfbc_b32wlsalp_drpost_pcs_</a:t>
                      </a:r>
                    </a:p>
                  </a:txBody>
                  <a:tcPr marL="12700" marR="12700" marT="12700" marB="0" anchor="b"/>
                </a:tc>
                <a:tc>
                  <a:txBody>
                    <a:bodyPr/>
                    <a:lstStyle/>
                    <a:p>
                      <a:pPr algn="r" fontAlgn="b"/>
                      <a:r>
                        <a:rPr lang="nb-NO" sz="1400" b="0" i="0" u="none" strike="noStrike" dirty="0">
                          <a:solidFill>
                            <a:srgbClr val="000000"/>
                          </a:solidFill>
                          <a:effectLst/>
                          <a:latin typeface="Calibri" charset="0"/>
                        </a:rPr>
                        <a:t>1.633115657</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bbk_wlds0vth_3_u1_ev_c_pcs_</a:t>
                      </a:r>
                    </a:p>
                  </a:txBody>
                  <a:tcPr marL="12700" marR="12700" marT="12700" marB="0" anchor="b"/>
                </a:tc>
                <a:tc>
                  <a:txBody>
                    <a:bodyPr/>
                    <a:lstStyle/>
                    <a:p>
                      <a:pPr algn="r" fontAlgn="b"/>
                      <a:r>
                        <a:rPr lang="is-IS" sz="1400" b="0" i="0" u="none" strike="noStrike">
                          <a:solidFill>
                            <a:srgbClr val="000000"/>
                          </a:solidFill>
                          <a:effectLst/>
                          <a:latin typeface="Calibri" charset="0"/>
                        </a:rPr>
                        <a:t>1.328016497</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bbk_wlds0vth_1_u3_ev_c_pcs_</a:t>
                      </a:r>
                    </a:p>
                  </a:txBody>
                  <a:tcPr marL="12700" marR="12700" marT="12700" marB="0" anchor="b"/>
                </a:tc>
                <a:tc>
                  <a:txBody>
                    <a:bodyPr/>
                    <a:lstStyle/>
                    <a:p>
                      <a:pPr algn="r" fontAlgn="b"/>
                      <a:r>
                        <a:rPr lang="hr-HR" sz="1400" b="0" i="0" u="none" strike="noStrike">
                          <a:solidFill>
                            <a:srgbClr val="000000"/>
                          </a:solidFill>
                          <a:effectLst/>
                          <a:latin typeface="Calibri" charset="0"/>
                        </a:rPr>
                        <a:t>1.095335974</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vcelsrct_p_</a:t>
                      </a:r>
                    </a:p>
                  </a:txBody>
                  <a:tcPr marL="12700" marR="12700" marT="12700" marB="0" anchor="b"/>
                </a:tc>
                <a:tc>
                  <a:txBody>
                    <a:bodyPr/>
                    <a:lstStyle/>
                    <a:p>
                      <a:pPr algn="r" fontAlgn="b"/>
                      <a:r>
                        <a:rPr lang="is-IS" sz="1400" b="0" i="0" u="none" strike="noStrike">
                          <a:solidFill>
                            <a:srgbClr val="000000"/>
                          </a:solidFill>
                          <a:effectLst/>
                          <a:latin typeface="Calibri" charset="0"/>
                        </a:rPr>
                        <a:t>0.900586809</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sfbc_64wls01t0_dc_post_pcs_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0.824501128</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vreadt_p_</a:t>
                      </a:r>
                    </a:p>
                  </a:txBody>
                  <a:tcPr marL="12700" marR="12700" marT="12700" marB="0" anchor="b"/>
                </a:tc>
                <a:tc>
                  <a:txBody>
                    <a:bodyPr/>
                    <a:lstStyle/>
                    <a:p>
                      <a:pPr algn="r" fontAlgn="b"/>
                      <a:r>
                        <a:rPr lang="is-IS" sz="1400" b="0" i="0" u="none" strike="noStrike" dirty="0">
                          <a:solidFill>
                            <a:srgbClr val="000000"/>
                          </a:solidFill>
                          <a:effectLst/>
                          <a:latin typeface="Calibri" charset="0"/>
                        </a:rPr>
                        <a:t>0.792787781</a:t>
                      </a:r>
                    </a:p>
                  </a:txBody>
                  <a:tcPr marL="12700" marR="12700" marT="12700" marB="0" anchor="b"/>
                </a:tc>
              </a:tr>
              <a:tr h="280595">
                <a:tc>
                  <a:txBody>
                    <a:bodyPr/>
                    <a:lstStyle/>
                    <a:p>
                      <a:pPr algn="l" fontAlgn="b"/>
                      <a:r>
                        <a:rPr lang="en-US" sz="1400" b="0" i="0" u="none" strike="noStrike">
                          <a:solidFill>
                            <a:srgbClr val="000000"/>
                          </a:solidFill>
                          <a:effectLst/>
                          <a:latin typeface="Calibri" charset="0"/>
                        </a:rPr>
                        <a:t>wlleak_each_value_ds0_na_</a:t>
                      </a:r>
                    </a:p>
                  </a:txBody>
                  <a:tcPr marL="12700" marR="12700" marT="12700" marB="0" anchor="b"/>
                </a:tc>
                <a:tc>
                  <a:txBody>
                    <a:bodyPr/>
                    <a:lstStyle/>
                    <a:p>
                      <a:pPr algn="r" fontAlgn="b"/>
                      <a:r>
                        <a:rPr lang="hr-HR" sz="1400" b="0" i="0" u="none" strike="noStrike" dirty="0">
                          <a:solidFill>
                            <a:srgbClr val="000000"/>
                          </a:solidFill>
                          <a:effectLst/>
                          <a:latin typeface="Calibri" charset="0"/>
                        </a:rPr>
                        <a:t>0.77013992</a:t>
                      </a:r>
                    </a:p>
                  </a:txBody>
                  <a:tcPr marL="12700" marR="12700" marT="12700"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6395998"/>
              </p:ext>
            </p:extLst>
          </p:nvPr>
        </p:nvGraphicFramePr>
        <p:xfrm>
          <a:off x="908108" y="893797"/>
          <a:ext cx="4779678" cy="5753100"/>
        </p:xfrm>
        <a:graphic>
          <a:graphicData uri="http://schemas.openxmlformats.org/drawingml/2006/table">
            <a:tbl>
              <a:tblPr firstRow="1" bandRow="1">
                <a:tableStyleId>{5C22544A-7EE6-4342-B048-85BDC9FD1C3A}</a:tableStyleId>
              </a:tblPr>
              <a:tblGrid>
                <a:gridCol w="2910857"/>
                <a:gridCol w="1868821"/>
              </a:tblGrid>
              <a:tr h="287655">
                <a:tc>
                  <a:txBody>
                    <a:bodyPr/>
                    <a:lstStyle/>
                    <a:p>
                      <a:pPr algn="l" fontAlgn="b"/>
                      <a:r>
                        <a:rPr lang="en-US" sz="1400" b="0" i="0" u="none" strike="noStrike">
                          <a:solidFill>
                            <a:srgbClr val="000000"/>
                          </a:solidFill>
                          <a:effectLst/>
                          <a:latin typeface="Calibri" charset="0"/>
                        </a:rPr>
                        <a:t>sgdprog_prog_pass__</a:t>
                      </a:r>
                    </a:p>
                  </a:txBody>
                  <a:tcPr marL="12700" marR="12700" marT="12700" marB="0" anchor="b"/>
                </a:tc>
                <a:tc>
                  <a:txBody>
                    <a:bodyPr/>
                    <a:lstStyle/>
                    <a:p>
                      <a:pPr algn="r" fontAlgn="b"/>
                      <a:r>
                        <a:rPr lang="is-IS" sz="1400" b="0" i="0" u="none" strike="noStrike">
                          <a:solidFill>
                            <a:srgbClr val="000000"/>
                          </a:solidFill>
                          <a:effectLst/>
                          <a:latin typeface="Calibri" charset="0"/>
                        </a:rPr>
                        <a:t>0.227936495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ron_odt_18_pn_rate_mv_</a:t>
                      </a:r>
                    </a:p>
                  </a:txBody>
                  <a:tcPr marL="12700" marR="12700" marT="12700" marB="0" anchor="b"/>
                </a:tc>
                <a:tc>
                  <a:txBody>
                    <a:bodyPr/>
                    <a:lstStyle/>
                    <a:p>
                      <a:pPr algn="r" fontAlgn="b"/>
                      <a:r>
                        <a:rPr lang="cs-CZ" sz="1400" b="0" i="0" u="none" strike="noStrike">
                          <a:solidFill>
                            <a:srgbClr val="000000"/>
                          </a:solidFill>
                          <a:effectLst/>
                          <a:latin typeface="Calibri" charset="0"/>
                        </a:rPr>
                        <a:t>0.033022236</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ron_po33_t_ua_</a:t>
                      </a:r>
                    </a:p>
                  </a:txBody>
                  <a:tcPr marL="12700" marR="12700" marT="12700" marB="0" anchor="b"/>
                </a:tc>
                <a:tc>
                  <a:txBody>
                    <a:bodyPr/>
                    <a:lstStyle/>
                    <a:p>
                      <a:pPr algn="r" fontAlgn="b"/>
                      <a:r>
                        <a:rPr lang="nb-NO" sz="1400" b="0" i="0" u="none" strike="noStrike">
                          <a:solidFill>
                            <a:srgbClr val="000000"/>
                          </a:solidFill>
                          <a:effectLst/>
                          <a:latin typeface="Calibri" charset="0"/>
                        </a:rPr>
                        <a:t>0.01748188</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is-IS" sz="1400" b="0" i="0" u="none" strike="noStrike">
                          <a:solidFill>
                            <a:srgbClr val="000000"/>
                          </a:solidFill>
                          <a:effectLst/>
                          <a:latin typeface="Calibri" charset="0"/>
                        </a:rPr>
                        <a:t>0.004269249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ron_odt_33_pn_rate_mv_</a:t>
                      </a:r>
                    </a:p>
                  </a:txBody>
                  <a:tcPr marL="12700" marR="12700" marT="12700" marB="0" anchor="b"/>
                </a:tc>
                <a:tc>
                  <a:txBody>
                    <a:bodyPr/>
                    <a:lstStyle/>
                    <a:p>
                      <a:pPr algn="r" fontAlgn="b"/>
                      <a:r>
                        <a:rPr lang="is-IS" sz="1400" b="0" i="0" u="none" strike="noStrike">
                          <a:solidFill>
                            <a:srgbClr val="000000"/>
                          </a:solidFill>
                          <a:effectLst/>
                          <a:latin typeface="Calibri" charset="0"/>
                        </a:rPr>
                        <a:t>0.004027264</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fifthratio__</a:t>
                      </a:r>
                    </a:p>
                  </a:txBody>
                  <a:tcPr marL="12700" marR="12700" marT="12700" marB="0" anchor="b"/>
                </a:tc>
                <a:tc>
                  <a:txBody>
                    <a:bodyPr/>
                    <a:lstStyle/>
                    <a:p>
                      <a:pPr algn="r" fontAlgn="b"/>
                      <a:r>
                        <a:rPr lang="is-IS" sz="1400" b="0" i="0" u="none" strike="noStrike">
                          <a:solidFill>
                            <a:srgbClr val="000000"/>
                          </a:solidFill>
                          <a:effectLst/>
                          <a:latin typeface="Calibri" charset="0"/>
                        </a:rPr>
                        <a:t>0.001343225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ersloop_mv_</a:t>
                      </a:r>
                    </a:p>
                  </a:txBody>
                  <a:tcPr marL="12700" marR="12700" marT="12700" marB="0" anchor="b"/>
                </a:tc>
                <a:tc>
                  <a:txBody>
                    <a:bodyPr/>
                    <a:lstStyle/>
                    <a:p>
                      <a:pPr algn="r" fontAlgn="b"/>
                      <a:r>
                        <a:rPr lang="cs-CZ" sz="1400" b="0" i="0" u="none" strike="noStrike">
                          <a:solidFill>
                            <a:srgbClr val="000000"/>
                          </a:solidFill>
                          <a:effectLst/>
                          <a:latin typeface="Calibri" charset="0"/>
                        </a:rPr>
                        <a:t>0.001118038</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iref_t_ua_</a:t>
                      </a:r>
                    </a:p>
                  </a:txBody>
                  <a:tcPr marL="12700" marR="12700" marT="12700" marB="0" anchor="b"/>
                </a:tc>
                <a:tc>
                  <a:txBody>
                    <a:bodyPr/>
                    <a:lstStyle/>
                    <a:p>
                      <a:pPr algn="r" fontAlgn="b"/>
                      <a:r>
                        <a:rPr lang="is-IS" sz="1400" b="0" i="0" u="none" strike="noStrike">
                          <a:solidFill>
                            <a:srgbClr val="000000"/>
                          </a:solidFill>
                          <a:effectLst/>
                          <a:latin typeface="Calibri" charset="0"/>
                        </a:rPr>
                        <a:t>0.001082431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is-IS" sz="1400" b="0" i="0" u="none" strike="noStrike">
                          <a:solidFill>
                            <a:srgbClr val="000000"/>
                          </a:solidFill>
                          <a:effectLst/>
                          <a:latin typeface="Calibri" charset="0"/>
                        </a:rPr>
                        <a:t>0.000969297</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vfour_s_dac_</a:t>
                      </a:r>
                    </a:p>
                  </a:txBody>
                  <a:tcPr marL="12700" marR="12700" marT="12700" marB="0" anchor="b"/>
                </a:tc>
                <a:tc>
                  <a:txBody>
                    <a:bodyPr/>
                    <a:lstStyle/>
                    <a:p>
                      <a:pPr algn="r" fontAlgn="b"/>
                      <a:r>
                        <a:rPr lang="is-IS" sz="1400" b="0" i="0" u="none" strike="noStrike">
                          <a:solidFill>
                            <a:srgbClr val="000000"/>
                          </a:solidFill>
                          <a:effectLst/>
                          <a:latin typeface="Calibri" charset="0"/>
                        </a:rPr>
                        <a:t>0.00086794</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sde_yosc_s_dac_</a:t>
                      </a:r>
                    </a:p>
                  </a:txBody>
                  <a:tcPr marL="12700" marR="12700" marT="12700" marB="0" anchor="b"/>
                </a:tc>
                <a:tc>
                  <a:txBody>
                    <a:bodyPr/>
                    <a:lstStyle/>
                    <a:p>
                      <a:pPr algn="r" fontAlgn="b"/>
                      <a:r>
                        <a:rPr lang="is-IS" sz="1400" b="0" i="0" u="none" strike="noStrike">
                          <a:solidFill>
                            <a:srgbClr val="000000"/>
                          </a:solidFill>
                          <a:effectLst/>
                          <a:latin typeface="Calibri" charset="0"/>
                        </a:rPr>
                        <a:t>0.0007937</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vpass2_s_dac_</a:t>
                      </a:r>
                    </a:p>
                  </a:txBody>
                  <a:tcPr marL="12700" marR="12700" marT="12700" marB="0" anchor="b"/>
                </a:tc>
                <a:tc>
                  <a:txBody>
                    <a:bodyPr/>
                    <a:lstStyle/>
                    <a:p>
                      <a:pPr algn="r" fontAlgn="b"/>
                      <a:r>
                        <a:rPr lang="is-IS" sz="1400" b="0" i="0" u="none" strike="noStrike">
                          <a:solidFill>
                            <a:srgbClr val="000000"/>
                          </a:solidFill>
                          <a:effectLst/>
                          <a:latin typeface="Calibri" charset="0"/>
                        </a:rPr>
                        <a:t>0.000681947</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vpgmu_bwl_s_dac_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0.000663358</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vcgrvstep_s_dac_</a:t>
                      </a:r>
                    </a:p>
                  </a:txBody>
                  <a:tcPr marL="12700" marR="12700" marT="12700" marB="0" anchor="b"/>
                </a:tc>
                <a:tc>
                  <a:txBody>
                    <a:bodyPr/>
                    <a:lstStyle/>
                    <a:p>
                      <a:pPr algn="r" fontAlgn="b"/>
                      <a:r>
                        <a:rPr lang="is-IS" sz="1400" b="0" i="0" u="none" strike="noStrike">
                          <a:solidFill>
                            <a:srgbClr val="000000"/>
                          </a:solidFill>
                          <a:effectLst/>
                          <a:latin typeface="Calibri" charset="0"/>
                        </a:rPr>
                        <a:t>0.00064345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sgdprog_erase_pass__</a:t>
                      </a:r>
                    </a:p>
                  </a:txBody>
                  <a:tcPr marL="12700" marR="12700" marT="12700" marB="0" anchor="b"/>
                </a:tc>
                <a:tc>
                  <a:txBody>
                    <a:bodyPr/>
                    <a:lstStyle/>
                    <a:p>
                      <a:pPr algn="r" fontAlgn="b"/>
                      <a:r>
                        <a:rPr lang="is-IS" sz="1400" b="0" i="0" u="none" strike="noStrike">
                          <a:solidFill>
                            <a:srgbClr val="000000"/>
                          </a:solidFill>
                          <a:effectLst/>
                          <a:latin typeface="Calibri" charset="0"/>
                        </a:rPr>
                        <a:t>0.000530437</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bbk_amhshort1_ev_d_pcs_</a:t>
                      </a:r>
                    </a:p>
                  </a:txBody>
                  <a:tcPr marL="12700" marR="12700" marT="12700" marB="0" anchor="b"/>
                </a:tc>
                <a:tc>
                  <a:txBody>
                    <a:bodyPr/>
                    <a:lstStyle/>
                    <a:p>
                      <a:pPr algn="r" fontAlgn="b"/>
                      <a:r>
                        <a:rPr lang="is-IS" sz="1400" b="0" i="0" u="none" strike="noStrike">
                          <a:solidFill>
                            <a:srgbClr val="000000"/>
                          </a:solidFill>
                          <a:effectLst/>
                          <a:latin typeface="Calibri" charset="0"/>
                        </a:rPr>
                        <a:t>0.000524226</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bbk_wlmh_6_d_pcs_</a:t>
                      </a:r>
                    </a:p>
                  </a:txBody>
                  <a:tcPr marL="12700" marR="12700" marT="12700" marB="0" anchor="b"/>
                </a:tc>
                <a:tc>
                  <a:txBody>
                    <a:bodyPr/>
                    <a:lstStyle/>
                    <a:p>
                      <a:pPr algn="r" fontAlgn="b"/>
                      <a:r>
                        <a:rPr lang="is-IS" sz="1400" b="0" i="0" u="none" strike="noStrike">
                          <a:solidFill>
                            <a:srgbClr val="000000"/>
                          </a:solidFill>
                          <a:effectLst/>
                          <a:latin typeface="Calibri" charset="0"/>
                        </a:rPr>
                        <a:t>0.000501403</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treadm_us_</a:t>
                      </a:r>
                    </a:p>
                  </a:txBody>
                  <a:tcPr marL="12700" marR="12700" marT="12700" marB="0" anchor="b"/>
                </a:tc>
                <a:tc>
                  <a:txBody>
                    <a:bodyPr/>
                    <a:lstStyle/>
                    <a:p>
                      <a:pPr algn="r" fontAlgn="b"/>
                      <a:r>
                        <a:rPr lang="is-IS" sz="1400" b="0" i="0" u="none" strike="noStrike">
                          <a:solidFill>
                            <a:srgbClr val="000000"/>
                          </a:solidFill>
                          <a:effectLst/>
                          <a:latin typeface="Calibri" charset="0"/>
                        </a:rPr>
                        <a:t>0.000495321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vpass1_s_dac_</a:t>
                      </a:r>
                    </a:p>
                  </a:txBody>
                  <a:tcPr marL="12700" marR="12700" marT="12700" marB="0" anchor="b"/>
                </a:tc>
                <a:tc>
                  <a:txBody>
                    <a:bodyPr/>
                    <a:lstStyle/>
                    <a:p>
                      <a:pPr algn="r" fontAlgn="b"/>
                      <a:r>
                        <a:rPr lang="is-IS" sz="1400" b="0" i="0" u="none" strike="noStrike">
                          <a:solidFill>
                            <a:srgbClr val="000000"/>
                          </a:solidFill>
                          <a:effectLst/>
                          <a:latin typeface="Calibri" charset="0"/>
                        </a:rPr>
                        <a:t>0.000409472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crd_adl1_1vdd_p_</a:t>
                      </a:r>
                    </a:p>
                  </a:txBody>
                  <a:tcPr marL="12700" marR="12700" marT="12700" marB="0" anchor="b"/>
                </a:tc>
                <a:tc>
                  <a:txBody>
                    <a:bodyPr/>
                    <a:lstStyle/>
                    <a:p>
                      <a:pPr algn="r" fontAlgn="b"/>
                      <a:r>
                        <a:rPr lang="is-IS" sz="1400" b="0" i="0" u="none" strike="noStrike" dirty="0">
                          <a:solidFill>
                            <a:srgbClr val="000000"/>
                          </a:solidFill>
                          <a:effectLst/>
                          <a:latin typeface="Calibri" charset="0"/>
                        </a:rPr>
                        <a:t>0.000380668</a:t>
                      </a:r>
                    </a:p>
                  </a:txBody>
                  <a:tcPr marL="12700" marR="12700" marT="12700" marB="0" anchor="b"/>
                </a:tc>
              </a:tr>
            </a:tbl>
          </a:graphicData>
        </a:graphic>
      </p:graphicFrame>
      <p:sp>
        <p:nvSpPr>
          <p:cNvPr id="9" name="TextBox 8"/>
          <p:cNvSpPr txBox="1"/>
          <p:nvPr/>
        </p:nvSpPr>
        <p:spPr>
          <a:xfrm>
            <a:off x="6547756" y="396844"/>
            <a:ext cx="4781068" cy="400110"/>
          </a:xfrm>
          <a:prstGeom prst="rect">
            <a:avLst/>
          </a:prstGeom>
          <a:noFill/>
        </p:spPr>
        <p:txBody>
          <a:bodyPr wrap="square" rtlCol="0">
            <a:spAutoFit/>
          </a:bodyPr>
          <a:lstStyle/>
          <a:p>
            <a:r>
              <a:rPr lang="en-US" sz="2000" dirty="0" smtClean="0"/>
              <a:t>LTPD GBM variables importance</a:t>
            </a:r>
          </a:p>
        </p:txBody>
      </p:sp>
      <p:sp>
        <p:nvSpPr>
          <p:cNvPr id="2" name="TextBox 1"/>
          <p:cNvSpPr txBox="1"/>
          <p:nvPr/>
        </p:nvSpPr>
        <p:spPr>
          <a:xfrm>
            <a:off x="1707774" y="396844"/>
            <a:ext cx="3455575" cy="400110"/>
          </a:xfrm>
          <a:prstGeom prst="rect">
            <a:avLst/>
          </a:prstGeom>
          <a:noFill/>
        </p:spPr>
        <p:txBody>
          <a:bodyPr wrap="square" rtlCol="0">
            <a:spAutoFit/>
          </a:bodyPr>
          <a:lstStyle/>
          <a:p>
            <a:r>
              <a:rPr lang="en-US" sz="2000" smtClean="0"/>
              <a:t>Lasso variables </a:t>
            </a:r>
            <a:r>
              <a:rPr lang="en-US" sz="2000" dirty="0" smtClean="0"/>
              <a:t>LTPD</a:t>
            </a:r>
          </a:p>
        </p:txBody>
      </p:sp>
    </p:spTree>
    <p:extLst>
      <p:ext uri="{BB962C8B-B14F-4D97-AF65-F5344CB8AC3E}">
        <p14:creationId xmlns:p14="http://schemas.microsoft.com/office/powerpoint/2010/main" val="911811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252" y="1228633"/>
            <a:ext cx="5111599"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565" y="1228633"/>
            <a:ext cx="5370755" cy="5067299"/>
          </a:xfrm>
          <a:prstGeom prst="rect">
            <a:avLst/>
          </a:prstGeom>
        </p:spPr>
      </p:pic>
      <p:sp>
        <p:nvSpPr>
          <p:cNvPr id="9" name="TextBox 8"/>
          <p:cNvSpPr txBox="1"/>
          <p:nvPr/>
        </p:nvSpPr>
        <p:spPr>
          <a:xfrm>
            <a:off x="7815800" y="1465729"/>
            <a:ext cx="2669320" cy="276999"/>
          </a:xfrm>
          <a:prstGeom prst="rect">
            <a:avLst/>
          </a:prstGeom>
          <a:noFill/>
        </p:spPr>
        <p:txBody>
          <a:bodyPr wrap="none" rtlCol="0">
            <a:spAutoFit/>
          </a:bodyPr>
          <a:lstStyle/>
          <a:p>
            <a:r>
              <a:rPr lang="en-US" sz="1200" b="1" dirty="0" smtClean="0"/>
              <a:t>LTPD GBM best iteration 546</a:t>
            </a:r>
          </a:p>
        </p:txBody>
      </p:sp>
    </p:spTree>
    <p:extLst>
      <p:ext uri="{BB962C8B-B14F-4D97-AF65-F5344CB8AC3E}">
        <p14:creationId xmlns:p14="http://schemas.microsoft.com/office/powerpoint/2010/main" val="3335394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1242080"/>
            <a:ext cx="6177793"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0" y="1398494"/>
            <a:ext cx="6156960" cy="4733365"/>
          </a:xfrm>
          <a:prstGeom prst="rect">
            <a:avLst/>
          </a:prstGeom>
        </p:spPr>
      </p:pic>
    </p:spTree>
    <p:extLst>
      <p:ext uri="{BB962C8B-B14F-4D97-AF65-F5344CB8AC3E}">
        <p14:creationId xmlns:p14="http://schemas.microsoft.com/office/powerpoint/2010/main" val="297386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217" y="1104900"/>
            <a:ext cx="9549565" cy="5067300"/>
          </a:xfrm>
        </p:spPr>
      </p:pic>
    </p:spTree>
    <p:extLst>
      <p:ext uri="{BB962C8B-B14F-4D97-AF65-F5344CB8AC3E}">
        <p14:creationId xmlns:p14="http://schemas.microsoft.com/office/powerpoint/2010/main" val="1901240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422" y="1104900"/>
            <a:ext cx="10653156" cy="5067300"/>
          </a:xfrm>
        </p:spPr>
      </p:pic>
    </p:spTree>
    <p:extLst>
      <p:ext uri="{BB962C8B-B14F-4D97-AF65-F5344CB8AC3E}">
        <p14:creationId xmlns:p14="http://schemas.microsoft.com/office/powerpoint/2010/main" val="18776298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823342986"/>
              </p:ext>
            </p:extLst>
          </p:nvPr>
        </p:nvGraphicFramePr>
        <p:xfrm>
          <a:off x="778933" y="508000"/>
          <a:ext cx="10925387" cy="5664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8458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9306" y="1104900"/>
            <a:ext cx="8053387" cy="5067300"/>
          </a:xfrm>
        </p:spPr>
      </p:pic>
      <p:sp>
        <p:nvSpPr>
          <p:cNvPr id="3" name="Title 2"/>
          <p:cNvSpPr>
            <a:spLocks noGrp="1"/>
          </p:cNvSpPr>
          <p:nvPr>
            <p:ph type="title"/>
          </p:nvPr>
        </p:nvSpPr>
        <p:spPr/>
        <p:txBody>
          <a:bodyPr/>
          <a:lstStyle/>
          <a:p>
            <a:r>
              <a:rPr lang="en-US" dirty="0" smtClean="0"/>
              <a:t>LASSO contributions</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670855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8847" y="1104900"/>
            <a:ext cx="7874306" cy="5067300"/>
          </a:xfrm>
        </p:spPr>
      </p:pic>
      <p:sp>
        <p:nvSpPr>
          <p:cNvPr id="3" name="Title 2"/>
          <p:cNvSpPr>
            <a:spLocks noGrp="1"/>
          </p:cNvSpPr>
          <p:nvPr>
            <p:ph type="title"/>
          </p:nvPr>
        </p:nvSpPr>
        <p:spPr/>
        <p:txBody>
          <a:bodyPr/>
          <a:lstStyle/>
          <a:p>
            <a:r>
              <a:rPr lang="en-US" dirty="0" smtClean="0"/>
              <a:t> GBM</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39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660674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 y="1055156"/>
            <a:ext cx="11247120" cy="5210956"/>
          </a:xfrm>
        </p:spPr>
        <p:txBody>
          <a:bodyPr>
            <a:normAutofit/>
          </a:bodyPr>
          <a:lstStyle/>
          <a:p>
            <a:r>
              <a:rPr lang="en-US" dirty="0" smtClean="0"/>
              <a:t>Find and cleaning from few invalid data and renaming the columns</a:t>
            </a:r>
          </a:p>
          <a:p>
            <a:endParaRPr lang="en-US" dirty="0" smtClean="0"/>
          </a:p>
          <a:p>
            <a:r>
              <a:rPr lang="en-US" dirty="0" smtClean="0"/>
              <a:t>HTPD had 2 rows</a:t>
            </a:r>
          </a:p>
          <a:p>
            <a:endParaRPr lang="en-US" dirty="0"/>
          </a:p>
          <a:p>
            <a:endParaRPr lang="en-US" dirty="0" smtClean="0"/>
          </a:p>
          <a:p>
            <a:r>
              <a:rPr lang="en-US" dirty="0" smtClean="0"/>
              <a:t>RTPD had 3  rows</a:t>
            </a:r>
          </a:p>
          <a:p>
            <a:endParaRPr lang="en-US" dirty="0"/>
          </a:p>
          <a:p>
            <a:endParaRPr lang="en-US" dirty="0" smtClean="0"/>
          </a:p>
          <a:p>
            <a:endParaRPr lang="en-US" dirty="0"/>
          </a:p>
          <a:p>
            <a:r>
              <a:rPr lang="en-US" dirty="0" smtClean="0"/>
              <a:t>LTPD has 3 row </a:t>
            </a:r>
            <a:endParaRPr lang="en-US" dirty="0"/>
          </a:p>
        </p:txBody>
      </p:sp>
      <p:sp>
        <p:nvSpPr>
          <p:cNvPr id="3" name="Title 2"/>
          <p:cNvSpPr>
            <a:spLocks noGrp="1"/>
          </p:cNvSpPr>
          <p:nvPr>
            <p:ph type="title"/>
          </p:nvPr>
        </p:nvSpPr>
        <p:spPr>
          <a:xfrm>
            <a:off x="472440" y="365760"/>
            <a:ext cx="11247120" cy="350480"/>
          </a:xfrm>
        </p:spPr>
        <p:txBody>
          <a:bodyPr>
            <a:normAutofit fontScale="90000"/>
          </a:bodyPr>
          <a:lstStyle/>
          <a:p>
            <a:pPr algn="ctr"/>
            <a:r>
              <a:rPr lang="en-US" sz="2400" dirty="0" smtClean="0">
                <a:solidFill>
                  <a:schemeClr val="tx2">
                    <a:lumMod val="75000"/>
                  </a:schemeClr>
                </a:solidFill>
              </a:rPr>
              <a:t>Working with </a:t>
            </a:r>
            <a:r>
              <a:rPr lang="en-US" sz="2400" dirty="0" err="1" smtClean="0">
                <a:solidFill>
                  <a:schemeClr val="tx2">
                    <a:lumMod val="75000"/>
                  </a:schemeClr>
                </a:solidFill>
              </a:rPr>
              <a:t>diequal</a:t>
            </a:r>
            <a:r>
              <a:rPr lang="en-US" sz="2400" dirty="0" smtClean="0">
                <a:solidFill>
                  <a:schemeClr val="tx2">
                    <a:lumMod val="75000"/>
                  </a:schemeClr>
                </a:solidFill>
              </a:rPr>
              <a:t> datasets different temperature</a:t>
            </a:r>
            <a:endParaRPr lang="en-US" sz="2400" dirty="0">
              <a:solidFill>
                <a:schemeClr val="tx2">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415645272"/>
              </p:ext>
            </p:extLst>
          </p:nvPr>
        </p:nvGraphicFramePr>
        <p:xfrm>
          <a:off x="3576319" y="3472792"/>
          <a:ext cx="8139232" cy="1195449"/>
        </p:xfrm>
        <a:graphic>
          <a:graphicData uri="http://schemas.openxmlformats.org/drawingml/2006/table">
            <a:tbl>
              <a:tblPr firstRow="1" bandRow="1">
                <a:tableStyleId>{F5AB1C69-6EDB-4FF4-983F-18BD219EF322}</a:tableStyleId>
              </a:tblPr>
              <a:tblGrid>
                <a:gridCol w="1013897"/>
                <a:gridCol w="1017905"/>
                <a:gridCol w="1017905"/>
                <a:gridCol w="1017905"/>
                <a:gridCol w="1017905"/>
                <a:gridCol w="1017905"/>
                <a:gridCol w="1017905"/>
                <a:gridCol w="1017905"/>
              </a:tblGrid>
              <a:tr h="398483">
                <a:tc>
                  <a:txBody>
                    <a:bodyPr/>
                    <a:lstStyle/>
                    <a:p>
                      <a:pPr algn="l" fontAlgn="b"/>
                      <a:r>
                        <a:rPr lang="en-US" sz="1600" b="0" i="0" u="none" strike="noStrike" dirty="0" smtClean="0">
                          <a:solidFill>
                            <a:srgbClr val="000000"/>
                          </a:solidFill>
                          <a:effectLst/>
                          <a:latin typeface="Calibri" charset="0"/>
                        </a:rPr>
                        <a:t>              </a:t>
                      </a:r>
                      <a:r>
                        <a:rPr lang="uk-UA" sz="1600" b="0" i="0" u="none" strike="noStrike" dirty="0" smtClean="0">
                          <a:solidFill>
                            <a:srgbClr val="000000"/>
                          </a:solidFill>
                          <a:effectLst/>
                          <a:latin typeface="Calibri" charset="0"/>
                        </a:rPr>
                        <a:t>370</a:t>
                      </a:r>
                      <a:endParaRPr lang="uk-UA" sz="1600" b="0" i="0" u="none" strike="noStrike" dirty="0">
                        <a:solidFill>
                          <a:srgbClr val="000000"/>
                        </a:solidFill>
                        <a:effectLst/>
                        <a:latin typeface="Calibri" charset="0"/>
                      </a:endParaRPr>
                    </a:p>
                  </a:txBody>
                  <a:tcPr marL="12700" marR="12700" marT="12700" marB="0" anchor="b">
                    <a:solidFill>
                      <a:srgbClr val="A7D0D2"/>
                    </a:solidFill>
                  </a:tcPr>
                </a:tc>
                <a:tc>
                  <a:txBody>
                    <a:bodyPr/>
                    <a:lstStyle/>
                    <a:p>
                      <a:pPr algn="l" fontAlgn="b"/>
                      <a:r>
                        <a:rPr lang="pt-BR" sz="1600" b="0" i="0" u="none" strike="noStrike">
                          <a:solidFill>
                            <a:srgbClr val="000000"/>
                          </a:solidFill>
                          <a:effectLst/>
                          <a:latin typeface="Calibri" charset="0"/>
                        </a:rPr>
                        <a:t>CP0938453</a:t>
                      </a:r>
                    </a:p>
                  </a:txBody>
                  <a:tcPr marL="12700" marR="12700" marT="12700" marB="0" anchor="b">
                    <a:solidFill>
                      <a:srgbClr val="A7D0D2"/>
                    </a:solidFill>
                  </a:tcPr>
                </a:tc>
                <a:tc>
                  <a:txBody>
                    <a:bodyPr/>
                    <a:lstStyle/>
                    <a:p>
                      <a:pPr algn="r" fontAlgn="b"/>
                      <a:r>
                        <a:rPr lang="en-US" sz="1600" b="0" i="0" u="none" strike="noStrike">
                          <a:solidFill>
                            <a:srgbClr val="000000"/>
                          </a:solidFill>
                          <a:effectLst/>
                          <a:latin typeface="Calibri" charset="0"/>
                        </a:rPr>
                        <a:t>6</a:t>
                      </a:r>
                    </a:p>
                  </a:txBody>
                  <a:tcPr marL="12700" marR="12700" marT="12700" marB="0" anchor="b">
                    <a:solidFill>
                      <a:srgbClr val="A7D0D2"/>
                    </a:solidFill>
                  </a:tcPr>
                </a:tc>
                <a:tc>
                  <a:txBody>
                    <a:bodyPr/>
                    <a:lstStyle/>
                    <a:p>
                      <a:pPr algn="r" fontAlgn="b"/>
                      <a:r>
                        <a:rPr lang="is-IS" sz="1600" b="0" i="0" u="none" strike="noStrike">
                          <a:solidFill>
                            <a:srgbClr val="000000"/>
                          </a:solidFill>
                          <a:effectLst/>
                          <a:latin typeface="Calibri" charset="0"/>
                        </a:rPr>
                        <a:t>28</a:t>
                      </a:r>
                    </a:p>
                  </a:txBody>
                  <a:tcPr marL="12700" marR="12700" marT="12700" marB="0" anchor="b">
                    <a:solidFill>
                      <a:srgbClr val="A7D0D2"/>
                    </a:solidFill>
                  </a:tcPr>
                </a:tc>
                <a:tc>
                  <a:txBody>
                    <a:bodyPr/>
                    <a:lstStyle/>
                    <a:p>
                      <a:pPr algn="r" fontAlgn="b"/>
                      <a:r>
                        <a:rPr lang="is-IS" sz="1600" b="0" i="0" u="none" strike="noStrike">
                          <a:solidFill>
                            <a:srgbClr val="000000"/>
                          </a:solidFill>
                          <a:effectLst/>
                          <a:latin typeface="Calibri" charset="0"/>
                        </a:rPr>
                        <a:t>13</a:t>
                      </a:r>
                    </a:p>
                  </a:txBody>
                  <a:tcPr marL="12700" marR="12700" marT="12700" marB="0" anchor="b">
                    <a:solidFill>
                      <a:srgbClr val="A7D0D2"/>
                    </a:solidFill>
                  </a:tcPr>
                </a:tc>
                <a:tc>
                  <a:txBody>
                    <a:bodyPr/>
                    <a:lstStyle/>
                    <a:p>
                      <a:pPr algn="l" fontAlgn="b"/>
                      <a:r>
                        <a:rPr lang="en-US" sz="1600" b="0" i="0" u="none" strike="noStrike">
                          <a:solidFill>
                            <a:srgbClr val="000000"/>
                          </a:solidFill>
                          <a:effectLst/>
                          <a:latin typeface="Calibri" charset="0"/>
                        </a:rPr>
                        <a:t>LP</a:t>
                      </a:r>
                    </a:p>
                  </a:txBody>
                  <a:tcPr marL="12700" marR="12700" marT="12700" marB="0" anchor="b">
                    <a:solidFill>
                      <a:srgbClr val="A7D0D2"/>
                    </a:solidFill>
                  </a:tcPr>
                </a:tc>
                <a:tc>
                  <a:txBody>
                    <a:bodyPr/>
                    <a:lstStyle/>
                    <a:p>
                      <a:pPr algn="r" fontAlgn="b"/>
                      <a:r>
                        <a:rPr lang="is-IS" sz="1600" b="0" i="0" u="none" strike="noStrike">
                          <a:solidFill>
                            <a:srgbClr val="000000"/>
                          </a:solidFill>
                          <a:effectLst/>
                          <a:latin typeface="Calibri" charset="0"/>
                        </a:rPr>
                        <a:t>3000</a:t>
                      </a:r>
                    </a:p>
                  </a:txBody>
                  <a:tcPr marL="12700" marR="12700" marT="12700" marB="0" anchor="b">
                    <a:solidFill>
                      <a:srgbClr val="A7D0D2"/>
                    </a:solidFill>
                  </a:tcPr>
                </a:tc>
                <a:tc>
                  <a:txBody>
                    <a:bodyPr/>
                    <a:lstStyle/>
                    <a:p>
                      <a:pPr algn="r" fontAlgn="b"/>
                      <a:r>
                        <a:rPr lang="is-IS" sz="1600" b="0" i="0" u="none" strike="noStrike" dirty="0">
                          <a:solidFill>
                            <a:srgbClr val="000000"/>
                          </a:solidFill>
                          <a:effectLst/>
                          <a:latin typeface="Calibri" charset="0"/>
                        </a:rPr>
                        <a:t>801</a:t>
                      </a:r>
                    </a:p>
                  </a:txBody>
                  <a:tcPr marL="12700" marR="12700" marT="12700" marB="0" anchor="b">
                    <a:solidFill>
                      <a:srgbClr val="A7D0D2"/>
                    </a:solidFill>
                  </a:tcPr>
                </a:tc>
              </a:tr>
              <a:tr h="398483">
                <a:tc>
                  <a:txBody>
                    <a:bodyPr/>
                    <a:lstStyle/>
                    <a:p>
                      <a:pPr algn="l" fontAlgn="b"/>
                      <a:r>
                        <a:rPr lang="en-US" sz="1600" b="0" i="0" u="none" strike="noStrike" dirty="0" smtClean="0">
                          <a:solidFill>
                            <a:srgbClr val="000000"/>
                          </a:solidFill>
                          <a:effectLst/>
                          <a:latin typeface="Calibri" charset="0"/>
                        </a:rPr>
                        <a:t>            </a:t>
                      </a:r>
                      <a:r>
                        <a:rPr lang="uk-UA" sz="1600" b="0" i="0" u="none" strike="noStrike" dirty="0" smtClean="0">
                          <a:solidFill>
                            <a:srgbClr val="000000"/>
                          </a:solidFill>
                          <a:effectLst/>
                          <a:latin typeface="Calibri" charset="0"/>
                        </a:rPr>
                        <a:t>6674</a:t>
                      </a:r>
                      <a:endParaRPr lang="uk-UA" sz="1600" b="0" i="0" u="none" strike="noStrike" dirty="0">
                        <a:solidFill>
                          <a:srgbClr val="000000"/>
                        </a:solidFill>
                        <a:effectLst/>
                        <a:latin typeface="Calibri" charset="0"/>
                      </a:endParaRPr>
                    </a:p>
                  </a:txBody>
                  <a:tcPr marL="12700" marR="12700" marT="12700" marB="0" anchor="b"/>
                </a:tc>
                <a:tc>
                  <a:txBody>
                    <a:bodyPr/>
                    <a:lstStyle/>
                    <a:p>
                      <a:pPr algn="l" fontAlgn="b"/>
                      <a:r>
                        <a:rPr lang="pt-BR" sz="1600" b="0" i="0" u="none" strike="noStrike">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UP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is-IS" sz="1600" b="0" i="0" u="none" strike="noStrike" dirty="0">
                          <a:solidFill>
                            <a:srgbClr val="000000"/>
                          </a:solidFill>
                          <a:effectLst/>
                          <a:latin typeface="Calibri" charset="0"/>
                        </a:rPr>
                        <a:t>552</a:t>
                      </a:r>
                    </a:p>
                  </a:txBody>
                  <a:tcPr marL="12700" marR="12700" marT="12700" marB="0" anchor="b"/>
                </a:tc>
              </a:tr>
              <a:tr h="398483">
                <a:tc>
                  <a:txBody>
                    <a:bodyPr/>
                    <a:lstStyle/>
                    <a:p>
                      <a:pPr algn="l" fontAlgn="b"/>
                      <a:r>
                        <a:rPr lang="is-IS" sz="1600" b="0" i="0" u="none" strike="noStrike" dirty="0" smtClean="0">
                          <a:solidFill>
                            <a:srgbClr val="000000"/>
                          </a:solidFill>
                          <a:effectLst/>
                          <a:latin typeface="Calibri" charset="0"/>
                        </a:rPr>
                        <a:t>            6707</a:t>
                      </a:r>
                      <a:endParaRPr lang="is-IS" sz="1600" b="0" i="0" u="none" strike="noStrike" dirty="0">
                        <a:solidFill>
                          <a:srgbClr val="000000"/>
                        </a:solidFill>
                        <a:effectLst/>
                        <a:latin typeface="Calibri" charset="0"/>
                      </a:endParaRPr>
                    </a:p>
                  </a:txBody>
                  <a:tcPr marL="12700" marR="12700" marT="12700" marB="0" anchor="b"/>
                </a:tc>
                <a:tc>
                  <a:txBody>
                    <a:bodyPr/>
                    <a:lstStyle/>
                    <a:p>
                      <a:pPr algn="l" fontAlgn="b"/>
                      <a:r>
                        <a:rPr lang="pt-BR" sz="1600" b="0" i="0" u="none" strike="noStrike">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MP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is-IS" sz="1600" b="0" i="0" u="none" strike="noStrike" dirty="0">
                          <a:solidFill>
                            <a:srgbClr val="000000"/>
                          </a:solidFill>
                          <a:effectLst/>
                          <a:latin typeface="Calibri" charset="0"/>
                        </a:rPr>
                        <a:t>1182</a:t>
                      </a:r>
                    </a:p>
                  </a:txBody>
                  <a:tcPr marL="12700" marR="12700" marT="12700" marB="0" anchor="b"/>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645251935"/>
              </p:ext>
            </p:extLst>
          </p:nvPr>
        </p:nvGraphicFramePr>
        <p:xfrm>
          <a:off x="3576319" y="5109424"/>
          <a:ext cx="8128000" cy="111252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tblGrid>
              <a:tr h="370840">
                <a:tc>
                  <a:txBody>
                    <a:bodyPr/>
                    <a:lstStyle/>
                    <a:p>
                      <a:pPr algn="r" fontAlgn="b"/>
                      <a:r>
                        <a:rPr lang="is-IS" sz="1600" b="0" i="0" u="none" strike="noStrike">
                          <a:solidFill>
                            <a:srgbClr val="000000"/>
                          </a:solidFill>
                          <a:effectLst/>
                          <a:latin typeface="Calibri" charset="0"/>
                        </a:rPr>
                        <a:t>370</a:t>
                      </a:r>
                    </a:p>
                  </a:txBody>
                  <a:tcPr marL="12700" marR="12700" marT="12700" marB="0" anchor="b">
                    <a:solidFill>
                      <a:schemeClr val="accent6">
                        <a:lumMod val="20000"/>
                        <a:lumOff val="80000"/>
                      </a:schemeClr>
                    </a:solidFill>
                  </a:tcPr>
                </a:tc>
                <a:tc>
                  <a:txBody>
                    <a:bodyPr/>
                    <a:lstStyle/>
                    <a:p>
                      <a:pPr algn="l" fontAlgn="b"/>
                      <a:r>
                        <a:rPr lang="pt-BR" sz="1600" b="0" i="0" u="none" strike="noStrike">
                          <a:solidFill>
                            <a:srgbClr val="000000"/>
                          </a:solidFill>
                          <a:effectLst/>
                          <a:latin typeface="Calibri" charset="0"/>
                        </a:rPr>
                        <a:t>CP0938453</a:t>
                      </a:r>
                    </a:p>
                  </a:txBody>
                  <a:tcPr marL="12700" marR="12700" marT="12700" marB="0" anchor="b">
                    <a:solidFill>
                      <a:schemeClr val="accent6">
                        <a:lumMod val="20000"/>
                        <a:lumOff val="80000"/>
                      </a:schemeClr>
                    </a:solidFill>
                  </a:tcPr>
                </a:tc>
                <a:tc>
                  <a:txBody>
                    <a:bodyPr/>
                    <a:lstStyle/>
                    <a:p>
                      <a:pPr algn="r" fontAlgn="b"/>
                      <a:r>
                        <a:rPr lang="en-US" sz="1600" b="0" i="0" u="none" strike="noStrike">
                          <a:solidFill>
                            <a:srgbClr val="000000"/>
                          </a:solidFill>
                          <a:effectLst/>
                          <a:latin typeface="Calibri" charset="0"/>
                        </a:rPr>
                        <a:t>6</a:t>
                      </a:r>
                    </a:p>
                  </a:txBody>
                  <a:tcPr marL="12700" marR="12700" marT="12700" marB="0" anchor="b">
                    <a:solidFill>
                      <a:schemeClr val="accent6">
                        <a:lumMod val="20000"/>
                        <a:lumOff val="80000"/>
                      </a:schemeClr>
                    </a:solidFill>
                  </a:tcPr>
                </a:tc>
                <a:tc>
                  <a:txBody>
                    <a:bodyPr/>
                    <a:lstStyle/>
                    <a:p>
                      <a:pPr algn="r" fontAlgn="b"/>
                      <a:r>
                        <a:rPr lang="is-IS" sz="1600" b="0" i="0" u="none" strike="noStrike">
                          <a:solidFill>
                            <a:srgbClr val="000000"/>
                          </a:solidFill>
                          <a:effectLst/>
                          <a:latin typeface="Calibri" charset="0"/>
                        </a:rPr>
                        <a:t>28</a:t>
                      </a:r>
                    </a:p>
                  </a:txBody>
                  <a:tcPr marL="12700" marR="12700" marT="12700" marB="0" anchor="b">
                    <a:solidFill>
                      <a:schemeClr val="accent6">
                        <a:lumMod val="20000"/>
                        <a:lumOff val="80000"/>
                      </a:schemeClr>
                    </a:solidFill>
                  </a:tcPr>
                </a:tc>
                <a:tc>
                  <a:txBody>
                    <a:bodyPr/>
                    <a:lstStyle/>
                    <a:p>
                      <a:pPr algn="r" fontAlgn="b"/>
                      <a:r>
                        <a:rPr lang="is-IS" sz="1600" b="0" i="0" u="none" strike="noStrike">
                          <a:solidFill>
                            <a:srgbClr val="000000"/>
                          </a:solidFill>
                          <a:effectLst/>
                          <a:latin typeface="Calibri" charset="0"/>
                        </a:rPr>
                        <a:t>13</a:t>
                      </a:r>
                    </a:p>
                  </a:txBody>
                  <a:tcPr marL="12700" marR="12700" marT="12700" marB="0" anchor="b">
                    <a:solidFill>
                      <a:schemeClr val="accent6">
                        <a:lumMod val="20000"/>
                        <a:lumOff val="80000"/>
                      </a:schemeClr>
                    </a:solidFill>
                  </a:tcPr>
                </a:tc>
                <a:tc>
                  <a:txBody>
                    <a:bodyPr/>
                    <a:lstStyle/>
                    <a:p>
                      <a:pPr algn="l" fontAlgn="b"/>
                      <a:r>
                        <a:rPr lang="en-US" sz="1600" b="0" i="0" u="none" strike="noStrike">
                          <a:solidFill>
                            <a:srgbClr val="000000"/>
                          </a:solidFill>
                          <a:effectLst/>
                          <a:latin typeface="Calibri" charset="0"/>
                        </a:rPr>
                        <a:t>LP</a:t>
                      </a:r>
                    </a:p>
                  </a:txBody>
                  <a:tcPr marL="12700" marR="12700" marT="12700" marB="0" anchor="b">
                    <a:solidFill>
                      <a:schemeClr val="accent6">
                        <a:lumMod val="20000"/>
                        <a:lumOff val="80000"/>
                      </a:schemeClr>
                    </a:solidFill>
                  </a:tcPr>
                </a:tc>
                <a:tc>
                  <a:txBody>
                    <a:bodyPr/>
                    <a:lstStyle/>
                    <a:p>
                      <a:pPr algn="r" fontAlgn="b"/>
                      <a:r>
                        <a:rPr lang="is-IS" sz="1600" b="0" i="0" u="none" strike="noStrike">
                          <a:solidFill>
                            <a:srgbClr val="000000"/>
                          </a:solidFill>
                          <a:effectLst/>
                          <a:latin typeface="Calibri" charset="0"/>
                        </a:rPr>
                        <a:t>3000</a:t>
                      </a:r>
                    </a:p>
                  </a:txBody>
                  <a:tcPr marL="12700" marR="12700" marT="12700" marB="0" anchor="b">
                    <a:solidFill>
                      <a:schemeClr val="accent6">
                        <a:lumMod val="20000"/>
                        <a:lumOff val="80000"/>
                      </a:schemeClr>
                    </a:solidFill>
                  </a:tcPr>
                </a:tc>
                <a:tc>
                  <a:txBody>
                    <a:bodyPr/>
                    <a:lstStyle/>
                    <a:p>
                      <a:pPr algn="r" fontAlgn="b"/>
                      <a:r>
                        <a:rPr lang="en-US" sz="1600" b="0" i="0" u="none" strike="noStrike">
                          <a:solidFill>
                            <a:srgbClr val="000000"/>
                          </a:solidFill>
                          <a:effectLst/>
                          <a:latin typeface="Calibri" charset="0"/>
                        </a:rPr>
                        <a:t>754</a:t>
                      </a:r>
                    </a:p>
                  </a:txBody>
                  <a:tcPr marL="12700" marR="12700" marT="12700" marB="0" anchor="b">
                    <a:solidFill>
                      <a:schemeClr val="accent6">
                        <a:lumMod val="20000"/>
                        <a:lumOff val="80000"/>
                      </a:schemeClr>
                    </a:solidFill>
                  </a:tcPr>
                </a:tc>
              </a:tr>
              <a:tr h="370840">
                <a:tc>
                  <a:txBody>
                    <a:bodyPr/>
                    <a:lstStyle/>
                    <a:p>
                      <a:pPr algn="r" fontAlgn="b"/>
                      <a:r>
                        <a:rPr lang="is-IS" sz="1600" b="0" i="0" u="none" strike="noStrike">
                          <a:solidFill>
                            <a:srgbClr val="000000"/>
                          </a:solidFill>
                          <a:effectLst/>
                          <a:latin typeface="Calibri" charset="0"/>
                        </a:rPr>
                        <a:t>6674</a:t>
                      </a:r>
                    </a:p>
                  </a:txBody>
                  <a:tcPr marL="12700" marR="12700" marT="12700" marB="0" anchor="b"/>
                </a:tc>
                <a:tc>
                  <a:txBody>
                    <a:bodyPr/>
                    <a:lstStyle/>
                    <a:p>
                      <a:pPr algn="l" fontAlgn="b"/>
                      <a:r>
                        <a:rPr lang="pt-BR" sz="1600" b="0" i="0" u="none" strike="noStrike">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UP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is-IS" sz="1600" b="0" i="0" u="none" strike="noStrike" dirty="0">
                          <a:solidFill>
                            <a:srgbClr val="000000"/>
                          </a:solidFill>
                          <a:effectLst/>
                          <a:latin typeface="Calibri" charset="0"/>
                        </a:rPr>
                        <a:t>472</a:t>
                      </a:r>
                    </a:p>
                  </a:txBody>
                  <a:tcPr marL="12700" marR="12700" marT="12700" marB="0" anchor="b"/>
                </a:tc>
              </a:tr>
              <a:tr h="370840">
                <a:tc>
                  <a:txBody>
                    <a:bodyPr/>
                    <a:lstStyle/>
                    <a:p>
                      <a:pPr algn="r" fontAlgn="b"/>
                      <a:r>
                        <a:rPr lang="is-IS" sz="1600" b="0" i="0" u="none" strike="noStrike">
                          <a:solidFill>
                            <a:srgbClr val="000000"/>
                          </a:solidFill>
                          <a:effectLst/>
                          <a:latin typeface="Calibri" charset="0"/>
                        </a:rPr>
                        <a:t>6707</a:t>
                      </a:r>
                    </a:p>
                  </a:txBody>
                  <a:tcPr marL="12700" marR="12700" marT="12700" marB="0" anchor="b"/>
                </a:tc>
                <a:tc>
                  <a:txBody>
                    <a:bodyPr/>
                    <a:lstStyle/>
                    <a:p>
                      <a:pPr algn="l" fontAlgn="b"/>
                      <a:r>
                        <a:rPr lang="pt-BR" sz="1600" b="0" i="0" u="none" strike="noStrike">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MP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fi-FI" sz="1600" b="0" i="0" u="none" strike="noStrike" dirty="0">
                          <a:solidFill>
                            <a:srgbClr val="000000"/>
                          </a:solidFill>
                          <a:effectLst/>
                          <a:latin typeface="Calibri" charset="0"/>
                        </a:rPr>
                        <a:t>1017</a:t>
                      </a:r>
                    </a:p>
                  </a:txBody>
                  <a:tcPr marL="12700" marR="12700" marT="12700"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44124220"/>
              </p:ext>
            </p:extLst>
          </p:nvPr>
        </p:nvGraphicFramePr>
        <p:xfrm>
          <a:off x="3576319" y="1705544"/>
          <a:ext cx="8152111" cy="1472500"/>
        </p:xfrm>
        <a:graphic>
          <a:graphicData uri="http://schemas.openxmlformats.org/drawingml/2006/table">
            <a:tbl>
              <a:tblPr firstRow="1" bandRow="1">
                <a:tableStyleId>{7DF18680-E054-41AD-8BC1-D1AEF772440D}</a:tableStyleId>
              </a:tblPr>
              <a:tblGrid>
                <a:gridCol w="1043189"/>
                <a:gridCol w="1004552"/>
                <a:gridCol w="991673"/>
                <a:gridCol w="1068946"/>
                <a:gridCol w="978795"/>
                <a:gridCol w="991673"/>
                <a:gridCol w="961957"/>
                <a:gridCol w="1111326"/>
              </a:tblGrid>
              <a:tr h="368125">
                <a:tc>
                  <a:txBody>
                    <a:bodyPr/>
                    <a:lstStyle/>
                    <a:p>
                      <a:pPr algn="l" fontAlgn="b"/>
                      <a:r>
                        <a:rPr lang="en-US" sz="1600" b="0" i="0" u="none" strike="noStrike" dirty="0">
                          <a:solidFill>
                            <a:srgbClr val="000000"/>
                          </a:solidFill>
                          <a:effectLst/>
                          <a:latin typeface="Calibri" charset="0"/>
                        </a:rPr>
                        <a:t># of row</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lot</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wafer</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x</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y</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level</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cycling</a:t>
                      </a:r>
                    </a:p>
                  </a:txBody>
                  <a:tcPr marL="12700" marR="12700" marT="12700" marB="0" anchor="b">
                    <a:solidFill>
                      <a:srgbClr val="FB6876"/>
                    </a:solidFill>
                  </a:tcPr>
                </a:tc>
                <a:tc>
                  <a:txBody>
                    <a:bodyPr/>
                    <a:lstStyle/>
                    <a:p>
                      <a:pPr algn="l" fontAlgn="b"/>
                      <a:r>
                        <a:rPr lang="en-US" sz="1600" b="0" i="0" u="none" strike="noStrike" dirty="0">
                          <a:solidFill>
                            <a:srgbClr val="000000"/>
                          </a:solidFill>
                          <a:effectLst/>
                          <a:latin typeface="Calibri" charset="0"/>
                        </a:rPr>
                        <a:t>FBC</a:t>
                      </a:r>
                    </a:p>
                  </a:txBody>
                  <a:tcPr marL="12700" marR="12700" marT="12700" marB="0" anchor="b">
                    <a:solidFill>
                      <a:srgbClr val="FB6876"/>
                    </a:solidFill>
                  </a:tcPr>
                </a:tc>
              </a:tr>
              <a:tr h="368125">
                <a:tc>
                  <a:txBody>
                    <a:bodyPr/>
                    <a:lstStyle/>
                    <a:p>
                      <a:pPr algn="r" fontAlgn="b"/>
                      <a:r>
                        <a:rPr lang="is-IS" sz="1600" b="0" i="0" u="none" strike="noStrike" dirty="0">
                          <a:solidFill>
                            <a:srgbClr val="000000"/>
                          </a:solidFill>
                          <a:effectLst/>
                          <a:latin typeface="Calibri" charset="0"/>
                        </a:rPr>
                        <a:t>152</a:t>
                      </a:r>
                    </a:p>
                  </a:txBody>
                  <a:tcPr marL="12700" marR="12700" marT="12700" marB="0" anchor="b"/>
                </a:tc>
                <a:tc>
                  <a:txBody>
                    <a:bodyPr/>
                    <a:lstStyle/>
                    <a:p>
                      <a:pPr algn="l" fontAlgn="b"/>
                      <a:r>
                        <a:rPr lang="pt-BR" sz="1600" b="0" i="0" u="none" strike="noStrike">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LP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is-IS" sz="1600" b="0" i="0" u="none" strike="noStrike">
                          <a:solidFill>
                            <a:srgbClr val="000000"/>
                          </a:solidFill>
                          <a:effectLst/>
                          <a:latin typeface="Calibri" charset="0"/>
                        </a:rPr>
                        <a:t>826</a:t>
                      </a:r>
                    </a:p>
                  </a:txBody>
                  <a:tcPr marL="12700" marR="12700" marT="12700" marB="0" anchor="b"/>
                </a:tc>
              </a:tr>
              <a:tr h="368125">
                <a:tc>
                  <a:txBody>
                    <a:bodyPr/>
                    <a:lstStyle/>
                    <a:p>
                      <a:pPr algn="r" fontAlgn="b"/>
                      <a:r>
                        <a:rPr lang="is-IS" sz="1600" b="0" i="0" u="none" strike="noStrike">
                          <a:solidFill>
                            <a:srgbClr val="000000"/>
                          </a:solidFill>
                          <a:effectLst/>
                          <a:latin typeface="Calibri" charset="0"/>
                        </a:rPr>
                        <a:t>3320</a:t>
                      </a:r>
                    </a:p>
                  </a:txBody>
                  <a:tcPr marL="12700" marR="12700" marT="12700" marB="0" anchor="b"/>
                </a:tc>
                <a:tc>
                  <a:txBody>
                    <a:bodyPr/>
                    <a:lstStyle/>
                    <a:p>
                      <a:pPr algn="l" fontAlgn="b"/>
                      <a:r>
                        <a:rPr lang="pt-BR" sz="1600" b="0" i="0" u="none" strike="noStrike" dirty="0">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UP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is-IS" sz="1600" b="0" i="0" u="none" strike="noStrike">
                          <a:solidFill>
                            <a:srgbClr val="000000"/>
                          </a:solidFill>
                          <a:effectLst/>
                          <a:latin typeface="Calibri" charset="0"/>
                        </a:rPr>
                        <a:t>473</a:t>
                      </a:r>
                    </a:p>
                  </a:txBody>
                  <a:tcPr marL="12700" marR="12700" marT="12700" marB="0" anchor="b"/>
                </a:tc>
              </a:tr>
              <a:tr h="368125">
                <a:tc>
                  <a:txBody>
                    <a:bodyPr/>
                    <a:lstStyle/>
                    <a:p>
                      <a:pPr algn="r" fontAlgn="b"/>
                      <a:r>
                        <a:rPr lang="cs-CZ" sz="1600" b="0" i="0" u="none" strike="noStrike">
                          <a:solidFill>
                            <a:srgbClr val="000000"/>
                          </a:solidFill>
                          <a:effectLst/>
                          <a:latin typeface="Calibri" charset="0"/>
                        </a:rPr>
                        <a:t>3336</a:t>
                      </a:r>
                    </a:p>
                  </a:txBody>
                  <a:tcPr marL="12700" marR="12700" marT="12700" marB="0" anchor="b"/>
                </a:tc>
                <a:tc>
                  <a:txBody>
                    <a:bodyPr/>
                    <a:lstStyle/>
                    <a:p>
                      <a:pPr algn="l" fontAlgn="b"/>
                      <a:r>
                        <a:rPr lang="pt-BR" sz="1600" b="0" i="0" u="none" strike="noStrike" dirty="0">
                          <a:solidFill>
                            <a:srgbClr val="000000"/>
                          </a:solidFill>
                          <a:effectLst/>
                          <a:latin typeface="Calibri" charset="0"/>
                        </a:rPr>
                        <a:t>CP0938453</a:t>
                      </a:r>
                    </a:p>
                  </a:txBody>
                  <a:tcPr marL="12700" marR="12700" marT="12700" marB="0" anchor="b"/>
                </a:tc>
                <a:tc>
                  <a:txBody>
                    <a:bodyPr/>
                    <a:lstStyle/>
                    <a:p>
                      <a:pPr algn="r" fontAlgn="b"/>
                      <a:r>
                        <a:rPr lang="en-US" sz="1600" b="0" i="0" u="none" strike="noStrike">
                          <a:solidFill>
                            <a:srgbClr val="000000"/>
                          </a:solidFill>
                          <a:effectLst/>
                          <a:latin typeface="Calibri" charset="0"/>
                        </a:rPr>
                        <a:t>6</a:t>
                      </a:r>
                    </a:p>
                  </a:txBody>
                  <a:tcPr marL="12700" marR="12700" marT="12700" marB="0" anchor="b"/>
                </a:tc>
                <a:tc>
                  <a:txBody>
                    <a:bodyPr/>
                    <a:lstStyle/>
                    <a:p>
                      <a:pPr algn="r" fontAlgn="b"/>
                      <a:r>
                        <a:rPr lang="is-IS" sz="1600" b="0" i="0" u="none" strike="noStrike">
                          <a:solidFill>
                            <a:srgbClr val="000000"/>
                          </a:solidFill>
                          <a:effectLst/>
                          <a:latin typeface="Calibri" charset="0"/>
                        </a:rPr>
                        <a:t>28</a:t>
                      </a:r>
                    </a:p>
                  </a:txBody>
                  <a:tcPr marL="12700" marR="12700" marT="12700" marB="0" anchor="b"/>
                </a:tc>
                <a:tc>
                  <a:txBody>
                    <a:bodyPr/>
                    <a:lstStyle/>
                    <a:p>
                      <a:pPr algn="r" fontAlgn="b"/>
                      <a:r>
                        <a:rPr lang="is-IS" sz="1600" b="0" i="0" u="none" strike="noStrike">
                          <a:solidFill>
                            <a:srgbClr val="000000"/>
                          </a:solidFill>
                          <a:effectLst/>
                          <a:latin typeface="Calibri" charset="0"/>
                        </a:rPr>
                        <a:t>13</a:t>
                      </a:r>
                    </a:p>
                  </a:txBody>
                  <a:tcPr marL="12700" marR="12700" marT="12700" marB="0" anchor="b"/>
                </a:tc>
                <a:tc>
                  <a:txBody>
                    <a:bodyPr/>
                    <a:lstStyle/>
                    <a:p>
                      <a:pPr algn="l" fontAlgn="b"/>
                      <a:r>
                        <a:rPr lang="en-US" sz="1600" b="0" i="0" u="none" strike="noStrike">
                          <a:solidFill>
                            <a:srgbClr val="000000"/>
                          </a:solidFill>
                          <a:effectLst/>
                          <a:latin typeface="Calibri" charset="0"/>
                        </a:rPr>
                        <a:t>MP</a:t>
                      </a:r>
                    </a:p>
                  </a:txBody>
                  <a:tcPr marL="12700" marR="12700" marT="12700" marB="0" anchor="b"/>
                </a:tc>
                <a:tc>
                  <a:txBody>
                    <a:bodyPr/>
                    <a:lstStyle/>
                    <a:p>
                      <a:pPr algn="r" fontAlgn="b"/>
                      <a:r>
                        <a:rPr lang="is-IS" sz="1600" b="0" i="0" u="none" strike="noStrike">
                          <a:solidFill>
                            <a:srgbClr val="000000"/>
                          </a:solidFill>
                          <a:effectLst/>
                          <a:latin typeface="Calibri" charset="0"/>
                        </a:rPr>
                        <a:t>3000</a:t>
                      </a:r>
                    </a:p>
                  </a:txBody>
                  <a:tcPr marL="12700" marR="12700" marT="12700" marB="0" anchor="b"/>
                </a:tc>
                <a:tc>
                  <a:txBody>
                    <a:bodyPr/>
                    <a:lstStyle/>
                    <a:p>
                      <a:pPr algn="r" fontAlgn="b"/>
                      <a:r>
                        <a:rPr lang="cs-CZ" sz="1600" b="0" i="0" u="none" strike="noStrike" dirty="0">
                          <a:solidFill>
                            <a:srgbClr val="000000"/>
                          </a:solidFill>
                          <a:effectLst/>
                          <a:latin typeface="Calibri" charset="0"/>
                        </a:rPr>
                        <a:t>1116</a:t>
                      </a:r>
                    </a:p>
                  </a:txBody>
                  <a:tcPr marL="12700" marR="12700" marT="12700" marB="0" anchor="b"/>
                </a:tc>
              </a:tr>
            </a:tbl>
          </a:graphicData>
        </a:graphic>
      </p:graphicFrame>
    </p:spTree>
    <p:extLst>
      <p:ext uri="{BB962C8B-B14F-4D97-AF65-F5344CB8AC3E}">
        <p14:creationId xmlns:p14="http://schemas.microsoft.com/office/powerpoint/2010/main" val="2845405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Continue separated study used FBC as responds </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7" name="Cube 6"/>
          <p:cNvSpPr/>
          <p:nvPr/>
        </p:nvSpPr>
        <p:spPr>
          <a:xfrm>
            <a:off x="849086" y="1476124"/>
            <a:ext cx="2481944" cy="1110342"/>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HTPD</a:t>
            </a:r>
            <a:endParaRPr lang="en-US" dirty="0"/>
          </a:p>
        </p:txBody>
      </p:sp>
      <p:sp>
        <p:nvSpPr>
          <p:cNvPr id="9" name="Cube 8"/>
          <p:cNvSpPr/>
          <p:nvPr/>
        </p:nvSpPr>
        <p:spPr>
          <a:xfrm>
            <a:off x="849085" y="3136195"/>
            <a:ext cx="2481945" cy="1110342"/>
          </a:xfrm>
          <a:prstGeom prst="cub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RTPD</a:t>
            </a:r>
            <a:endParaRPr lang="en-US" dirty="0"/>
          </a:p>
        </p:txBody>
      </p:sp>
      <p:sp>
        <p:nvSpPr>
          <p:cNvPr id="10" name="Cube 9"/>
          <p:cNvSpPr/>
          <p:nvPr/>
        </p:nvSpPr>
        <p:spPr>
          <a:xfrm>
            <a:off x="1001487" y="4900789"/>
            <a:ext cx="2329544" cy="1110342"/>
          </a:xfrm>
          <a:prstGeom prst="cub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LTPD</a:t>
            </a:r>
            <a:endParaRPr lang="en-US" dirty="0"/>
          </a:p>
        </p:txBody>
      </p:sp>
      <p:sp>
        <p:nvSpPr>
          <p:cNvPr id="11" name="Double Bracket 10"/>
          <p:cNvSpPr/>
          <p:nvPr/>
        </p:nvSpPr>
        <p:spPr>
          <a:xfrm>
            <a:off x="4027290" y="1501171"/>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p:cNvSpPr/>
          <p:nvPr/>
        </p:nvSpPr>
        <p:spPr>
          <a:xfrm>
            <a:off x="4027290" y="5099453"/>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Double Bracket 12"/>
          <p:cNvSpPr/>
          <p:nvPr/>
        </p:nvSpPr>
        <p:spPr>
          <a:xfrm>
            <a:off x="4027290" y="3229278"/>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Double Bracket 13"/>
          <p:cNvSpPr/>
          <p:nvPr/>
        </p:nvSpPr>
        <p:spPr>
          <a:xfrm>
            <a:off x="5900058" y="1501171"/>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ket 14"/>
          <p:cNvSpPr/>
          <p:nvPr/>
        </p:nvSpPr>
        <p:spPr>
          <a:xfrm>
            <a:off x="5900058" y="3226859"/>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p:cNvSpPr/>
          <p:nvPr/>
        </p:nvSpPr>
        <p:spPr>
          <a:xfrm>
            <a:off x="5900058" y="5097034"/>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Notched Right Arrow 16"/>
          <p:cNvSpPr/>
          <p:nvPr/>
        </p:nvSpPr>
        <p:spPr>
          <a:xfrm>
            <a:off x="3429868" y="1821081"/>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Notched Right Arrow 17"/>
          <p:cNvSpPr/>
          <p:nvPr/>
        </p:nvSpPr>
        <p:spPr>
          <a:xfrm>
            <a:off x="3369116" y="3491232"/>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Notched Right Arrow 18"/>
          <p:cNvSpPr/>
          <p:nvPr/>
        </p:nvSpPr>
        <p:spPr>
          <a:xfrm>
            <a:off x="3483886" y="5161383"/>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otched Right Arrow 19"/>
          <p:cNvSpPr/>
          <p:nvPr/>
        </p:nvSpPr>
        <p:spPr>
          <a:xfrm>
            <a:off x="7416885" y="1718180"/>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20"/>
          <p:cNvSpPr/>
          <p:nvPr/>
        </p:nvSpPr>
        <p:spPr>
          <a:xfrm>
            <a:off x="7396419" y="3356198"/>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p:cNvSpPr/>
          <p:nvPr/>
        </p:nvSpPr>
        <p:spPr>
          <a:xfrm>
            <a:off x="7402286" y="5211225"/>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326997" y="1533030"/>
            <a:ext cx="902811" cy="707886"/>
          </a:xfrm>
          <a:prstGeom prst="rect">
            <a:avLst/>
          </a:prstGeom>
          <a:noFill/>
        </p:spPr>
        <p:txBody>
          <a:bodyPr wrap="none" rtlCol="0">
            <a:spAutoFit/>
          </a:bodyPr>
          <a:lstStyle/>
          <a:p>
            <a:r>
              <a:rPr lang="en-US" sz="2000" dirty="0" smtClean="0"/>
              <a:t>Lasso</a:t>
            </a:r>
          </a:p>
          <a:p>
            <a:r>
              <a:rPr lang="en-US" sz="2000" dirty="0" smtClean="0"/>
              <a:t>GBM</a:t>
            </a:r>
          </a:p>
        </p:txBody>
      </p:sp>
      <p:sp>
        <p:nvSpPr>
          <p:cNvPr id="23" name="TextBox 22"/>
          <p:cNvSpPr txBox="1"/>
          <p:nvPr/>
        </p:nvSpPr>
        <p:spPr>
          <a:xfrm>
            <a:off x="4326998" y="3231987"/>
            <a:ext cx="902811" cy="707886"/>
          </a:xfrm>
          <a:prstGeom prst="rect">
            <a:avLst/>
          </a:prstGeom>
          <a:noFill/>
        </p:spPr>
        <p:txBody>
          <a:bodyPr wrap="none" rtlCol="0">
            <a:spAutoFit/>
          </a:bodyPr>
          <a:lstStyle/>
          <a:p>
            <a:r>
              <a:rPr lang="en-US" sz="2000" dirty="0" smtClean="0"/>
              <a:t>Lasso</a:t>
            </a:r>
          </a:p>
          <a:p>
            <a:r>
              <a:rPr lang="en-US" sz="2000" smtClean="0"/>
              <a:t>GBM</a:t>
            </a:r>
            <a:endParaRPr lang="en-US" sz="2000" dirty="0" smtClean="0"/>
          </a:p>
        </p:txBody>
      </p:sp>
      <p:sp>
        <p:nvSpPr>
          <p:cNvPr id="24" name="TextBox 23"/>
          <p:cNvSpPr txBox="1"/>
          <p:nvPr/>
        </p:nvSpPr>
        <p:spPr>
          <a:xfrm>
            <a:off x="4360572" y="5081341"/>
            <a:ext cx="902811" cy="707886"/>
          </a:xfrm>
          <a:prstGeom prst="rect">
            <a:avLst/>
          </a:prstGeom>
          <a:noFill/>
        </p:spPr>
        <p:txBody>
          <a:bodyPr wrap="none" rtlCol="0">
            <a:spAutoFit/>
          </a:bodyPr>
          <a:lstStyle/>
          <a:p>
            <a:r>
              <a:rPr lang="en-US" sz="2000" dirty="0" smtClean="0"/>
              <a:t>Lasso</a:t>
            </a:r>
          </a:p>
          <a:p>
            <a:r>
              <a:rPr lang="en-US" sz="2000" smtClean="0"/>
              <a:t>GBM</a:t>
            </a:r>
            <a:endParaRPr lang="en-US" sz="2000" dirty="0" smtClean="0"/>
          </a:p>
        </p:txBody>
      </p:sp>
      <p:sp>
        <p:nvSpPr>
          <p:cNvPr id="25" name="TextBox 24"/>
          <p:cNvSpPr txBox="1"/>
          <p:nvPr/>
        </p:nvSpPr>
        <p:spPr>
          <a:xfrm>
            <a:off x="6066131" y="1501171"/>
            <a:ext cx="1330288" cy="738664"/>
          </a:xfrm>
          <a:prstGeom prst="rect">
            <a:avLst/>
          </a:prstGeom>
          <a:noFill/>
        </p:spPr>
        <p:txBody>
          <a:bodyPr wrap="square" rtlCol="0">
            <a:spAutoFit/>
          </a:bodyPr>
          <a:lstStyle/>
          <a:p>
            <a:r>
              <a:rPr lang="en-US" sz="1400" dirty="0" smtClean="0"/>
              <a:t>Retrieving Variables Impotence</a:t>
            </a:r>
          </a:p>
        </p:txBody>
      </p:sp>
      <p:sp>
        <p:nvSpPr>
          <p:cNvPr id="26" name="TextBox 25"/>
          <p:cNvSpPr txBox="1"/>
          <p:nvPr/>
        </p:nvSpPr>
        <p:spPr>
          <a:xfrm>
            <a:off x="5971257" y="3208820"/>
            <a:ext cx="1359829" cy="738664"/>
          </a:xfrm>
          <a:prstGeom prst="rect">
            <a:avLst/>
          </a:prstGeom>
          <a:noFill/>
        </p:spPr>
        <p:txBody>
          <a:bodyPr wrap="square" rtlCol="0">
            <a:spAutoFit/>
          </a:bodyPr>
          <a:lstStyle/>
          <a:p>
            <a:r>
              <a:rPr lang="en-US" sz="1400" dirty="0" smtClean="0"/>
              <a:t>Retrieving Variables Impotence</a:t>
            </a:r>
          </a:p>
        </p:txBody>
      </p:sp>
      <p:sp>
        <p:nvSpPr>
          <p:cNvPr id="27" name="TextBox 26"/>
          <p:cNvSpPr txBox="1"/>
          <p:nvPr/>
        </p:nvSpPr>
        <p:spPr>
          <a:xfrm>
            <a:off x="6096000" y="5104645"/>
            <a:ext cx="1397532" cy="738664"/>
          </a:xfrm>
          <a:prstGeom prst="rect">
            <a:avLst/>
          </a:prstGeom>
          <a:noFill/>
        </p:spPr>
        <p:txBody>
          <a:bodyPr wrap="square" rtlCol="0">
            <a:spAutoFit/>
          </a:bodyPr>
          <a:lstStyle/>
          <a:p>
            <a:r>
              <a:rPr lang="en-US" sz="1400" dirty="0" smtClean="0"/>
              <a:t>Retrieving Variables Impotence</a:t>
            </a:r>
          </a:p>
        </p:txBody>
      </p:sp>
      <p:sp>
        <p:nvSpPr>
          <p:cNvPr id="28" name="TextBox 27"/>
          <p:cNvSpPr txBox="1"/>
          <p:nvPr/>
        </p:nvSpPr>
        <p:spPr>
          <a:xfrm>
            <a:off x="8381103" y="1578018"/>
            <a:ext cx="3079377" cy="707886"/>
          </a:xfrm>
          <a:prstGeom prst="rect">
            <a:avLst/>
          </a:prstGeom>
          <a:noFill/>
        </p:spPr>
        <p:txBody>
          <a:bodyPr wrap="square" rtlCol="0">
            <a:spAutoFit/>
          </a:bodyPr>
          <a:lstStyle/>
          <a:p>
            <a:r>
              <a:rPr lang="en-US" sz="2000" dirty="0" smtClean="0"/>
              <a:t>Contribution and </a:t>
            </a:r>
            <a:r>
              <a:rPr lang="en-US" sz="2000" smtClean="0"/>
              <a:t>prediction plotting</a:t>
            </a:r>
            <a:endParaRPr lang="en-US" sz="2000" dirty="0" smtClean="0"/>
          </a:p>
        </p:txBody>
      </p:sp>
      <p:sp>
        <p:nvSpPr>
          <p:cNvPr id="30" name="TextBox 29"/>
          <p:cNvSpPr txBox="1"/>
          <p:nvPr/>
        </p:nvSpPr>
        <p:spPr>
          <a:xfrm>
            <a:off x="8381103" y="3244571"/>
            <a:ext cx="3079377" cy="707886"/>
          </a:xfrm>
          <a:prstGeom prst="rect">
            <a:avLst/>
          </a:prstGeom>
          <a:noFill/>
        </p:spPr>
        <p:txBody>
          <a:bodyPr wrap="square" rtlCol="0">
            <a:spAutoFit/>
          </a:bodyPr>
          <a:lstStyle/>
          <a:p>
            <a:r>
              <a:rPr lang="en-US" sz="2000" dirty="0" smtClean="0"/>
              <a:t>Contribution and </a:t>
            </a:r>
            <a:r>
              <a:rPr lang="en-US" sz="2000" smtClean="0"/>
              <a:t>prediction plotting</a:t>
            </a:r>
            <a:endParaRPr lang="en-US" sz="2000" dirty="0" smtClean="0"/>
          </a:p>
        </p:txBody>
      </p:sp>
      <p:sp>
        <p:nvSpPr>
          <p:cNvPr id="31" name="TextBox 30"/>
          <p:cNvSpPr txBox="1"/>
          <p:nvPr/>
        </p:nvSpPr>
        <p:spPr>
          <a:xfrm>
            <a:off x="8425927" y="5110650"/>
            <a:ext cx="3079377" cy="707886"/>
          </a:xfrm>
          <a:prstGeom prst="rect">
            <a:avLst/>
          </a:prstGeom>
          <a:noFill/>
        </p:spPr>
        <p:txBody>
          <a:bodyPr wrap="square" rtlCol="0">
            <a:spAutoFit/>
          </a:bodyPr>
          <a:lstStyle/>
          <a:p>
            <a:r>
              <a:rPr lang="en-US" sz="2000" dirty="0" smtClean="0"/>
              <a:t>Contribution and </a:t>
            </a:r>
            <a:r>
              <a:rPr lang="en-US" sz="2000" smtClean="0"/>
              <a:t>prediction plotting</a:t>
            </a:r>
            <a:endParaRPr lang="en-US" sz="2000" dirty="0" smtClean="0"/>
          </a:p>
        </p:txBody>
      </p:sp>
    </p:spTree>
    <p:extLst>
      <p:ext uri="{BB962C8B-B14F-4D97-AF65-F5344CB8AC3E}">
        <p14:creationId xmlns:p14="http://schemas.microsoft.com/office/powerpoint/2010/main" val="17976935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4254268"/>
              </p:ext>
            </p:extLst>
          </p:nvPr>
        </p:nvGraphicFramePr>
        <p:xfrm>
          <a:off x="6547756" y="899200"/>
          <a:ext cx="4718958" cy="5747688"/>
        </p:xfrm>
        <a:graphic>
          <a:graphicData uri="http://schemas.openxmlformats.org/drawingml/2006/table">
            <a:tbl>
              <a:tblPr firstRow="1" bandRow="1">
                <a:tableStyleId>{5C22544A-7EE6-4342-B048-85BDC9FD1C3A}</a:tableStyleId>
              </a:tblPr>
              <a:tblGrid>
                <a:gridCol w="2955473"/>
                <a:gridCol w="1763485"/>
              </a:tblGrid>
              <a:tr h="272982">
                <a:tc>
                  <a:txBody>
                    <a:bodyPr/>
                    <a:lstStyle/>
                    <a:p>
                      <a:pPr algn="l" fontAlgn="b"/>
                      <a:r>
                        <a:rPr lang="en-US" sz="1400" b="0" i="0" u="none" strike="noStrike">
                          <a:solidFill>
                            <a:srgbClr val="000000"/>
                          </a:solidFill>
                          <a:effectLst/>
                          <a:latin typeface="Calibri" charset="0"/>
                        </a:rPr>
                        <a:t>level</a:t>
                      </a:r>
                    </a:p>
                  </a:txBody>
                  <a:tcPr marL="12700" marR="12700" marT="12700" marB="0" anchor="b"/>
                </a:tc>
                <a:tc>
                  <a:txBody>
                    <a:bodyPr/>
                    <a:lstStyle/>
                    <a:p>
                      <a:pPr algn="r" fontAlgn="b"/>
                      <a:r>
                        <a:rPr lang="hr-HR" sz="1400" b="0" i="0" u="none" strike="noStrike">
                          <a:solidFill>
                            <a:srgbClr val="000000"/>
                          </a:solidFill>
                          <a:effectLst/>
                          <a:latin typeface="Calibri" charset="0"/>
                        </a:rPr>
                        <a:t>19.71038476</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hr-HR" sz="1400" b="0" i="0" u="none" strike="noStrike" dirty="0">
                          <a:solidFill>
                            <a:srgbClr val="000000"/>
                          </a:solidFill>
                          <a:effectLst/>
                          <a:latin typeface="Calibri" charset="0"/>
                        </a:rPr>
                        <a:t>15.52538513</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hr-HR" sz="1400" b="0" i="0" u="none" strike="noStrike">
                          <a:solidFill>
                            <a:srgbClr val="000000"/>
                          </a:solidFill>
                          <a:effectLst/>
                          <a:latin typeface="Calibri" charset="0"/>
                        </a:rPr>
                        <a:t>9.506458548</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tc>
                <a:tc>
                  <a:txBody>
                    <a:bodyPr/>
                    <a:lstStyle/>
                    <a:p>
                      <a:pPr algn="r" fontAlgn="b"/>
                      <a:r>
                        <a:rPr lang="fi-FI" sz="1400" b="0" i="0" u="none" strike="noStrike">
                          <a:solidFill>
                            <a:srgbClr val="000000"/>
                          </a:solidFill>
                          <a:effectLst/>
                          <a:latin typeface="Calibri" charset="0"/>
                        </a:rPr>
                        <a:t>4.678707498</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ron_no18_t_ua_</a:t>
                      </a:r>
                    </a:p>
                  </a:txBody>
                  <a:tcPr marL="12700" marR="12700" marT="12700" marB="0" anchor="b"/>
                </a:tc>
                <a:tc>
                  <a:txBody>
                    <a:bodyPr/>
                    <a:lstStyle/>
                    <a:p>
                      <a:pPr algn="r" fontAlgn="b"/>
                      <a:r>
                        <a:rPr lang="hr-HR" sz="1400" b="0" i="0" u="none" strike="noStrike">
                          <a:solidFill>
                            <a:srgbClr val="000000"/>
                          </a:solidFill>
                          <a:effectLst/>
                          <a:latin typeface="Calibri" charset="0"/>
                        </a:rPr>
                        <a:t>3.831984312</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fi-FI" sz="1400" b="0" i="0" u="none" strike="noStrike">
                          <a:solidFill>
                            <a:srgbClr val="000000"/>
                          </a:solidFill>
                          <a:effectLst/>
                          <a:latin typeface="Calibri" charset="0"/>
                        </a:rPr>
                        <a:t>3.699793748</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tlcwc_we0_wl0_fr_s25_a2r_pcs_</a:t>
                      </a:r>
                    </a:p>
                  </a:txBody>
                  <a:tcPr marL="12700" marR="12700" marT="12700" marB="0" anchor="b"/>
                </a:tc>
                <a:tc>
                  <a:txBody>
                    <a:bodyPr/>
                    <a:lstStyle/>
                    <a:p>
                      <a:pPr algn="r" fontAlgn="b"/>
                      <a:r>
                        <a:rPr lang="is-IS" sz="1400" b="0" i="0" u="none" strike="noStrike">
                          <a:solidFill>
                            <a:srgbClr val="000000"/>
                          </a:solidFill>
                          <a:effectLst/>
                          <a:latin typeface="Calibri" charset="0"/>
                        </a:rPr>
                        <a:t>3.476240762</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vth_sgd_l3s_mv_</a:t>
                      </a:r>
                    </a:p>
                  </a:txBody>
                  <a:tcPr marL="12700" marR="12700" marT="12700" marB="0" anchor="b"/>
                </a:tc>
                <a:tc>
                  <a:txBody>
                    <a:bodyPr/>
                    <a:lstStyle/>
                    <a:p>
                      <a:pPr algn="r" fontAlgn="b"/>
                      <a:r>
                        <a:rPr lang="is-IS" sz="1400" b="0" i="0" u="none" strike="noStrike">
                          <a:solidFill>
                            <a:srgbClr val="000000"/>
                          </a:solidFill>
                          <a:effectLst/>
                          <a:latin typeface="Calibri" charset="0"/>
                        </a:rPr>
                        <a:t>3.109317169</a:t>
                      </a:r>
                    </a:p>
                  </a:txBody>
                  <a:tcPr marL="12700" marR="12700" marT="12700" marB="0" anchor="b"/>
                </a:tc>
              </a:tr>
              <a:tr h="417006">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is-IS" sz="1400" b="0" i="0" u="none" strike="noStrike">
                          <a:solidFill>
                            <a:srgbClr val="000000"/>
                          </a:solidFill>
                          <a:effectLst/>
                          <a:latin typeface="Calibri" charset="0"/>
                        </a:rPr>
                        <a:t>2.048264763</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is-IS" sz="1400" b="0" i="0" u="none" strike="noStrike">
                          <a:solidFill>
                            <a:srgbClr val="000000"/>
                          </a:solidFill>
                          <a:effectLst/>
                          <a:latin typeface="Calibri" charset="0"/>
                        </a:rPr>
                        <a:t>1.744640411</a:t>
                      </a:r>
                    </a:p>
                  </a:txBody>
                  <a:tcPr marL="12700" marR="12700" marT="12700" marB="0" anchor="b"/>
                </a:tc>
              </a:tr>
              <a:tr h="417006">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nb-NO" sz="1400" b="0" i="0" u="none" strike="noStrike">
                          <a:solidFill>
                            <a:srgbClr val="000000"/>
                          </a:solidFill>
                          <a:effectLst/>
                          <a:latin typeface="Calibri" charset="0"/>
                        </a:rPr>
                        <a:t>1.471965889</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vreadt_p_</a:t>
                      </a:r>
                    </a:p>
                  </a:txBody>
                  <a:tcPr marL="12700" marR="12700" marT="12700" marB="0" anchor="b"/>
                </a:tc>
                <a:tc>
                  <a:txBody>
                    <a:bodyPr/>
                    <a:lstStyle/>
                    <a:p>
                      <a:pPr algn="r" fontAlgn="b"/>
                      <a:r>
                        <a:rPr lang="is-IS" sz="1400" b="0" i="0" u="none" strike="noStrike">
                          <a:solidFill>
                            <a:srgbClr val="000000"/>
                          </a:solidFill>
                          <a:effectLst/>
                          <a:latin typeface="Calibri" charset="0"/>
                        </a:rPr>
                        <a:t>1.217974154</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vth_sgs_l3s_mv_</a:t>
                      </a:r>
                    </a:p>
                  </a:txBody>
                  <a:tcPr marL="12700" marR="12700" marT="12700" marB="0" anchor="b"/>
                </a:tc>
                <a:tc>
                  <a:txBody>
                    <a:bodyPr/>
                    <a:lstStyle/>
                    <a:p>
                      <a:pPr algn="r" fontAlgn="b"/>
                      <a:r>
                        <a:rPr lang="is-IS" sz="1400" b="0" i="0" u="none" strike="noStrike">
                          <a:solidFill>
                            <a:srgbClr val="000000"/>
                          </a:solidFill>
                          <a:effectLst/>
                          <a:latin typeface="Calibri" charset="0"/>
                        </a:rPr>
                        <a:t>1.20876936</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is-IS" sz="1400" b="0" i="0" u="none" strike="noStrike">
                          <a:solidFill>
                            <a:srgbClr val="000000"/>
                          </a:solidFill>
                          <a:effectLst/>
                          <a:latin typeface="Calibri" charset="0"/>
                        </a:rPr>
                        <a:t>1.084427725</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tpor_us_</a:t>
                      </a:r>
                    </a:p>
                  </a:txBody>
                  <a:tcPr marL="12700" marR="12700" marT="12700" marB="0" anchor="b"/>
                </a:tc>
                <a:tc>
                  <a:txBody>
                    <a:bodyPr/>
                    <a:lstStyle/>
                    <a:p>
                      <a:pPr algn="r" fontAlgn="b"/>
                      <a:r>
                        <a:rPr lang="is-IS" sz="1400" b="0" i="0" u="none" strike="noStrike" dirty="0">
                          <a:solidFill>
                            <a:srgbClr val="000000"/>
                          </a:solidFill>
                          <a:effectLst/>
                          <a:latin typeface="Calibri" charset="0"/>
                        </a:rPr>
                        <a:t>1.082504277</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frlt_vcgrsft_ar3_pcs_</a:t>
                      </a:r>
                    </a:p>
                  </a:txBody>
                  <a:tcPr marL="12700" marR="12700" marT="12700" marB="0" anchor="b"/>
                </a:tc>
                <a:tc>
                  <a:txBody>
                    <a:bodyPr/>
                    <a:lstStyle/>
                    <a:p>
                      <a:pPr algn="r" fontAlgn="b"/>
                      <a:r>
                        <a:rPr lang="nb-NO" sz="1400" b="0" i="0" u="none" strike="noStrike">
                          <a:solidFill>
                            <a:srgbClr val="000000"/>
                          </a:solidFill>
                          <a:effectLst/>
                          <a:latin typeface="Calibri" charset="0"/>
                        </a:rPr>
                        <a:t>0.927753463</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sde_s_dac_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0.905064456</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nb-NO" sz="1400" b="0" i="0" u="none" strike="noStrike">
                          <a:solidFill>
                            <a:srgbClr val="000000"/>
                          </a:solidFill>
                          <a:effectLst/>
                          <a:latin typeface="Calibri" charset="0"/>
                        </a:rPr>
                        <a:t>0.850203863</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vreadk_n1_t_mv_</a:t>
                      </a:r>
                    </a:p>
                  </a:txBody>
                  <a:tcPr marL="12700" marR="12700" marT="12700" marB="0" anchor="b"/>
                </a:tc>
                <a:tc>
                  <a:txBody>
                    <a:bodyPr/>
                    <a:lstStyle/>
                    <a:p>
                      <a:pPr algn="r" fontAlgn="b"/>
                      <a:r>
                        <a:rPr lang="fi-FI" sz="1400" b="0" i="0" u="none" strike="noStrike" dirty="0">
                          <a:solidFill>
                            <a:srgbClr val="000000"/>
                          </a:solidFill>
                          <a:effectLst/>
                          <a:latin typeface="Calibri" charset="0"/>
                        </a:rPr>
                        <a:t>0.829787771</a:t>
                      </a:r>
                    </a:p>
                  </a:txBody>
                  <a:tcPr marL="12700" marR="12700" marT="12700" marB="0" anchor="b"/>
                </a:tc>
              </a:tr>
              <a:tr h="272982">
                <a:tc>
                  <a:txBody>
                    <a:bodyPr/>
                    <a:lstStyle/>
                    <a:p>
                      <a:pPr algn="l" fontAlgn="b"/>
                      <a:r>
                        <a:rPr lang="en-US" sz="1400" b="0" i="0" u="none" strike="noStrike">
                          <a:solidFill>
                            <a:srgbClr val="000000"/>
                          </a:solidFill>
                          <a:effectLst/>
                          <a:latin typeface="Calibri" charset="0"/>
                        </a:rPr>
                        <a:t>veramaxt_p_</a:t>
                      </a:r>
                    </a:p>
                  </a:txBody>
                  <a:tcPr marL="12700" marR="12700" marT="12700" marB="0" anchor="b"/>
                </a:tc>
                <a:tc>
                  <a:txBody>
                    <a:bodyPr/>
                    <a:lstStyle/>
                    <a:p>
                      <a:pPr algn="r" fontAlgn="b"/>
                      <a:r>
                        <a:rPr lang="is-IS" sz="1400" b="0" i="0" u="none" strike="noStrike" dirty="0">
                          <a:solidFill>
                            <a:srgbClr val="000000"/>
                          </a:solidFill>
                          <a:effectLst/>
                          <a:latin typeface="Calibri" charset="0"/>
                        </a:rPr>
                        <a:t>0.781699837</a:t>
                      </a:r>
                    </a:p>
                  </a:txBody>
                  <a:tcPr marL="12700" marR="12700" marT="12700"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341244"/>
              </p:ext>
            </p:extLst>
          </p:nvPr>
        </p:nvGraphicFramePr>
        <p:xfrm>
          <a:off x="908108" y="893797"/>
          <a:ext cx="4779678" cy="5753100"/>
        </p:xfrm>
        <a:graphic>
          <a:graphicData uri="http://schemas.openxmlformats.org/drawingml/2006/table">
            <a:tbl>
              <a:tblPr firstRow="1" bandRow="1">
                <a:tableStyleId>{5C22544A-7EE6-4342-B048-85BDC9FD1C3A}</a:tableStyleId>
              </a:tblPr>
              <a:tblGrid>
                <a:gridCol w="2389839"/>
                <a:gridCol w="2389839"/>
              </a:tblGrid>
              <a:tr h="287655">
                <a:tc>
                  <a:txBody>
                    <a:bodyPr/>
                    <a:lstStyle/>
                    <a:p>
                      <a:pPr algn="l" fontAlgn="b"/>
                      <a:r>
                        <a:rPr lang="en-US" sz="1400" b="0" i="0" u="none" strike="noStrike" dirty="0">
                          <a:solidFill>
                            <a:srgbClr val="000000"/>
                          </a:solidFill>
                          <a:effectLst/>
                          <a:latin typeface="Calibri" charset="0"/>
                        </a:rPr>
                        <a:t>ron_no18_t_ua_</a:t>
                      </a:r>
                    </a:p>
                  </a:txBody>
                  <a:tcPr marL="12700" marR="12700" marT="12700" marB="0" anchor="b"/>
                </a:tc>
                <a:tc>
                  <a:txBody>
                    <a:bodyPr/>
                    <a:lstStyle/>
                    <a:p>
                      <a:pPr algn="r" fontAlgn="b"/>
                      <a:r>
                        <a:rPr lang="uk-UA" sz="1400" b="0" i="0" u="none" strike="noStrike" dirty="0">
                          <a:solidFill>
                            <a:srgbClr val="000000"/>
                          </a:solidFill>
                          <a:effectLst/>
                          <a:latin typeface="Calibri" charset="0"/>
                        </a:rPr>
                        <a:t>51.35775159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ron_odt_33_pn_rate_mv_</a:t>
                      </a:r>
                    </a:p>
                  </a:txBody>
                  <a:tcPr marL="12700" marR="12700" marT="12700" marB="0" anchor="b"/>
                </a:tc>
                <a:tc>
                  <a:txBody>
                    <a:bodyPr/>
                    <a:lstStyle/>
                    <a:p>
                      <a:pPr algn="r" fontAlgn="b"/>
                      <a:r>
                        <a:rPr lang="is-IS" sz="1400" b="0" i="0" u="none" strike="noStrike" dirty="0">
                          <a:solidFill>
                            <a:srgbClr val="000000"/>
                          </a:solidFill>
                          <a:effectLst/>
                          <a:latin typeface="Calibri" charset="0"/>
                        </a:rPr>
                        <a:t>3.523531435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is-IS" sz="1400" b="0" i="0" u="none" strike="noStrike" dirty="0">
                          <a:solidFill>
                            <a:srgbClr val="000000"/>
                          </a:solidFill>
                          <a:effectLst/>
                          <a:latin typeface="Calibri" charset="0"/>
                        </a:rPr>
                        <a:t>2.546980724</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fifthratio__</a:t>
                      </a:r>
                    </a:p>
                  </a:txBody>
                  <a:tcPr marL="12700" marR="12700" marT="12700" marB="0" anchor="b"/>
                </a:tc>
                <a:tc>
                  <a:txBody>
                    <a:bodyPr/>
                    <a:lstStyle/>
                    <a:p>
                      <a:pPr algn="r" fontAlgn="b"/>
                      <a:r>
                        <a:rPr lang="fi-FI" sz="1400" b="0" i="0" u="none" strike="noStrike" dirty="0">
                          <a:solidFill>
                            <a:srgbClr val="000000"/>
                          </a:solidFill>
                          <a:effectLst/>
                          <a:latin typeface="Calibri" charset="0"/>
                        </a:rPr>
                        <a:t>2.182874799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iref_t_ua_</a:t>
                      </a:r>
                    </a:p>
                  </a:txBody>
                  <a:tcPr marL="12700" marR="12700" marT="12700" marB="0" anchor="b"/>
                </a:tc>
                <a:tc>
                  <a:txBody>
                    <a:bodyPr/>
                    <a:lstStyle/>
                    <a:p>
                      <a:pPr algn="r" fontAlgn="b"/>
                      <a:r>
                        <a:rPr lang="is-IS" sz="1400" b="0" i="0" u="none" strike="noStrike" dirty="0">
                          <a:solidFill>
                            <a:srgbClr val="000000"/>
                          </a:solidFill>
                          <a:effectLst/>
                          <a:latin typeface="Calibri" charset="0"/>
                        </a:rPr>
                        <a:t>1.107910459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cs-CZ" sz="1400" b="0" i="0" u="none" strike="noStrike">
                          <a:solidFill>
                            <a:srgbClr val="000000"/>
                          </a:solidFill>
                          <a:effectLst/>
                          <a:latin typeface="Calibri" charset="0"/>
                        </a:rPr>
                        <a:t>0.487788979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ron_odt_18p_s_dac_</a:t>
                      </a:r>
                    </a:p>
                  </a:txBody>
                  <a:tcPr marL="12700" marR="12700" marT="12700" marB="0" anchor="b"/>
                </a:tc>
                <a:tc>
                  <a:txBody>
                    <a:bodyPr/>
                    <a:lstStyle/>
                    <a:p>
                      <a:pPr algn="r" fontAlgn="b"/>
                      <a:r>
                        <a:rPr lang="is-IS" sz="1400" b="0" i="0" u="none" strike="noStrike">
                          <a:solidFill>
                            <a:srgbClr val="000000"/>
                          </a:solidFill>
                          <a:effectLst/>
                          <a:latin typeface="Calibri" charset="0"/>
                        </a:rPr>
                        <a:t>0.406851659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fbc_sdllk0_pcs_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0.278488843</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vcgrvstep_s_dac_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0.273593639</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tempcode_read_pcs_</a:t>
                      </a:r>
                    </a:p>
                  </a:txBody>
                  <a:tcPr marL="12700" marR="12700" marT="12700" marB="0" anchor="b"/>
                </a:tc>
                <a:tc>
                  <a:txBody>
                    <a:bodyPr/>
                    <a:lstStyle/>
                    <a:p>
                      <a:pPr algn="r" fontAlgn="b"/>
                      <a:r>
                        <a:rPr lang="tr-TR" sz="1400" b="0" i="0" u="none" strike="noStrike" dirty="0">
                          <a:solidFill>
                            <a:srgbClr val="000000"/>
                          </a:solidFill>
                          <a:effectLst/>
                          <a:latin typeface="Calibri" charset="0"/>
                        </a:rPr>
                        <a:t>0.253481241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vpgmu_bwl_s_dac_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0.248723215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vfour_s_dac_</a:t>
                      </a:r>
                    </a:p>
                  </a:txBody>
                  <a:tcPr marL="12700" marR="12700" marT="12700" marB="0" anchor="b"/>
                </a:tc>
                <a:tc>
                  <a:txBody>
                    <a:bodyPr/>
                    <a:lstStyle/>
                    <a:p>
                      <a:pPr algn="r" fontAlgn="b"/>
                      <a:r>
                        <a:rPr lang="it-IT" sz="1400" b="0" i="0" u="none" strike="noStrike" dirty="0">
                          <a:solidFill>
                            <a:srgbClr val="000000"/>
                          </a:solidFill>
                          <a:effectLst/>
                          <a:latin typeface="Calibri" charset="0"/>
                        </a:rPr>
                        <a:t>0.19329192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vfour_bist_s_dac_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0.162113092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bbk_wlmh_4_d_pcs_</a:t>
                      </a:r>
                    </a:p>
                  </a:txBody>
                  <a:tcPr marL="12700" marR="12700" marT="12700" marB="0" anchor="b"/>
                </a:tc>
                <a:tc>
                  <a:txBody>
                    <a:bodyPr/>
                    <a:lstStyle/>
                    <a:p>
                      <a:pPr algn="r" fontAlgn="b"/>
                      <a:r>
                        <a:rPr lang="hr-HR" sz="1400" b="0" i="0" u="none" strike="noStrike" dirty="0">
                          <a:solidFill>
                            <a:srgbClr val="000000"/>
                          </a:solidFill>
                          <a:effectLst/>
                          <a:latin typeface="Calibri" charset="0"/>
                        </a:rPr>
                        <a:t>0.15640313</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frlt_vcgrsft_er3_pcs_</a:t>
                      </a:r>
                    </a:p>
                  </a:txBody>
                  <a:tcPr marL="12700" marR="12700" marT="12700" marB="0" anchor="b"/>
                </a:tc>
                <a:tc>
                  <a:txBody>
                    <a:bodyPr/>
                    <a:lstStyle/>
                    <a:p>
                      <a:pPr algn="r" fontAlgn="b"/>
                      <a:r>
                        <a:rPr lang="it-IT" sz="1400" b="0" i="0" u="none" strike="noStrike" dirty="0">
                          <a:solidFill>
                            <a:srgbClr val="000000"/>
                          </a:solidFill>
                          <a:effectLst/>
                          <a:latin typeface="Calibri" charset="0"/>
                        </a:rPr>
                        <a:t>0.15195865</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frlt_vcgrsft_gr3_pcs_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0.132025827</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bit_saff_io0_pcs_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0.113724033</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vdd_s_dac_</a:t>
                      </a:r>
                    </a:p>
                  </a:txBody>
                  <a:tcPr marL="12700" marR="12700" marT="12700" marB="0" anchor="b"/>
                </a:tc>
                <a:tc>
                  <a:txBody>
                    <a:bodyPr/>
                    <a:lstStyle/>
                    <a:p>
                      <a:pPr algn="r" fontAlgn="b"/>
                      <a:r>
                        <a:rPr lang="nb-NO" sz="1400" b="0" i="0" u="none" strike="noStrike" dirty="0">
                          <a:solidFill>
                            <a:srgbClr val="000000"/>
                          </a:solidFill>
                          <a:effectLst/>
                          <a:latin typeface="Calibri" charset="0"/>
                        </a:rPr>
                        <a:t>0.112846922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vcg_av3_s_dac_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0.106656062</a:t>
                      </a:r>
                    </a:p>
                  </a:txBody>
                  <a:tcPr marL="12700" marR="12700" marT="12700" marB="0" anchor="b"/>
                </a:tc>
              </a:tr>
              <a:tr h="287655">
                <a:tc>
                  <a:txBody>
                    <a:bodyPr/>
                    <a:lstStyle/>
                    <a:p>
                      <a:pPr algn="l" fontAlgn="b"/>
                      <a:r>
                        <a:rPr lang="en-US" sz="1400" b="0" i="0" u="none" strike="noStrike" dirty="0">
                          <a:solidFill>
                            <a:srgbClr val="000000"/>
                          </a:solidFill>
                          <a:effectLst/>
                          <a:latin typeface="Calibri" charset="0"/>
                        </a:rPr>
                        <a:t>layer4_vpgms_s_dac_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0.068388636</a:t>
                      </a:r>
                    </a:p>
                  </a:txBody>
                  <a:tcPr marL="12700" marR="12700" marT="12700" marB="0" anchor="b"/>
                </a:tc>
              </a:tr>
            </a:tbl>
          </a:graphicData>
        </a:graphic>
      </p:graphicFrame>
      <p:sp>
        <p:nvSpPr>
          <p:cNvPr id="9" name="TextBox 8"/>
          <p:cNvSpPr txBox="1"/>
          <p:nvPr/>
        </p:nvSpPr>
        <p:spPr>
          <a:xfrm>
            <a:off x="6547756" y="237934"/>
            <a:ext cx="4345998" cy="400110"/>
          </a:xfrm>
          <a:prstGeom prst="rect">
            <a:avLst/>
          </a:prstGeom>
          <a:noFill/>
        </p:spPr>
        <p:txBody>
          <a:bodyPr wrap="none" rtlCol="0">
            <a:spAutoFit/>
          </a:bodyPr>
          <a:lstStyle/>
          <a:p>
            <a:r>
              <a:rPr lang="en-US" sz="2000" dirty="0" smtClean="0"/>
              <a:t>HTPD GBM variables importance</a:t>
            </a:r>
          </a:p>
        </p:txBody>
      </p:sp>
      <p:sp>
        <p:nvSpPr>
          <p:cNvPr id="2" name="TextBox 1"/>
          <p:cNvSpPr txBox="1"/>
          <p:nvPr/>
        </p:nvSpPr>
        <p:spPr>
          <a:xfrm>
            <a:off x="908108" y="237934"/>
            <a:ext cx="4572598" cy="400110"/>
          </a:xfrm>
          <a:prstGeom prst="rect">
            <a:avLst/>
          </a:prstGeom>
          <a:noFill/>
        </p:spPr>
        <p:txBody>
          <a:bodyPr wrap="none" rtlCol="0">
            <a:spAutoFit/>
          </a:bodyPr>
          <a:lstStyle/>
          <a:p>
            <a:r>
              <a:rPr lang="en-US" sz="2000" dirty="0" smtClean="0"/>
              <a:t>HTPD Lasso Variables coefficients</a:t>
            </a:r>
          </a:p>
        </p:txBody>
      </p:sp>
    </p:spTree>
    <p:extLst>
      <p:ext uri="{BB962C8B-B14F-4D97-AF65-F5344CB8AC3E}">
        <p14:creationId xmlns:p14="http://schemas.microsoft.com/office/powerpoint/2010/main" val="10883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678180"/>
            <a:ext cx="5686313" cy="588217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753" y="678180"/>
            <a:ext cx="5821669" cy="5882170"/>
          </a:xfrm>
          <a:prstGeom prst="rect">
            <a:avLst/>
          </a:prstGeom>
        </p:spPr>
      </p:pic>
    </p:spTree>
    <p:extLst>
      <p:ext uri="{BB962C8B-B14F-4D97-AF65-F5344CB8AC3E}">
        <p14:creationId xmlns:p14="http://schemas.microsoft.com/office/powerpoint/2010/main" val="9286236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765" y="1098177"/>
            <a:ext cx="10680550" cy="5302624"/>
          </a:xfrm>
        </p:spPr>
      </p:pic>
      <p:sp>
        <p:nvSpPr>
          <p:cNvPr id="3" name="Title 2"/>
          <p:cNvSpPr>
            <a:spLocks noGrp="1"/>
          </p:cNvSpPr>
          <p:nvPr>
            <p:ph type="title"/>
          </p:nvPr>
        </p:nvSpPr>
        <p:spPr/>
        <p:txBody>
          <a:bodyPr/>
          <a:lstStyle/>
          <a:p>
            <a:r>
              <a:rPr lang="en-US" dirty="0" smtClean="0"/>
              <a:t>HTPD Lasso variables contribution</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770741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1308377748"/>
              </p:ext>
            </p:extLst>
          </p:nvPr>
        </p:nvGraphicFramePr>
        <p:xfrm>
          <a:off x="472440" y="990600"/>
          <a:ext cx="11247119" cy="51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39234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1104900"/>
            <a:ext cx="11374419"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918571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GBM contribution in HTPD set</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353" y="1104900"/>
            <a:ext cx="10286999" cy="5067300"/>
          </a:xfrm>
        </p:spPr>
      </p:pic>
    </p:spTree>
    <p:extLst>
      <p:ext uri="{BB962C8B-B14F-4D97-AF65-F5344CB8AC3E}">
        <p14:creationId xmlns:p14="http://schemas.microsoft.com/office/powerpoint/2010/main" val="11622175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075" y="1140561"/>
            <a:ext cx="11245850" cy="4995978"/>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02095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12192000" cy="5922702"/>
          </a:xfrm>
          <a:prstGeom prst="rect">
            <a:avLst/>
          </a:prstGeom>
        </p:spPr>
      </p:pic>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19240418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49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8" name="Chart 7"/>
          <p:cNvGraphicFramePr/>
          <p:nvPr>
            <p:extLst>
              <p:ext uri="{D42A27DB-BD31-4B8C-83A1-F6EECF244321}">
                <p14:modId xmlns:p14="http://schemas.microsoft.com/office/powerpoint/2010/main" val="573892741"/>
              </p:ext>
            </p:extLst>
          </p:nvPr>
        </p:nvGraphicFramePr>
        <p:xfrm>
          <a:off x="472440" y="365760"/>
          <a:ext cx="11247120" cy="63779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188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54269"/>
            <a:ext cx="11247120" cy="624840"/>
          </a:xfrm>
        </p:spPr>
        <p:txBody>
          <a:bodyPr/>
          <a:lstStyle/>
          <a:p>
            <a:r>
              <a:rPr lang="en-US" sz="2000" dirty="0" smtClean="0"/>
              <a:t>Data preparation and modeling base on slope per die</a:t>
            </a:r>
            <a:endParaRPr lang="en-US" sz="2000"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7" name="Cube 6"/>
          <p:cNvSpPr/>
          <p:nvPr/>
        </p:nvSpPr>
        <p:spPr>
          <a:xfrm>
            <a:off x="3336897" y="1520558"/>
            <a:ext cx="1180258" cy="1110342"/>
          </a:xfrm>
          <a:prstGeom prst="cub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Merged table HTPD</a:t>
            </a:r>
            <a:endParaRPr lang="en-US" sz="1400" dirty="0"/>
          </a:p>
        </p:txBody>
      </p:sp>
      <p:sp>
        <p:nvSpPr>
          <p:cNvPr id="9" name="Cube 8"/>
          <p:cNvSpPr/>
          <p:nvPr/>
        </p:nvSpPr>
        <p:spPr>
          <a:xfrm>
            <a:off x="2156639" y="3754658"/>
            <a:ext cx="1180258" cy="1110342"/>
          </a:xfrm>
          <a:prstGeom prst="cub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a:t>
            </a:r>
            <a:endParaRPr lang="en-US" dirty="0"/>
          </a:p>
        </p:txBody>
      </p:sp>
      <p:sp>
        <p:nvSpPr>
          <p:cNvPr id="10" name="Cube 9"/>
          <p:cNvSpPr/>
          <p:nvPr/>
        </p:nvSpPr>
        <p:spPr>
          <a:xfrm>
            <a:off x="2150771" y="4900789"/>
            <a:ext cx="1180259" cy="1110342"/>
          </a:xfrm>
          <a:prstGeom prst="cub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a:t>
            </a:r>
            <a:endParaRPr lang="en-US" dirty="0"/>
          </a:p>
        </p:txBody>
      </p:sp>
      <p:sp>
        <p:nvSpPr>
          <p:cNvPr id="11" name="Double Bracket 10"/>
          <p:cNvSpPr/>
          <p:nvPr/>
        </p:nvSpPr>
        <p:spPr>
          <a:xfrm>
            <a:off x="5184897" y="1036689"/>
            <a:ext cx="1324294" cy="890123"/>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Model</a:t>
            </a:r>
          </a:p>
          <a:p>
            <a:pPr algn="ctr"/>
            <a:r>
              <a:rPr lang="en-US" dirty="0" smtClean="0"/>
              <a:t>LASSO</a:t>
            </a:r>
            <a:endParaRPr lang="en-US" dirty="0"/>
          </a:p>
        </p:txBody>
      </p:sp>
      <p:sp>
        <p:nvSpPr>
          <p:cNvPr id="12" name="Double Bracket 11"/>
          <p:cNvSpPr/>
          <p:nvPr/>
        </p:nvSpPr>
        <p:spPr>
          <a:xfrm>
            <a:off x="4027290" y="5099453"/>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Double Bracket 12"/>
          <p:cNvSpPr/>
          <p:nvPr/>
        </p:nvSpPr>
        <p:spPr>
          <a:xfrm>
            <a:off x="4033157" y="3847741"/>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Double Bracket 13"/>
          <p:cNvSpPr/>
          <p:nvPr/>
        </p:nvSpPr>
        <p:spPr>
          <a:xfrm>
            <a:off x="5175754" y="2065189"/>
            <a:ext cx="1333114" cy="1029321"/>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GBM</a:t>
            </a:r>
          </a:p>
          <a:p>
            <a:pPr algn="ctr"/>
            <a:r>
              <a:rPr lang="en-US" dirty="0" smtClean="0"/>
              <a:t>Model</a:t>
            </a:r>
            <a:endParaRPr lang="en-US" dirty="0"/>
          </a:p>
        </p:txBody>
      </p:sp>
      <p:sp>
        <p:nvSpPr>
          <p:cNvPr id="15" name="Double Bracket 14"/>
          <p:cNvSpPr/>
          <p:nvPr/>
        </p:nvSpPr>
        <p:spPr>
          <a:xfrm>
            <a:off x="5905925" y="3845322"/>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p:cNvSpPr/>
          <p:nvPr/>
        </p:nvSpPr>
        <p:spPr>
          <a:xfrm>
            <a:off x="5900058" y="5097034"/>
            <a:ext cx="1502228" cy="713014"/>
          </a:xfrm>
          <a:prstGeom prst="bracket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Notched Right Arrow 16"/>
          <p:cNvSpPr/>
          <p:nvPr/>
        </p:nvSpPr>
        <p:spPr>
          <a:xfrm>
            <a:off x="4610743" y="1260331"/>
            <a:ext cx="304165" cy="1452881"/>
          </a:xfrm>
          <a:prstGeom prst="notchedRightArrow">
            <a:avLst>
              <a:gd name="adj1" fmla="val 83693"/>
              <a:gd name="adj2" fmla="val 277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cleaning</a:t>
            </a:r>
            <a:endParaRPr lang="en-US" sz="900"/>
          </a:p>
        </p:txBody>
      </p:sp>
      <p:sp>
        <p:nvSpPr>
          <p:cNvPr id="18" name="Notched Right Arrow 17"/>
          <p:cNvSpPr/>
          <p:nvPr/>
        </p:nvSpPr>
        <p:spPr>
          <a:xfrm>
            <a:off x="3374983" y="4109695"/>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Notched Right Arrow 18"/>
          <p:cNvSpPr/>
          <p:nvPr/>
        </p:nvSpPr>
        <p:spPr>
          <a:xfrm>
            <a:off x="3483886" y="5161383"/>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otched Right Arrow 19"/>
          <p:cNvSpPr/>
          <p:nvPr/>
        </p:nvSpPr>
        <p:spPr>
          <a:xfrm>
            <a:off x="6709243" y="1219336"/>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20"/>
          <p:cNvSpPr/>
          <p:nvPr/>
        </p:nvSpPr>
        <p:spPr>
          <a:xfrm>
            <a:off x="7402286" y="3974661"/>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p:cNvSpPr/>
          <p:nvPr/>
        </p:nvSpPr>
        <p:spPr>
          <a:xfrm>
            <a:off x="7402286" y="5211225"/>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n 22"/>
          <p:cNvSpPr/>
          <p:nvPr/>
        </p:nvSpPr>
        <p:spPr>
          <a:xfrm>
            <a:off x="610875" y="2632180"/>
            <a:ext cx="2053663" cy="60945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DS</a:t>
            </a:r>
            <a:endParaRPr lang="en-US" dirty="0"/>
          </a:p>
        </p:txBody>
      </p:sp>
      <mc:AlternateContent xmlns:mc="http://schemas.openxmlformats.org/markup-compatibility/2006" xmlns:a14="http://schemas.microsoft.com/office/drawing/2010/main">
        <mc:Choice Requires="a14">
          <p:sp>
            <p:nvSpPr>
              <p:cNvPr id="25" name="Down Arrow Callout 24"/>
              <p:cNvSpPr/>
              <p:nvPr/>
            </p:nvSpPr>
            <p:spPr>
              <a:xfrm>
                <a:off x="480353" y="821793"/>
                <a:ext cx="2362946" cy="1563515"/>
              </a:xfrm>
              <a:prstGeom prst="downArrowCallou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HTPD DQ with slope </a:t>
                </a:r>
                <a14:m>
                  <m:oMath xmlns:m="http://schemas.openxmlformats.org/officeDocument/2006/math">
                    <m:r>
                      <a:rPr lang="en-US" i="1" smtClean="0">
                        <a:solidFill>
                          <a:schemeClr val="tx1"/>
                        </a:solidFill>
                        <a:latin typeface="Cambria Math" charset="0"/>
                        <a:ea typeface="Cambria Math" charset="0"/>
                        <a:cs typeface="Cambria Math" charset="0"/>
                      </a:rPr>
                      <m:t>𝛽</m:t>
                    </m:r>
                  </m:oMath>
                </a14:m>
                <a:endParaRPr lang="en-US" dirty="0" smtClean="0">
                  <a:solidFill>
                    <a:schemeClr val="tx1"/>
                  </a:solidFill>
                </a:endParaRPr>
              </a:p>
              <a:p>
                <a:pPr algn="ctr"/>
                <a:r>
                  <a:rPr lang="en-US" sz="1400" dirty="0" smtClean="0">
                    <a:solidFill>
                      <a:schemeClr val="tx1"/>
                    </a:solidFill>
                  </a:rPr>
                  <a:t>(FBC ~cycling)</a:t>
                </a:r>
                <a:endParaRPr lang="en-US" sz="1400" dirty="0">
                  <a:solidFill>
                    <a:schemeClr val="tx1"/>
                  </a:solidFill>
                </a:endParaRPr>
              </a:p>
            </p:txBody>
          </p:sp>
        </mc:Choice>
        <mc:Fallback xmlns="">
          <p:sp>
            <p:nvSpPr>
              <p:cNvPr id="25" name="Down Arrow Callout 24"/>
              <p:cNvSpPr>
                <a:spLocks noRot="1" noChangeAspect="1" noMove="1" noResize="1" noEditPoints="1" noAdjustHandles="1" noChangeArrowheads="1" noChangeShapeType="1" noTextEdit="1"/>
              </p:cNvSpPr>
              <p:nvPr/>
            </p:nvSpPr>
            <p:spPr>
              <a:xfrm>
                <a:off x="480353" y="821793"/>
                <a:ext cx="2362946" cy="1563515"/>
              </a:xfrm>
              <a:prstGeom prst="downArrowCallout">
                <a:avLst/>
              </a:prstGeom>
              <a:blipFill rotWithShape="0">
                <a:blip r:embed="rId2"/>
                <a:stretch>
                  <a:fillRect l="-4134" t="-3906" r="-8269"/>
                </a:stretch>
              </a:blipFill>
              <a:ln>
                <a:noFill/>
              </a:ln>
            </p:spPr>
            <p:txBody>
              <a:bodyPr/>
              <a:lstStyle/>
              <a:p>
                <a:r>
                  <a:rPr lang="en-US">
                    <a:noFill/>
                  </a:rPr>
                  <a:t> </a:t>
                </a:r>
              </a:p>
            </p:txBody>
          </p:sp>
        </mc:Fallback>
      </mc:AlternateContent>
      <p:sp>
        <p:nvSpPr>
          <p:cNvPr id="26" name="Striped Right Arrow 25"/>
          <p:cNvSpPr/>
          <p:nvPr/>
        </p:nvSpPr>
        <p:spPr>
          <a:xfrm>
            <a:off x="2824188" y="1905445"/>
            <a:ext cx="462958" cy="484632"/>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Notched Right Arrow 27"/>
          <p:cNvSpPr/>
          <p:nvPr/>
        </p:nvSpPr>
        <p:spPr>
          <a:xfrm>
            <a:off x="6726177" y="2283588"/>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uble Brace 28"/>
          <p:cNvSpPr/>
          <p:nvPr/>
        </p:nvSpPr>
        <p:spPr>
          <a:xfrm>
            <a:off x="7349119" y="1010955"/>
            <a:ext cx="1116800" cy="914400"/>
          </a:xfrm>
          <a:prstGeom prst="brace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Variables </a:t>
            </a:r>
            <a:r>
              <a:rPr lang="en-US" sz="1050" dirty="0" smtClean="0"/>
              <a:t>Extraction</a:t>
            </a:r>
            <a:endParaRPr lang="en-US" sz="1050" dirty="0"/>
          </a:p>
        </p:txBody>
      </p:sp>
      <p:sp>
        <p:nvSpPr>
          <p:cNvPr id="30" name="Notched Right Arrow 29"/>
          <p:cNvSpPr/>
          <p:nvPr/>
        </p:nvSpPr>
        <p:spPr>
          <a:xfrm>
            <a:off x="8606589" y="1779823"/>
            <a:ext cx="543404" cy="484632"/>
          </a:xfrm>
          <a:prstGeom prst="notchedRightArrow">
            <a:avLst>
              <a:gd name="adj1" fmla="val 8369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Notched Right Arrow 31"/>
          <p:cNvSpPr/>
          <p:nvPr/>
        </p:nvSpPr>
        <p:spPr>
          <a:xfrm>
            <a:off x="10213418" y="1806863"/>
            <a:ext cx="543404" cy="484632"/>
          </a:xfrm>
          <a:prstGeom prst="notchedRightArrow">
            <a:avLst>
              <a:gd name="adj1" fmla="val 0"/>
              <a:gd name="adj2" fmla="val 721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uble Brace 32"/>
          <p:cNvSpPr/>
          <p:nvPr/>
        </p:nvSpPr>
        <p:spPr>
          <a:xfrm>
            <a:off x="7373429" y="2039546"/>
            <a:ext cx="1109166" cy="914400"/>
          </a:xfrm>
          <a:prstGeom prst="bracePair">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Variables Extraction</a:t>
            </a:r>
            <a:endParaRPr lang="en-US" sz="1050" dirty="0"/>
          </a:p>
        </p:txBody>
      </p:sp>
      <p:sp>
        <p:nvSpPr>
          <p:cNvPr id="36" name="Double Brace 35"/>
          <p:cNvSpPr/>
          <p:nvPr/>
        </p:nvSpPr>
        <p:spPr>
          <a:xfrm>
            <a:off x="9146782" y="2068704"/>
            <a:ext cx="1069848" cy="914400"/>
          </a:xfrm>
          <a:prstGeom prst="bracePair">
            <a:avLst/>
          </a:prstGeom>
          <a:solidFill>
            <a:schemeClr val="accent6">
              <a:lumMod val="40000"/>
              <a:lumOff val="60000"/>
            </a:schemeClr>
          </a:solidFill>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Variables GLM and  Contribution</a:t>
            </a:r>
          </a:p>
        </p:txBody>
      </p:sp>
      <p:sp>
        <p:nvSpPr>
          <p:cNvPr id="37" name="Double Brace 36"/>
          <p:cNvSpPr/>
          <p:nvPr/>
        </p:nvSpPr>
        <p:spPr>
          <a:xfrm>
            <a:off x="9146782" y="1021162"/>
            <a:ext cx="1069848" cy="914400"/>
          </a:xfrm>
          <a:prstGeom prst="bracePair">
            <a:avLst/>
          </a:prstGeom>
          <a:solidFill>
            <a:schemeClr val="accent5">
              <a:lumMod val="40000"/>
              <a:lumOff val="60000"/>
            </a:schemeClr>
          </a:solidFill>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a:t>Variables  </a:t>
            </a:r>
            <a:r>
              <a:rPr lang="en-US" sz="1050" dirty="0" smtClean="0"/>
              <a:t>GLM and  Contribution</a:t>
            </a:r>
            <a:endParaRPr lang="en-US" sz="1050" dirty="0"/>
          </a:p>
        </p:txBody>
      </p:sp>
      <p:sp>
        <p:nvSpPr>
          <p:cNvPr id="40" name="Process 39"/>
          <p:cNvSpPr/>
          <p:nvPr/>
        </p:nvSpPr>
        <p:spPr>
          <a:xfrm>
            <a:off x="11132372" y="2141280"/>
            <a:ext cx="914400" cy="771448"/>
          </a:xfrm>
          <a:prstGeom prst="flowChartProcess">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Plotting</a:t>
            </a:r>
            <a:endParaRPr lang="en-US" sz="1200" dirty="0">
              <a:solidFill>
                <a:schemeClr val="tx1"/>
              </a:solidFill>
            </a:endParaRPr>
          </a:p>
        </p:txBody>
      </p:sp>
      <p:sp>
        <p:nvSpPr>
          <p:cNvPr id="42" name="Process 41"/>
          <p:cNvSpPr/>
          <p:nvPr/>
        </p:nvSpPr>
        <p:spPr>
          <a:xfrm>
            <a:off x="11071412" y="1022767"/>
            <a:ext cx="914400" cy="835343"/>
          </a:xfrm>
          <a:prstGeom prst="flowChartProcess">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Plotting</a:t>
            </a:r>
            <a:endParaRPr lang="en-US" sz="1200" dirty="0">
              <a:solidFill>
                <a:schemeClr val="tx1"/>
              </a:solidFill>
            </a:endParaRPr>
          </a:p>
        </p:txBody>
      </p:sp>
    </p:spTree>
    <p:extLst>
      <p:ext uri="{BB962C8B-B14F-4D97-AF65-F5344CB8AC3E}">
        <p14:creationId xmlns:p14="http://schemas.microsoft.com/office/powerpoint/2010/main" val="746614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359563842"/>
              </p:ext>
            </p:extLst>
          </p:nvPr>
        </p:nvGraphicFramePr>
        <p:xfrm>
          <a:off x="1" y="287359"/>
          <a:ext cx="12395200" cy="64563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p:cNvGraphicFramePr/>
          <p:nvPr>
            <p:extLst>
              <p:ext uri="{D42A27DB-BD31-4B8C-83A1-F6EECF244321}">
                <p14:modId xmlns:p14="http://schemas.microsoft.com/office/powerpoint/2010/main" val="8815669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70106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655" y="1104900"/>
            <a:ext cx="10090689"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111445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950" y="1104900"/>
            <a:ext cx="11176100" cy="5067300"/>
          </a:xfrm>
        </p:spPr>
      </p:pic>
    </p:spTree>
    <p:extLst>
      <p:ext uri="{BB962C8B-B14F-4D97-AF65-F5344CB8AC3E}">
        <p14:creationId xmlns:p14="http://schemas.microsoft.com/office/powerpoint/2010/main" val="241166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162" y="1104900"/>
            <a:ext cx="10481675"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571436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2440" y="365760"/>
            <a:ext cx="11247120" cy="45719"/>
          </a:xfrm>
        </p:spPr>
        <p:txBody>
          <a:bodyPr/>
          <a:lstStyle/>
          <a:p>
            <a:r>
              <a:rPr lang="en-US" dirty="0" smtClean="0"/>
              <a:t>RTPD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17" name="Content Placeholder 16"/>
          <p:cNvGraphicFramePr>
            <a:graphicFrameLocks noGrp="1"/>
          </p:cNvGraphicFramePr>
          <p:nvPr>
            <p:ph idx="1"/>
            <p:extLst>
              <p:ext uri="{D42A27DB-BD31-4B8C-83A1-F6EECF244321}">
                <p14:modId xmlns:p14="http://schemas.microsoft.com/office/powerpoint/2010/main" val="1184199885"/>
              </p:ext>
            </p:extLst>
          </p:nvPr>
        </p:nvGraphicFramePr>
        <p:xfrm>
          <a:off x="1184005" y="7189629"/>
          <a:ext cx="4584655" cy="5032956"/>
        </p:xfrm>
        <a:graphic>
          <a:graphicData uri="http://schemas.openxmlformats.org/drawingml/2006/table">
            <a:tbl>
              <a:tblPr firstRow="1" bandRow="1">
                <a:tableStyleId>{5C22544A-7EE6-4342-B048-85BDC9FD1C3A}</a:tableStyleId>
              </a:tblPr>
              <a:tblGrid>
                <a:gridCol w="3037756"/>
                <a:gridCol w="1546899"/>
              </a:tblGrid>
              <a:tr h="419413">
                <a:tc>
                  <a:txBody>
                    <a:bodyPr/>
                    <a:lstStyle/>
                    <a:p>
                      <a:pPr algn="l" fontAlgn="b"/>
                      <a:r>
                        <a:rPr lang="en-US" sz="1400" b="0" i="0" u="none" strike="noStrike" dirty="0" err="1">
                          <a:solidFill>
                            <a:srgbClr val="000000"/>
                          </a:solidFill>
                          <a:effectLst/>
                          <a:latin typeface="Calibri" charset="0"/>
                        </a:rPr>
                        <a:t>levelMP</a:t>
                      </a:r>
                      <a:endParaRPr lang="en-US" sz="1400" b="0" i="0" u="none" strike="noStrike" dirty="0">
                        <a:solidFill>
                          <a:srgbClr val="000000"/>
                        </a:solidFill>
                        <a:effectLst/>
                        <a:latin typeface="Calibri" charset="0"/>
                      </a:endParaRPr>
                    </a:p>
                  </a:txBody>
                  <a:tcPr marL="12700" marR="12700" marT="12700" marB="0" anchor="b">
                    <a:solidFill>
                      <a:schemeClr val="accent4">
                        <a:lumMod val="20000"/>
                        <a:lumOff val="80000"/>
                      </a:schemeClr>
                    </a:solidFill>
                  </a:tcPr>
                </a:tc>
                <a:tc>
                  <a:txBody>
                    <a:bodyPr/>
                    <a:lstStyle/>
                    <a:p>
                      <a:pPr algn="r" fontAlgn="b"/>
                      <a:r>
                        <a:rPr lang="hr-HR" sz="1400" b="0" i="0" u="none" strike="noStrike" dirty="0">
                          <a:solidFill>
                            <a:srgbClr val="000000"/>
                          </a:solidFill>
                          <a:effectLst/>
                          <a:latin typeface="Calibri" charset="0"/>
                        </a:rPr>
                        <a:t>4.280931358</a:t>
                      </a:r>
                    </a:p>
                  </a:txBody>
                  <a:tcPr marL="12700" marR="12700" marT="12700" marB="0" anchor="b">
                    <a:solidFill>
                      <a:schemeClr val="accent4">
                        <a:lumMod val="20000"/>
                        <a:lumOff val="80000"/>
                      </a:schemeClr>
                    </a:solidFill>
                  </a:tcPr>
                </a:tc>
              </a:tr>
              <a:tr h="419413">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fi-FI" sz="1400" b="0" i="0" u="none" strike="noStrike" dirty="0">
                          <a:solidFill>
                            <a:srgbClr val="000000"/>
                          </a:solidFill>
                          <a:effectLst/>
                          <a:latin typeface="Calibri" charset="0"/>
                        </a:rPr>
                        <a:t>0.468790638</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layer4_vpgmu_s_dac_</a:t>
                      </a:r>
                    </a:p>
                  </a:txBody>
                  <a:tcPr marL="12700" marR="12700" marT="12700" marB="0" anchor="b"/>
                </a:tc>
                <a:tc>
                  <a:txBody>
                    <a:bodyPr/>
                    <a:lstStyle/>
                    <a:p>
                      <a:pPr algn="r" fontAlgn="b"/>
                      <a:r>
                        <a:rPr lang="fi-FI" sz="1400" b="0" i="0" u="none" strike="noStrike">
                          <a:solidFill>
                            <a:srgbClr val="000000"/>
                          </a:solidFill>
                          <a:effectLst/>
                          <a:latin typeface="Calibri" charset="0"/>
                        </a:rPr>
                        <a:t>0.187644719</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is-IS" sz="1400" b="0" i="0" u="none" strike="noStrike">
                          <a:solidFill>
                            <a:srgbClr val="000000"/>
                          </a:solidFill>
                          <a:effectLst/>
                          <a:latin typeface="Calibri" charset="0"/>
                        </a:rPr>
                        <a:t>0.050567618</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is-IS" sz="1400" b="0" i="0" u="none" strike="noStrike">
                          <a:solidFill>
                            <a:srgbClr val="000000"/>
                          </a:solidFill>
                          <a:effectLst/>
                          <a:latin typeface="Calibri" charset="0"/>
                        </a:rPr>
                        <a:t>0.002390201</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nb-NO" sz="1400" b="0" i="0" u="none" strike="noStrike">
                          <a:solidFill>
                            <a:srgbClr val="000000"/>
                          </a:solidFill>
                          <a:effectLst/>
                          <a:latin typeface="Calibri" charset="0"/>
                        </a:rPr>
                        <a:t>0.001447332</a:t>
                      </a:r>
                    </a:p>
                  </a:txBody>
                  <a:tcPr marL="12700" marR="12700" marT="12700" marB="0" anchor="b"/>
                </a:tc>
              </a:tr>
              <a:tr h="419413">
                <a:tc>
                  <a:txBody>
                    <a:bodyPr/>
                    <a:lstStyle/>
                    <a:p>
                      <a:pPr algn="l" fontAlgn="b"/>
                      <a:r>
                        <a:rPr lang="en-US" sz="1400" b="0" i="0" u="none" strike="noStrike" dirty="0">
                          <a:solidFill>
                            <a:srgbClr val="000000"/>
                          </a:solidFill>
                          <a:effectLst/>
                          <a:latin typeface="Calibri" charset="0"/>
                        </a:rPr>
                        <a:t>sfbc_b32wlsaup_drpost_pcs_</a:t>
                      </a:r>
                    </a:p>
                  </a:txBody>
                  <a:tcPr marL="12700" marR="12700" marT="12700" marB="0" anchor="b"/>
                </a:tc>
                <a:tc>
                  <a:txBody>
                    <a:bodyPr/>
                    <a:lstStyle/>
                    <a:p>
                      <a:pPr algn="r" fontAlgn="b"/>
                      <a:r>
                        <a:rPr lang="fi-FI" sz="1400" b="0" i="0" u="none" strike="noStrike" dirty="0">
                          <a:solidFill>
                            <a:srgbClr val="000000"/>
                          </a:solidFill>
                          <a:effectLst/>
                          <a:latin typeface="Calibri" charset="0"/>
                        </a:rPr>
                        <a:t>0.001019435</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0.000448507</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cs-CZ" sz="1400" b="0" i="0" u="none" strike="noStrike" dirty="0">
                          <a:solidFill>
                            <a:srgbClr val="000000"/>
                          </a:solidFill>
                          <a:effectLst/>
                          <a:latin typeface="Calibri" charset="0"/>
                        </a:rPr>
                        <a:t>0.000201112</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nb-NO" sz="1400" b="0" i="0" u="none" strike="noStrike">
                          <a:solidFill>
                            <a:srgbClr val="000000"/>
                          </a:solidFill>
                          <a:effectLst/>
                          <a:latin typeface="Calibri" charset="0"/>
                        </a:rPr>
                        <a:t>1.22E-05</a:t>
                      </a:r>
                    </a:p>
                  </a:txBody>
                  <a:tcPr marL="12700" marR="12700" marT="12700" marB="0" anchor="b"/>
                </a:tc>
              </a:tr>
              <a:tr h="419413">
                <a:tc>
                  <a:txBody>
                    <a:bodyPr/>
                    <a:lstStyle/>
                    <a:p>
                      <a:pPr algn="l" fontAlgn="b"/>
                      <a:r>
                        <a:rPr lang="en-US" sz="1400" b="0" i="0" u="none" strike="noStrike" dirty="0" smtClean="0">
                          <a:solidFill>
                            <a:srgbClr val="000000"/>
                          </a:solidFill>
                          <a:effectLst/>
                          <a:latin typeface="Calibri" charset="0"/>
                        </a:rPr>
                        <a:t>ron_no33_s_dac_</a:t>
                      </a:r>
                      <a:endParaRPr lang="en-US" sz="1400" b="0" i="0" u="none" strike="noStrike" dirty="0">
                        <a:solidFill>
                          <a:srgbClr val="000000"/>
                        </a:solidFill>
                        <a:effectLst/>
                        <a:latin typeface="Calibri" charset="0"/>
                      </a:endParaRPr>
                    </a:p>
                  </a:txBody>
                  <a:tcPr marL="12700" marR="12700" marT="12700" marB="0" anchor="b"/>
                </a:tc>
                <a:tc>
                  <a:txBody>
                    <a:bodyPr/>
                    <a:lstStyle/>
                    <a:p>
                      <a:pPr algn="r" fontAlgn="b"/>
                      <a:r>
                        <a:rPr lang="is-IS" sz="1400" b="0" i="0" u="none" strike="noStrike" dirty="0">
                          <a:solidFill>
                            <a:srgbClr val="000000"/>
                          </a:solidFill>
                          <a:effectLst/>
                          <a:latin typeface="Calibri" charset="0"/>
                        </a:rPr>
                        <a:t>-0.081924224</a:t>
                      </a:r>
                    </a:p>
                  </a:txBody>
                  <a:tcPr marL="12700" marR="12700" marT="12700" marB="0" anchor="b"/>
                </a:tc>
              </a:tr>
              <a:tr h="419413">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pt-BR" sz="1400" b="0" i="0" u="none" strike="noStrike" dirty="0">
                          <a:solidFill>
                            <a:srgbClr val="000000"/>
                          </a:solidFill>
                          <a:effectLst/>
                          <a:latin typeface="Calibri" charset="0"/>
                        </a:rPr>
                        <a:t>-0.638392908</a:t>
                      </a:r>
                    </a:p>
                  </a:txBody>
                  <a:tcPr marL="12700" marR="12700" marT="12700" marB="0" anchor="b"/>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6702869"/>
              </p:ext>
            </p:extLst>
          </p:nvPr>
        </p:nvGraphicFramePr>
        <p:xfrm>
          <a:off x="1184005" y="836899"/>
          <a:ext cx="4759595" cy="5927310"/>
        </p:xfrm>
        <a:graphic>
          <a:graphicData uri="http://schemas.openxmlformats.org/drawingml/2006/table">
            <a:tbl>
              <a:tblPr firstRow="1" bandRow="1">
                <a:tableStyleId>{5C22544A-7EE6-4342-B048-85BDC9FD1C3A}</a:tableStyleId>
              </a:tblPr>
              <a:tblGrid>
                <a:gridCol w="2785780"/>
                <a:gridCol w="1973815"/>
              </a:tblGrid>
              <a:tr h="353812">
                <a:tc>
                  <a:txBody>
                    <a:bodyPr/>
                    <a:lstStyle/>
                    <a:p>
                      <a:pPr algn="l" fontAlgn="b"/>
                      <a:r>
                        <a:rPr lang="en-US" sz="1400" b="0" i="0" u="none" strike="noStrike" dirty="0" err="1">
                          <a:solidFill>
                            <a:srgbClr val="000000"/>
                          </a:solidFill>
                          <a:effectLst/>
                          <a:latin typeface="Calibri" charset="0"/>
                        </a:rPr>
                        <a:t>sgdprog_prog_pass</a:t>
                      </a:r>
                      <a:r>
                        <a:rPr lang="en-US" sz="1400" b="0" i="0" u="none" strike="noStrike" dirty="0">
                          <a:solidFill>
                            <a:srgbClr val="000000"/>
                          </a:solidFill>
                          <a:effectLst/>
                          <a:latin typeface="Calibri" charset="0"/>
                        </a:rPr>
                        <a:t>__</a:t>
                      </a:r>
                    </a:p>
                  </a:txBody>
                  <a:tcPr marL="12700" marR="12700" marT="12700" marB="0" anchor="b"/>
                </a:tc>
                <a:tc>
                  <a:txBody>
                    <a:bodyPr/>
                    <a:lstStyle/>
                    <a:p>
                      <a:pPr algn="r" fontAlgn="b"/>
                      <a:r>
                        <a:rPr lang="is-IS" sz="1400" b="0" i="0" u="none" strike="noStrike">
                          <a:solidFill>
                            <a:srgbClr val="000000"/>
                          </a:solidFill>
                          <a:effectLst/>
                          <a:latin typeface="Calibri" charset="0"/>
                        </a:rPr>
                        <a:t>13.61310237</a:t>
                      </a:r>
                    </a:p>
                  </a:txBody>
                  <a:tcPr marL="12700" marR="12700" marT="12700" marB="0" anchor="b"/>
                </a:tc>
              </a:tr>
              <a:tr h="293342">
                <a:tc>
                  <a:txBody>
                    <a:bodyPr/>
                    <a:lstStyle/>
                    <a:p>
                      <a:pPr algn="l" fontAlgn="b"/>
                      <a:r>
                        <a:rPr lang="en-US" sz="1400" b="0" i="0" u="none" strike="noStrike" dirty="0" err="1">
                          <a:solidFill>
                            <a:srgbClr val="000000"/>
                          </a:solidFill>
                          <a:effectLst/>
                          <a:latin typeface="Calibri" charset="0"/>
                        </a:rPr>
                        <a:t>levelMP</a:t>
                      </a:r>
                      <a:endParaRPr lang="en-US" sz="1400" b="0" i="0" u="none" strike="noStrike" dirty="0">
                        <a:solidFill>
                          <a:srgbClr val="000000"/>
                        </a:solidFill>
                        <a:effectLst/>
                        <a:latin typeface="Calibri" charset="0"/>
                      </a:endParaRPr>
                    </a:p>
                  </a:txBody>
                  <a:tcPr marL="12700" marR="12700" marT="12700" marB="0" anchor="b"/>
                </a:tc>
                <a:tc>
                  <a:txBody>
                    <a:bodyPr/>
                    <a:lstStyle/>
                    <a:p>
                      <a:pPr algn="r" fontAlgn="b"/>
                      <a:r>
                        <a:rPr lang="cs-CZ" sz="1400" b="0" i="0" u="none" strike="noStrike">
                          <a:solidFill>
                            <a:srgbClr val="000000"/>
                          </a:solidFill>
                          <a:effectLst/>
                          <a:latin typeface="Calibri" charset="0"/>
                        </a:rPr>
                        <a:t>9.375730149</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is-IS" sz="1400" b="0" i="0" u="none" strike="noStrike">
                          <a:solidFill>
                            <a:srgbClr val="000000"/>
                          </a:solidFill>
                          <a:effectLst/>
                          <a:latin typeface="Calibri" charset="0"/>
                        </a:rPr>
                        <a:t>7.047967039</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tpd_ns_</a:t>
                      </a:r>
                    </a:p>
                  </a:txBody>
                  <a:tcPr marL="12700" marR="12700" marT="12700" marB="0" anchor="b"/>
                </a:tc>
                <a:tc>
                  <a:txBody>
                    <a:bodyPr/>
                    <a:lstStyle/>
                    <a:p>
                      <a:pPr algn="r" fontAlgn="b"/>
                      <a:r>
                        <a:rPr lang="is-IS" sz="1400" b="0" i="0" u="none" strike="noStrike">
                          <a:solidFill>
                            <a:srgbClr val="000000"/>
                          </a:solidFill>
                          <a:effectLst/>
                          <a:latin typeface="Calibri" charset="0"/>
                        </a:rPr>
                        <a:t>6.665157773</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nb-NO" sz="1400" b="0" i="0" u="none" strike="noStrike">
                          <a:solidFill>
                            <a:srgbClr val="000000"/>
                          </a:solidFill>
                          <a:effectLst/>
                          <a:latin typeface="Calibri" charset="0"/>
                        </a:rPr>
                        <a:t>1.531178286</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levelUP</a:t>
                      </a:r>
                    </a:p>
                  </a:txBody>
                  <a:tcPr marL="12700" marR="12700" marT="12700" marB="0" anchor="b"/>
                </a:tc>
                <a:tc>
                  <a:txBody>
                    <a:bodyPr/>
                    <a:lstStyle/>
                    <a:p>
                      <a:pPr algn="r" fontAlgn="b"/>
                      <a:r>
                        <a:rPr lang="cs-CZ" sz="1400" b="0" i="0" u="none" strike="noStrike">
                          <a:solidFill>
                            <a:srgbClr val="000000"/>
                          </a:solidFill>
                          <a:effectLst/>
                          <a:latin typeface="Calibri" charset="0"/>
                        </a:rPr>
                        <a:t>1.354612182</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vera_mlc_delta_loop_mv_</a:t>
                      </a:r>
                    </a:p>
                  </a:txBody>
                  <a:tcPr marL="12700" marR="12700" marT="12700" marB="0" anchor="b"/>
                </a:tc>
                <a:tc>
                  <a:txBody>
                    <a:bodyPr/>
                    <a:lstStyle/>
                    <a:p>
                      <a:pPr algn="r" fontAlgn="b"/>
                      <a:r>
                        <a:rPr lang="hr-HR" sz="1400" b="0" i="0" u="none" strike="noStrike">
                          <a:solidFill>
                            <a:srgbClr val="000000"/>
                          </a:solidFill>
                          <a:effectLst/>
                          <a:latin typeface="Calibri" charset="0"/>
                        </a:rPr>
                        <a:t>1.25437076</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vpass2_s_dac_</a:t>
                      </a:r>
                    </a:p>
                  </a:txBody>
                  <a:tcPr marL="12700" marR="12700" marT="12700" marB="0" anchor="b"/>
                </a:tc>
                <a:tc>
                  <a:txBody>
                    <a:bodyPr/>
                    <a:lstStyle/>
                    <a:p>
                      <a:pPr algn="r" fontAlgn="b"/>
                      <a:r>
                        <a:rPr lang="is-IS" sz="1400" b="0" i="0" u="none" strike="noStrike">
                          <a:solidFill>
                            <a:srgbClr val="000000"/>
                          </a:solidFill>
                          <a:effectLst/>
                          <a:latin typeface="Calibri" charset="0"/>
                        </a:rPr>
                        <a:t>1.201906589</a:t>
                      </a:r>
                    </a:p>
                  </a:txBody>
                  <a:tcPr marL="12700" marR="12700" marT="12700" marB="0" anchor="b"/>
                </a:tc>
              </a:tr>
              <a:tr h="293342">
                <a:tc>
                  <a:txBody>
                    <a:bodyPr/>
                    <a:lstStyle/>
                    <a:p>
                      <a:pPr algn="l" fontAlgn="b"/>
                      <a:r>
                        <a:rPr lang="en-US" sz="1400" b="0" i="0" u="none" strike="noStrike" dirty="0" err="1">
                          <a:solidFill>
                            <a:srgbClr val="000000"/>
                          </a:solidFill>
                          <a:effectLst/>
                          <a:latin typeface="Calibri" charset="0"/>
                        </a:rPr>
                        <a:t>sgdprog_erase_pass</a:t>
                      </a:r>
                      <a:r>
                        <a:rPr lang="en-US" sz="1400" b="0" i="0" u="none" strike="noStrike" dirty="0">
                          <a:solidFill>
                            <a:srgbClr val="000000"/>
                          </a:solidFill>
                          <a:effectLst/>
                          <a:latin typeface="Calibri" charset="0"/>
                        </a:rPr>
                        <a:t>__</a:t>
                      </a:r>
                    </a:p>
                  </a:txBody>
                  <a:tcPr marL="12700" marR="12700" marT="12700" marB="0" anchor="b"/>
                </a:tc>
                <a:tc>
                  <a:txBody>
                    <a:bodyPr/>
                    <a:lstStyle/>
                    <a:p>
                      <a:pPr algn="r" fontAlgn="b"/>
                      <a:r>
                        <a:rPr lang="is-IS" sz="1400" b="0" i="0" u="none" strike="noStrike">
                          <a:solidFill>
                            <a:srgbClr val="000000"/>
                          </a:solidFill>
                          <a:effectLst/>
                          <a:latin typeface="Calibri" charset="0"/>
                        </a:rPr>
                        <a:t>1.030521216</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sde_yosc_s_dac_</a:t>
                      </a:r>
                    </a:p>
                  </a:txBody>
                  <a:tcPr marL="12700" marR="12700" marT="12700" marB="0" anchor="b"/>
                </a:tc>
                <a:tc>
                  <a:txBody>
                    <a:bodyPr/>
                    <a:lstStyle/>
                    <a:p>
                      <a:pPr algn="r" fontAlgn="b"/>
                      <a:r>
                        <a:rPr lang="pl-PL" sz="1400" b="0" i="0" u="none" strike="noStrike">
                          <a:solidFill>
                            <a:srgbClr val="000000"/>
                          </a:solidFill>
                          <a:effectLst/>
                          <a:latin typeface="Calibri" charset="0"/>
                        </a:rPr>
                        <a:t>0.880655569</a:t>
                      </a:r>
                    </a:p>
                  </a:txBody>
                  <a:tcPr marL="12700" marR="12700" marT="12700" marB="0" anchor="b"/>
                </a:tc>
              </a:tr>
              <a:tr h="293342">
                <a:tc>
                  <a:txBody>
                    <a:bodyPr/>
                    <a:lstStyle/>
                    <a:p>
                      <a:pPr algn="l" fontAlgn="b"/>
                      <a:r>
                        <a:rPr lang="en-US" sz="1400" b="0" i="0" u="none" strike="noStrike" dirty="0">
                          <a:solidFill>
                            <a:srgbClr val="000000"/>
                          </a:solidFill>
                          <a:effectLst/>
                          <a:latin typeface="Calibri" charset="0"/>
                        </a:rPr>
                        <a:t>vpass1_s_dac_</a:t>
                      </a:r>
                    </a:p>
                  </a:txBody>
                  <a:tcPr marL="12700" marR="12700" marT="12700" marB="0" anchor="b"/>
                </a:tc>
                <a:tc>
                  <a:txBody>
                    <a:bodyPr/>
                    <a:lstStyle/>
                    <a:p>
                      <a:pPr algn="r" fontAlgn="b"/>
                      <a:r>
                        <a:rPr lang="hr-HR" sz="1400" b="0" i="0" u="none" strike="noStrike">
                          <a:solidFill>
                            <a:srgbClr val="000000"/>
                          </a:solidFill>
                          <a:effectLst/>
                          <a:latin typeface="Calibri" charset="0"/>
                        </a:rPr>
                        <a:t>0.814609849</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ersloop_mv_</a:t>
                      </a:r>
                    </a:p>
                  </a:txBody>
                  <a:tcPr marL="12700" marR="12700" marT="12700" marB="0" anchor="b"/>
                </a:tc>
                <a:tc>
                  <a:txBody>
                    <a:bodyPr/>
                    <a:lstStyle/>
                    <a:p>
                      <a:pPr algn="r" fontAlgn="b"/>
                      <a:r>
                        <a:rPr lang="is-IS" sz="1400" b="0" i="0" u="none" strike="noStrike">
                          <a:solidFill>
                            <a:srgbClr val="000000"/>
                          </a:solidFill>
                          <a:effectLst/>
                          <a:latin typeface="Calibri" charset="0"/>
                        </a:rPr>
                        <a:t>0.704147364</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bbk_wlhr_1_d_pcs_</a:t>
                      </a:r>
                    </a:p>
                  </a:txBody>
                  <a:tcPr marL="12700" marR="12700" marT="12700" marB="0" anchor="b"/>
                </a:tc>
                <a:tc>
                  <a:txBody>
                    <a:bodyPr/>
                    <a:lstStyle/>
                    <a:p>
                      <a:pPr algn="r" fontAlgn="b"/>
                      <a:r>
                        <a:rPr lang="is-IS" sz="1400" b="0" i="0" u="none" strike="noStrike">
                          <a:solidFill>
                            <a:srgbClr val="000000"/>
                          </a:solidFill>
                          <a:effectLst/>
                          <a:latin typeface="Calibri" charset="0"/>
                        </a:rPr>
                        <a:t>0.700460267</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vfour_s_dac_</a:t>
                      </a:r>
                    </a:p>
                  </a:txBody>
                  <a:tcPr marL="12700" marR="12700" marT="12700" marB="0" anchor="b"/>
                </a:tc>
                <a:tc>
                  <a:txBody>
                    <a:bodyPr/>
                    <a:lstStyle/>
                    <a:p>
                      <a:pPr algn="r" fontAlgn="b"/>
                      <a:r>
                        <a:rPr lang="nb-NO" sz="1400" b="0" i="0" u="none" strike="noStrike">
                          <a:solidFill>
                            <a:srgbClr val="000000"/>
                          </a:solidFill>
                          <a:effectLst/>
                          <a:latin typeface="Calibri" charset="0"/>
                        </a:rPr>
                        <a:t>0.695972936</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sde_pmp_vm_s_dac_</a:t>
                      </a:r>
                    </a:p>
                  </a:txBody>
                  <a:tcPr marL="12700" marR="12700" marT="12700" marB="0" anchor="b"/>
                </a:tc>
                <a:tc>
                  <a:txBody>
                    <a:bodyPr/>
                    <a:lstStyle/>
                    <a:p>
                      <a:pPr algn="r" fontAlgn="b"/>
                      <a:r>
                        <a:rPr lang="nb-NO" sz="1400" b="0" i="0" u="none" strike="noStrike">
                          <a:solidFill>
                            <a:srgbClr val="000000"/>
                          </a:solidFill>
                          <a:effectLst/>
                          <a:latin typeface="Calibri" charset="0"/>
                        </a:rPr>
                        <a:t>0.546446788</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crd_adl1_1vdd_p_</a:t>
                      </a:r>
                    </a:p>
                  </a:txBody>
                  <a:tcPr marL="12700" marR="12700" marT="12700" marB="0" anchor="b"/>
                </a:tc>
                <a:tc>
                  <a:txBody>
                    <a:bodyPr/>
                    <a:lstStyle/>
                    <a:p>
                      <a:pPr algn="r" fontAlgn="b"/>
                      <a:r>
                        <a:rPr lang="is-IS" sz="1400" b="0" i="0" u="none" strike="noStrike">
                          <a:solidFill>
                            <a:srgbClr val="000000"/>
                          </a:solidFill>
                          <a:effectLst/>
                          <a:latin typeface="Calibri" charset="0"/>
                        </a:rPr>
                        <a:t>0.521008255</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vcgrvstep_s_dac_</a:t>
                      </a:r>
                    </a:p>
                  </a:txBody>
                  <a:tcPr marL="12700" marR="12700" marT="12700" marB="0" anchor="b"/>
                </a:tc>
                <a:tc>
                  <a:txBody>
                    <a:bodyPr/>
                    <a:lstStyle/>
                    <a:p>
                      <a:pPr algn="r" fontAlgn="b"/>
                      <a:r>
                        <a:rPr lang="is-IS" sz="1400" b="0" i="0" u="none" strike="noStrike">
                          <a:solidFill>
                            <a:srgbClr val="000000"/>
                          </a:solidFill>
                          <a:effectLst/>
                          <a:latin typeface="Calibri" charset="0"/>
                        </a:rPr>
                        <a:t>0.49067066</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crd_blleak1_p_</a:t>
                      </a:r>
                    </a:p>
                  </a:txBody>
                  <a:tcPr marL="12700" marR="12700" marT="12700" marB="0" anchor="b"/>
                </a:tc>
                <a:tc>
                  <a:txBody>
                    <a:bodyPr/>
                    <a:lstStyle/>
                    <a:p>
                      <a:pPr algn="r" fontAlgn="b"/>
                      <a:r>
                        <a:rPr lang="nb-NO" sz="1400" b="0" i="0" u="none" strike="noStrike">
                          <a:solidFill>
                            <a:srgbClr val="000000"/>
                          </a:solidFill>
                          <a:effectLst/>
                          <a:latin typeface="Calibri" charset="0"/>
                        </a:rPr>
                        <a:t>0.415501552</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frlt_vcgrsft_er3_pcs_</a:t>
                      </a:r>
                    </a:p>
                  </a:txBody>
                  <a:tcPr marL="12700" marR="12700" marT="12700" marB="0" anchor="b"/>
                </a:tc>
                <a:tc>
                  <a:txBody>
                    <a:bodyPr/>
                    <a:lstStyle/>
                    <a:p>
                      <a:pPr algn="r" fontAlgn="b"/>
                      <a:r>
                        <a:rPr lang="cs-CZ" sz="1400" b="0" i="0" u="none" strike="noStrike">
                          <a:solidFill>
                            <a:srgbClr val="000000"/>
                          </a:solidFill>
                          <a:effectLst/>
                          <a:latin typeface="Calibri" charset="0"/>
                        </a:rPr>
                        <a:t>0.415013897</a:t>
                      </a:r>
                    </a:p>
                  </a:txBody>
                  <a:tcPr marL="12700" marR="12700" marT="12700" marB="0" anchor="b"/>
                </a:tc>
              </a:tr>
              <a:tr h="293342">
                <a:tc>
                  <a:txBody>
                    <a:bodyPr/>
                    <a:lstStyle/>
                    <a:p>
                      <a:pPr algn="l" fontAlgn="b"/>
                      <a:r>
                        <a:rPr lang="en-US" sz="1400" b="0" i="0" u="none" strike="noStrike">
                          <a:solidFill>
                            <a:srgbClr val="000000"/>
                          </a:solidFill>
                          <a:effectLst/>
                          <a:latin typeface="Calibri" charset="0"/>
                        </a:rPr>
                        <a:t>vdda_s_dac_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0.408170704</a:t>
                      </a:r>
                    </a:p>
                  </a:txBody>
                  <a:tcPr marL="12700" marR="12700" marT="12700" marB="0" anchor="b"/>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462994441"/>
              </p:ext>
            </p:extLst>
          </p:nvPr>
        </p:nvGraphicFramePr>
        <p:xfrm>
          <a:off x="6870575" y="836899"/>
          <a:ext cx="4828451" cy="5929784"/>
        </p:xfrm>
        <a:graphic>
          <a:graphicData uri="http://schemas.openxmlformats.org/drawingml/2006/table">
            <a:tbl>
              <a:tblPr firstRow="1" bandRow="1">
                <a:tableStyleId>{5C22544A-7EE6-4342-B048-85BDC9FD1C3A}</a:tableStyleId>
              </a:tblPr>
              <a:tblGrid>
                <a:gridCol w="3289500"/>
                <a:gridCol w="1538951"/>
              </a:tblGrid>
              <a:tr h="284062">
                <a:tc>
                  <a:txBody>
                    <a:bodyPr/>
                    <a:lstStyle/>
                    <a:p>
                      <a:pPr algn="l" fontAlgn="b"/>
                      <a:r>
                        <a:rPr lang="en-US" sz="1400" b="0" i="0" u="none" strike="noStrike">
                          <a:solidFill>
                            <a:srgbClr val="000000"/>
                          </a:solidFill>
                          <a:effectLst/>
                          <a:latin typeface="Calibri" charset="0"/>
                        </a:rPr>
                        <a:t>level</a:t>
                      </a:r>
                    </a:p>
                  </a:txBody>
                  <a:tcPr marL="12700" marR="12700" marT="12700" marB="0" anchor="b"/>
                </a:tc>
                <a:tc>
                  <a:txBody>
                    <a:bodyPr/>
                    <a:lstStyle/>
                    <a:p>
                      <a:pPr algn="r" fontAlgn="b"/>
                      <a:r>
                        <a:rPr lang="is-IS" sz="1400" b="0" i="0" u="none" strike="noStrike">
                          <a:solidFill>
                            <a:srgbClr val="000000"/>
                          </a:solidFill>
                          <a:effectLst/>
                          <a:latin typeface="Calibri" charset="0"/>
                        </a:rPr>
                        <a:t>23.07845581</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nb-NO" sz="1400" b="0" i="0" u="none" strike="noStrike">
                          <a:solidFill>
                            <a:srgbClr val="000000"/>
                          </a:solidFill>
                          <a:effectLst/>
                          <a:latin typeface="Calibri" charset="0"/>
                        </a:rPr>
                        <a:t>20.63369951</a:t>
                      </a:r>
                    </a:p>
                  </a:txBody>
                  <a:tcPr marL="12700" marR="12700" marT="12700" marB="0" anchor="b"/>
                </a:tc>
              </a:tr>
              <a:tr h="297870">
                <a:tc>
                  <a:txBody>
                    <a:bodyPr/>
                    <a:lstStyle/>
                    <a:p>
                      <a:pPr algn="l" fontAlgn="b"/>
                      <a:r>
                        <a:rPr lang="en-US" sz="1400" b="0" i="0" u="none" strike="noStrike" dirty="0">
                          <a:solidFill>
                            <a:srgbClr val="000000"/>
                          </a:solidFill>
                          <a:effectLst/>
                          <a:latin typeface="Calibri" charset="0"/>
                        </a:rPr>
                        <a:t>vth_08pwl60_lt_mv_</a:t>
                      </a:r>
                    </a:p>
                  </a:txBody>
                  <a:tcPr marL="12700" marR="12700" marT="12700" marB="0" anchor="b"/>
                </a:tc>
                <a:tc>
                  <a:txBody>
                    <a:bodyPr/>
                    <a:lstStyle/>
                    <a:p>
                      <a:pPr algn="r" fontAlgn="b"/>
                      <a:r>
                        <a:rPr lang="is-IS" sz="1400" b="0" i="0" u="none" strike="noStrike">
                          <a:solidFill>
                            <a:srgbClr val="000000"/>
                          </a:solidFill>
                          <a:effectLst/>
                          <a:latin typeface="Calibri" charset="0"/>
                        </a:rPr>
                        <a:t>7.325696153</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is-IS" sz="1400" b="0" i="0" u="none" strike="noStrike">
                          <a:solidFill>
                            <a:srgbClr val="000000"/>
                          </a:solidFill>
                          <a:effectLst/>
                          <a:latin typeface="Calibri" charset="0"/>
                        </a:rPr>
                        <a:t>5.072672386</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is-IS" sz="1400" b="0" i="0" u="none" strike="noStrike">
                          <a:solidFill>
                            <a:srgbClr val="000000"/>
                          </a:solidFill>
                          <a:effectLst/>
                          <a:latin typeface="Calibri" charset="0"/>
                        </a:rPr>
                        <a:t>4.957840306</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bbk_high_wldd0_ev_d_pcs_</a:t>
                      </a:r>
                    </a:p>
                  </a:txBody>
                  <a:tcPr marL="12700" marR="12700" marT="12700" marB="0" anchor="b"/>
                </a:tc>
                <a:tc>
                  <a:txBody>
                    <a:bodyPr/>
                    <a:lstStyle/>
                    <a:p>
                      <a:pPr algn="r" fontAlgn="b"/>
                      <a:r>
                        <a:rPr lang="hr-HR" sz="1400" b="0" i="0" u="none" strike="noStrike">
                          <a:solidFill>
                            <a:srgbClr val="000000"/>
                          </a:solidFill>
                          <a:effectLst/>
                          <a:latin typeface="Calibri" charset="0"/>
                        </a:rPr>
                        <a:t>2.988857434</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tlcwc_we0_wl31_fr_s25_f2g_pcs_</a:t>
                      </a:r>
                    </a:p>
                  </a:txBody>
                  <a:tcPr marL="12700" marR="12700" marT="12700" marB="0" anchor="b"/>
                </a:tc>
                <a:tc>
                  <a:txBody>
                    <a:bodyPr/>
                    <a:lstStyle/>
                    <a:p>
                      <a:pPr algn="r" fontAlgn="b"/>
                      <a:r>
                        <a:rPr lang="hr-HR" sz="1400" b="0" i="0" u="none" strike="noStrike">
                          <a:solidFill>
                            <a:srgbClr val="000000"/>
                          </a:solidFill>
                          <a:effectLst/>
                          <a:latin typeface="Calibri" charset="0"/>
                        </a:rPr>
                        <a:t>2.76685991</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is-IS" sz="1400" b="0" i="0" u="none" strike="noStrike">
                          <a:solidFill>
                            <a:srgbClr val="000000"/>
                          </a:solidFill>
                          <a:effectLst/>
                          <a:latin typeface="Calibri" charset="0"/>
                        </a:rPr>
                        <a:t>2.75268813</a:t>
                      </a:r>
                    </a:p>
                  </a:txBody>
                  <a:tcPr marL="12700" marR="12700" marT="12700" marB="0" anchor="b"/>
                </a:tc>
              </a:tr>
              <a:tr h="284062">
                <a:tc>
                  <a:txBody>
                    <a:bodyPr/>
                    <a:lstStyle/>
                    <a:p>
                      <a:pPr algn="l" fontAlgn="b"/>
                      <a:r>
                        <a:rPr lang="en-US" sz="14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is-IS" sz="1400" b="0" i="0" u="none" strike="noStrike">
                          <a:solidFill>
                            <a:srgbClr val="000000"/>
                          </a:solidFill>
                          <a:effectLst/>
                          <a:latin typeface="Calibri" charset="0"/>
                        </a:rPr>
                        <a:t>2.482602541</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sfbc_t32wlsalp_far_fresh_pcs_</a:t>
                      </a:r>
                    </a:p>
                  </a:txBody>
                  <a:tcPr marL="12700" marR="12700" marT="12700" marB="0" anchor="b"/>
                </a:tc>
                <a:tc>
                  <a:txBody>
                    <a:bodyPr/>
                    <a:lstStyle/>
                    <a:p>
                      <a:pPr algn="r" fontAlgn="b"/>
                      <a:r>
                        <a:rPr lang="hr-HR" sz="1400" b="0" i="0" u="none" strike="noStrike" dirty="0">
                          <a:solidFill>
                            <a:srgbClr val="000000"/>
                          </a:solidFill>
                          <a:effectLst/>
                          <a:latin typeface="Calibri" charset="0"/>
                        </a:rPr>
                        <a:t>1.697639099</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1.555269041</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hr-HR" sz="1400" b="0" i="0" u="none" strike="noStrike" dirty="0">
                          <a:solidFill>
                            <a:srgbClr val="000000"/>
                          </a:solidFill>
                          <a:effectLst/>
                          <a:latin typeface="Calibri" charset="0"/>
                        </a:rPr>
                        <a:t>1.507003829</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1.224965536</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is-IS" sz="1400" b="0" i="0" u="none" strike="noStrike" dirty="0">
                          <a:solidFill>
                            <a:srgbClr val="000000"/>
                          </a:solidFill>
                          <a:effectLst/>
                          <a:latin typeface="Calibri" charset="0"/>
                        </a:rPr>
                        <a:t>1.124216167</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eires20x1__</a:t>
                      </a:r>
                    </a:p>
                  </a:txBody>
                  <a:tcPr marL="12700" marR="12700" marT="12700" marB="0" anchor="b"/>
                </a:tc>
                <a:tc>
                  <a:txBody>
                    <a:bodyPr/>
                    <a:lstStyle/>
                    <a:p>
                      <a:pPr algn="r" fontAlgn="b"/>
                      <a:r>
                        <a:rPr lang="hr-HR" sz="1400" b="0" i="0" u="none" strike="noStrike" dirty="0">
                          <a:solidFill>
                            <a:srgbClr val="000000"/>
                          </a:solidFill>
                          <a:effectLst/>
                          <a:latin typeface="Calibri" charset="0"/>
                        </a:rPr>
                        <a:t>1.108965524</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bbk_wlds0vth_3_u1_ev_c_pcs_</a:t>
                      </a:r>
                    </a:p>
                  </a:txBody>
                  <a:tcPr marL="12700" marR="12700" marT="12700" marB="0" anchor="b"/>
                </a:tc>
                <a:tc>
                  <a:txBody>
                    <a:bodyPr/>
                    <a:lstStyle/>
                    <a:p>
                      <a:pPr algn="r" fontAlgn="b"/>
                      <a:r>
                        <a:rPr lang="is-IS" sz="1400" b="0" i="0" u="none" strike="noStrike" dirty="0">
                          <a:solidFill>
                            <a:srgbClr val="000000"/>
                          </a:solidFill>
                          <a:effectLst/>
                          <a:latin typeface="Calibri" charset="0"/>
                        </a:rPr>
                        <a:t>1.076279552</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vth_sgs_med_mv_</a:t>
                      </a:r>
                    </a:p>
                  </a:txBody>
                  <a:tcPr marL="12700" marR="12700" marT="12700" marB="0" anchor="b"/>
                </a:tc>
                <a:tc>
                  <a:txBody>
                    <a:bodyPr/>
                    <a:lstStyle/>
                    <a:p>
                      <a:pPr algn="r" fontAlgn="b"/>
                      <a:r>
                        <a:rPr lang="fi-FI" sz="1400" b="0" i="0" u="none" strike="noStrike" dirty="0">
                          <a:solidFill>
                            <a:srgbClr val="000000"/>
                          </a:solidFill>
                          <a:effectLst/>
                          <a:latin typeface="Calibri" charset="0"/>
                        </a:rPr>
                        <a:t>0.963287393</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0.921373709</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is-IS" sz="1400" b="0" i="0" u="none" strike="noStrike" dirty="0">
                          <a:solidFill>
                            <a:srgbClr val="000000"/>
                          </a:solidFill>
                          <a:effectLst/>
                          <a:latin typeface="Calibri" charset="0"/>
                        </a:rPr>
                        <a:t>0.766052699</a:t>
                      </a:r>
                    </a:p>
                  </a:txBody>
                  <a:tcPr marL="12700" marR="12700" marT="12700" marB="0" anchor="b"/>
                </a:tc>
              </a:tr>
              <a:tr h="297870">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cs-CZ" sz="1400" b="0" i="0" u="none" strike="noStrike" dirty="0">
                          <a:solidFill>
                            <a:srgbClr val="000000"/>
                          </a:solidFill>
                          <a:effectLst/>
                          <a:latin typeface="Calibri" charset="0"/>
                        </a:rPr>
                        <a:t>0.689337839</a:t>
                      </a:r>
                    </a:p>
                  </a:txBody>
                  <a:tcPr marL="12700" marR="12700" marT="12700" marB="0" anchor="b"/>
                </a:tc>
              </a:tr>
            </a:tbl>
          </a:graphicData>
        </a:graphic>
      </p:graphicFrame>
      <p:sp>
        <p:nvSpPr>
          <p:cNvPr id="23" name="TextBox 22"/>
          <p:cNvSpPr txBox="1"/>
          <p:nvPr/>
        </p:nvSpPr>
        <p:spPr>
          <a:xfrm>
            <a:off x="2019540" y="388619"/>
            <a:ext cx="2007750" cy="400110"/>
          </a:xfrm>
          <a:prstGeom prst="rect">
            <a:avLst/>
          </a:prstGeom>
          <a:noFill/>
        </p:spPr>
        <p:txBody>
          <a:bodyPr wrap="square" rtlCol="0">
            <a:spAutoFit/>
          </a:bodyPr>
          <a:lstStyle/>
          <a:p>
            <a:r>
              <a:rPr lang="en-US" sz="2000" smtClean="0"/>
              <a:t>Lasso RTPD</a:t>
            </a:r>
            <a:endParaRPr lang="en-US" sz="2000" dirty="0" smtClean="0"/>
          </a:p>
        </p:txBody>
      </p:sp>
      <p:sp>
        <p:nvSpPr>
          <p:cNvPr id="25" name="TextBox 24"/>
          <p:cNvSpPr txBox="1"/>
          <p:nvPr/>
        </p:nvSpPr>
        <p:spPr>
          <a:xfrm>
            <a:off x="8206104" y="365760"/>
            <a:ext cx="1546193" cy="400110"/>
          </a:xfrm>
          <a:prstGeom prst="rect">
            <a:avLst/>
          </a:prstGeom>
          <a:noFill/>
        </p:spPr>
        <p:txBody>
          <a:bodyPr wrap="none" rtlCol="0">
            <a:spAutoFit/>
          </a:bodyPr>
          <a:lstStyle/>
          <a:p>
            <a:r>
              <a:rPr lang="en-US" sz="2000" smtClean="0"/>
              <a:t>GBM RTPD</a:t>
            </a:r>
            <a:endParaRPr lang="en-US" sz="2000" dirty="0" smtClean="0"/>
          </a:p>
        </p:txBody>
      </p:sp>
    </p:spTree>
    <p:extLst>
      <p:ext uri="{BB962C8B-B14F-4D97-AF65-F5344CB8AC3E}">
        <p14:creationId xmlns:p14="http://schemas.microsoft.com/office/powerpoint/2010/main" val="1648296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just">
              <a:buNone/>
            </a:pPr>
            <a:r>
              <a:rPr lang="en-US" dirty="0" smtClean="0"/>
              <a:t>Lasso </a:t>
            </a:r>
            <a:r>
              <a:rPr lang="en-US" dirty="0" err="1" smtClean="0"/>
              <a:t>mae</a:t>
            </a:r>
            <a:r>
              <a:rPr lang="en-US" dirty="0" smtClean="0"/>
              <a:t> give limited result with</a:t>
            </a:r>
          </a:p>
          <a:p>
            <a:pPr marL="0" indent="0" algn="just">
              <a:buNone/>
            </a:pPr>
            <a:r>
              <a:rPr lang="en-US" dirty="0" smtClean="0"/>
              <a:t>12 predictors</a:t>
            </a:r>
          </a:p>
          <a:p>
            <a:endParaRPr lang="en-US" dirty="0"/>
          </a:p>
        </p:txBody>
      </p:sp>
      <p:sp>
        <p:nvSpPr>
          <p:cNvPr id="3" name="Title 2"/>
          <p:cNvSpPr>
            <a:spLocks noGrp="1"/>
          </p:cNvSpPr>
          <p:nvPr>
            <p:ph type="title"/>
          </p:nvPr>
        </p:nvSpPr>
        <p:spPr>
          <a:xfrm>
            <a:off x="472440" y="285730"/>
            <a:ext cx="11247120" cy="624840"/>
          </a:xfrm>
        </p:spPr>
        <p:txBody>
          <a:bodyPr/>
          <a:lstStyle/>
          <a:p>
            <a:r>
              <a:rPr lang="en-US" dirty="0" smtClean="0"/>
              <a:t>LASSO </a:t>
            </a:r>
            <a:r>
              <a:rPr lang="en-US" dirty="0" err="1" smtClean="0"/>
              <a:t>mae</a:t>
            </a:r>
            <a:r>
              <a:rPr lang="en-US" dirty="0" smtClean="0"/>
              <a:t> for RTPD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144128163"/>
              </p:ext>
            </p:extLst>
          </p:nvPr>
        </p:nvGraphicFramePr>
        <p:xfrm>
          <a:off x="6096000" y="1060729"/>
          <a:ext cx="4881368" cy="5213905"/>
        </p:xfrm>
        <a:graphic>
          <a:graphicData uri="http://schemas.openxmlformats.org/drawingml/2006/table">
            <a:tbl>
              <a:tblPr firstRow="1" bandRow="1">
                <a:tableStyleId>{5C22544A-7EE6-4342-B048-85BDC9FD1C3A}</a:tableStyleId>
              </a:tblPr>
              <a:tblGrid>
                <a:gridCol w="3325551"/>
                <a:gridCol w="1555817"/>
              </a:tblGrid>
              <a:tr h="249142">
                <a:tc>
                  <a:txBody>
                    <a:bodyPr/>
                    <a:lstStyle/>
                    <a:p>
                      <a:pPr algn="l" fontAlgn="b"/>
                      <a:r>
                        <a:rPr lang="en-US" sz="1200" b="0" i="0" u="none" strike="noStrike" dirty="0" err="1">
                          <a:solidFill>
                            <a:srgbClr val="000000"/>
                          </a:solidFill>
                          <a:effectLst/>
                          <a:latin typeface="Calibri" charset="0"/>
                        </a:rPr>
                        <a:t>levelMP</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hr-HR" sz="1200" b="0" i="0" u="none" strike="noStrike">
                          <a:solidFill>
                            <a:srgbClr val="000000"/>
                          </a:solidFill>
                          <a:effectLst/>
                          <a:latin typeface="Calibri" charset="0"/>
                        </a:rPr>
                        <a:t>4.280931358</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crd_scrnslcbot_p_</a:t>
                      </a:r>
                    </a:p>
                  </a:txBody>
                  <a:tcPr marL="12700" marR="12700" marT="12700" marB="0" anchor="b"/>
                </a:tc>
                <a:tc>
                  <a:txBody>
                    <a:bodyPr/>
                    <a:lstStyle/>
                    <a:p>
                      <a:pPr algn="r" fontAlgn="b"/>
                      <a:r>
                        <a:rPr lang="fi-FI" sz="1200" b="0" i="0" u="none" strike="noStrike">
                          <a:solidFill>
                            <a:srgbClr val="000000"/>
                          </a:solidFill>
                          <a:effectLst/>
                          <a:latin typeface="Calibri" charset="0"/>
                        </a:rPr>
                        <a:t>0.468790638</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layer4_vpgmu_s_dac_</a:t>
                      </a:r>
                    </a:p>
                  </a:txBody>
                  <a:tcPr marL="12700" marR="12700" marT="12700" marB="0" anchor="b"/>
                </a:tc>
                <a:tc>
                  <a:txBody>
                    <a:bodyPr/>
                    <a:lstStyle/>
                    <a:p>
                      <a:pPr algn="r" fontAlgn="b"/>
                      <a:r>
                        <a:rPr lang="fi-FI" sz="1200" b="0" i="0" u="none" strike="noStrike">
                          <a:solidFill>
                            <a:srgbClr val="000000"/>
                          </a:solidFill>
                          <a:effectLst/>
                          <a:latin typeface="Calibri" charset="0"/>
                        </a:rPr>
                        <a:t>0.187644719</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layer3_vpgms_s_dac_</a:t>
                      </a:r>
                    </a:p>
                  </a:txBody>
                  <a:tcPr marL="12700" marR="12700" marT="12700" marB="0" anchor="b"/>
                </a:tc>
                <a:tc>
                  <a:txBody>
                    <a:bodyPr/>
                    <a:lstStyle/>
                    <a:p>
                      <a:pPr algn="r" fontAlgn="b"/>
                      <a:r>
                        <a:rPr lang="is-IS" sz="1200" b="0" i="0" u="none" strike="noStrike">
                          <a:solidFill>
                            <a:srgbClr val="000000"/>
                          </a:solidFill>
                          <a:effectLst/>
                          <a:latin typeface="Calibri" charset="0"/>
                        </a:rPr>
                        <a:t>0.050567618</a:t>
                      </a:r>
                    </a:p>
                  </a:txBody>
                  <a:tcPr marL="12700" marR="12700" marT="12700" marB="0" anchor="b"/>
                </a:tc>
              </a:tr>
              <a:tr h="261253">
                <a:tc>
                  <a:txBody>
                    <a:bodyPr/>
                    <a:lstStyle/>
                    <a:p>
                      <a:pPr algn="l" fontAlgn="b"/>
                      <a:r>
                        <a:rPr lang="en-US" sz="1200" b="0" i="0" u="none" strike="noStrike" dirty="0">
                          <a:solidFill>
                            <a:srgbClr val="000000"/>
                          </a:solidFill>
                          <a:effectLst/>
                          <a:latin typeface="Calibri" charset="0"/>
                        </a:rPr>
                        <a:t>vth_wlds0last_l3s_mv_</a:t>
                      </a:r>
                    </a:p>
                  </a:txBody>
                  <a:tcPr marL="12700" marR="12700" marT="12700" marB="0" anchor="b"/>
                </a:tc>
                <a:tc>
                  <a:txBody>
                    <a:bodyPr/>
                    <a:lstStyle/>
                    <a:p>
                      <a:pPr algn="r" fontAlgn="b"/>
                      <a:r>
                        <a:rPr lang="is-IS" sz="1200" b="0" i="0" u="none" strike="noStrike">
                          <a:solidFill>
                            <a:srgbClr val="000000"/>
                          </a:solidFill>
                          <a:effectLst/>
                          <a:latin typeface="Calibri" charset="0"/>
                        </a:rPr>
                        <a:t>0.002390201</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r" fontAlgn="b"/>
                      <a:r>
                        <a:rPr lang="nb-NO" sz="1200" b="0" i="0" u="none" strike="noStrike">
                          <a:solidFill>
                            <a:srgbClr val="000000"/>
                          </a:solidFill>
                          <a:effectLst/>
                          <a:latin typeface="Calibri" charset="0"/>
                        </a:rPr>
                        <a:t>0.001447332</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fi-FI" sz="1200" b="0" i="0" u="none" strike="noStrike">
                          <a:solidFill>
                            <a:srgbClr val="000000"/>
                          </a:solidFill>
                          <a:effectLst/>
                          <a:latin typeface="Calibri" charset="0"/>
                        </a:rPr>
                        <a:t>0.001019435</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is-IS" sz="1200" b="0" i="0" u="none" strike="noStrike">
                          <a:solidFill>
                            <a:srgbClr val="000000"/>
                          </a:solidFill>
                          <a:effectLst/>
                          <a:latin typeface="Calibri" charset="0"/>
                        </a:rPr>
                        <a:t>0.000448507</a:t>
                      </a:r>
                    </a:p>
                  </a:txBody>
                  <a:tcPr marL="12700" marR="12700" marT="12700" marB="0" anchor="b"/>
                </a:tc>
              </a:tr>
              <a:tr h="249142">
                <a:tc>
                  <a:txBody>
                    <a:bodyPr/>
                    <a:lstStyle/>
                    <a:p>
                      <a:pPr algn="l" fontAlgn="b"/>
                      <a:r>
                        <a:rPr lang="en-US" sz="12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cs-CZ" sz="1200" b="0" i="0" u="none" strike="noStrike">
                          <a:solidFill>
                            <a:srgbClr val="000000"/>
                          </a:solidFill>
                          <a:effectLst/>
                          <a:latin typeface="Calibri" charset="0"/>
                        </a:rPr>
                        <a:t>0.000201112</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crd_m1bll_224_c_pcs_</a:t>
                      </a:r>
                    </a:p>
                  </a:txBody>
                  <a:tcPr marL="12700" marR="12700" marT="12700" marB="0" anchor="b"/>
                </a:tc>
                <a:tc>
                  <a:txBody>
                    <a:bodyPr/>
                    <a:lstStyle/>
                    <a:p>
                      <a:pPr algn="r" fontAlgn="b"/>
                      <a:r>
                        <a:rPr lang="nb-NO" sz="1200" b="0" i="0" u="none" strike="noStrike">
                          <a:solidFill>
                            <a:srgbClr val="000000"/>
                          </a:solidFill>
                          <a:effectLst/>
                          <a:latin typeface="Calibri" charset="0"/>
                        </a:rPr>
                        <a:t>1.22E-05</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ron_no33_s_dac_</a:t>
                      </a:r>
                    </a:p>
                  </a:txBody>
                  <a:tcPr marL="12700" marR="12700" marT="12700" marB="0" anchor="b"/>
                </a:tc>
                <a:tc>
                  <a:txBody>
                    <a:bodyPr/>
                    <a:lstStyle/>
                    <a:p>
                      <a:pPr algn="r" fontAlgn="b"/>
                      <a:r>
                        <a:rPr lang="is-IS" sz="1200" b="0" i="0" u="none" strike="noStrike">
                          <a:solidFill>
                            <a:srgbClr val="000000"/>
                          </a:solidFill>
                          <a:effectLst/>
                          <a:latin typeface="Calibri" charset="0"/>
                        </a:rPr>
                        <a:t>-0.081924224</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vpgmulooptrial2__</a:t>
                      </a:r>
                    </a:p>
                  </a:txBody>
                  <a:tcPr marL="12700" marR="12700" marT="12700" marB="0" anchor="b"/>
                </a:tc>
                <a:tc>
                  <a:txBody>
                    <a:bodyPr/>
                    <a:lstStyle/>
                    <a:p>
                      <a:pPr algn="r" fontAlgn="b"/>
                      <a:r>
                        <a:rPr lang="pt-BR" sz="1200" b="0" i="0" u="none" strike="noStrike">
                          <a:solidFill>
                            <a:srgbClr val="000000"/>
                          </a:solidFill>
                          <a:effectLst/>
                          <a:latin typeface="Calibri" charset="0"/>
                        </a:rPr>
                        <a:t>-0.638392908</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levelMP</a:t>
                      </a:r>
                    </a:p>
                  </a:txBody>
                  <a:tcPr marL="12700" marR="12700" marT="12700" marB="0" anchor="b"/>
                </a:tc>
                <a:tc>
                  <a:txBody>
                    <a:bodyPr/>
                    <a:lstStyle/>
                    <a:p>
                      <a:pPr algn="r" fontAlgn="b"/>
                      <a:r>
                        <a:rPr lang="hr-HR" sz="1200" b="0" i="0" u="none" strike="noStrike">
                          <a:solidFill>
                            <a:srgbClr val="000000"/>
                          </a:solidFill>
                          <a:effectLst/>
                          <a:latin typeface="Calibri" charset="0"/>
                        </a:rPr>
                        <a:t>4.280931358</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crd_scrnslcbot_p_</a:t>
                      </a:r>
                    </a:p>
                  </a:txBody>
                  <a:tcPr marL="12700" marR="12700" marT="12700" marB="0" anchor="b"/>
                </a:tc>
                <a:tc>
                  <a:txBody>
                    <a:bodyPr/>
                    <a:lstStyle/>
                    <a:p>
                      <a:pPr algn="r" fontAlgn="b"/>
                      <a:r>
                        <a:rPr lang="fi-FI" sz="1200" b="0" i="0" u="none" strike="noStrike">
                          <a:solidFill>
                            <a:srgbClr val="000000"/>
                          </a:solidFill>
                          <a:effectLst/>
                          <a:latin typeface="Calibri" charset="0"/>
                        </a:rPr>
                        <a:t>0.468790638</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layer4_vpgmu_s_dac_</a:t>
                      </a:r>
                    </a:p>
                  </a:txBody>
                  <a:tcPr marL="12700" marR="12700" marT="12700" marB="0" anchor="b"/>
                </a:tc>
                <a:tc>
                  <a:txBody>
                    <a:bodyPr/>
                    <a:lstStyle/>
                    <a:p>
                      <a:pPr algn="r" fontAlgn="b"/>
                      <a:r>
                        <a:rPr lang="fi-FI" sz="1200" b="0" i="0" u="none" strike="noStrike">
                          <a:solidFill>
                            <a:srgbClr val="000000"/>
                          </a:solidFill>
                          <a:effectLst/>
                          <a:latin typeface="Calibri" charset="0"/>
                        </a:rPr>
                        <a:t>0.187644719</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layer3_vpgms_s_dac_</a:t>
                      </a:r>
                    </a:p>
                  </a:txBody>
                  <a:tcPr marL="12700" marR="12700" marT="12700" marB="0" anchor="b"/>
                </a:tc>
                <a:tc>
                  <a:txBody>
                    <a:bodyPr/>
                    <a:lstStyle/>
                    <a:p>
                      <a:pPr algn="r" fontAlgn="b"/>
                      <a:r>
                        <a:rPr lang="is-IS" sz="1200" b="0" i="0" u="none" strike="noStrike">
                          <a:solidFill>
                            <a:srgbClr val="000000"/>
                          </a:solidFill>
                          <a:effectLst/>
                          <a:latin typeface="Calibri" charset="0"/>
                        </a:rPr>
                        <a:t>0.050567618</a:t>
                      </a:r>
                    </a:p>
                  </a:txBody>
                  <a:tcPr marL="12700" marR="12700" marT="12700" marB="0" anchor="b"/>
                </a:tc>
              </a:tr>
              <a:tr h="261253">
                <a:tc>
                  <a:txBody>
                    <a:bodyPr/>
                    <a:lstStyle/>
                    <a:p>
                      <a:pPr algn="l" fontAlgn="b"/>
                      <a:r>
                        <a:rPr lang="en-US" sz="1200" b="0" i="0" u="none" strike="noStrike" dirty="0">
                          <a:solidFill>
                            <a:srgbClr val="000000"/>
                          </a:solidFill>
                          <a:effectLst/>
                          <a:latin typeface="Calibri" charset="0"/>
                        </a:rPr>
                        <a:t>vth_wlds0last_l3s_mv_</a:t>
                      </a:r>
                    </a:p>
                  </a:txBody>
                  <a:tcPr marL="12700" marR="12700" marT="12700" marB="0" anchor="b"/>
                </a:tc>
                <a:tc>
                  <a:txBody>
                    <a:bodyPr/>
                    <a:lstStyle/>
                    <a:p>
                      <a:pPr algn="r" fontAlgn="b"/>
                      <a:r>
                        <a:rPr lang="is-IS" sz="1200" b="0" i="0" u="none" strike="noStrike" dirty="0">
                          <a:solidFill>
                            <a:srgbClr val="000000"/>
                          </a:solidFill>
                          <a:effectLst/>
                          <a:latin typeface="Calibri" charset="0"/>
                        </a:rPr>
                        <a:t>0.002390201</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r" fontAlgn="b"/>
                      <a:r>
                        <a:rPr lang="nb-NO" sz="1200" b="0" i="0" u="none" strike="noStrike" dirty="0">
                          <a:solidFill>
                            <a:srgbClr val="000000"/>
                          </a:solidFill>
                          <a:effectLst/>
                          <a:latin typeface="Calibri" charset="0"/>
                        </a:rPr>
                        <a:t>0.001447332</a:t>
                      </a:r>
                    </a:p>
                  </a:txBody>
                  <a:tcPr marL="12700" marR="12700" marT="12700" marB="0" anchor="b"/>
                </a:tc>
              </a:tr>
              <a:tr h="261253">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fi-FI" sz="1200" b="0" i="0" u="none" strike="noStrike" dirty="0">
                          <a:solidFill>
                            <a:srgbClr val="000000"/>
                          </a:solidFill>
                          <a:effectLst/>
                          <a:latin typeface="Calibri" charset="0"/>
                        </a:rPr>
                        <a:t>0.001019435</a:t>
                      </a:r>
                    </a:p>
                  </a:txBody>
                  <a:tcPr marL="12700" marR="12700" marT="12700" marB="0" anchor="b"/>
                </a:tc>
              </a:tr>
              <a:tr h="261253">
                <a:tc>
                  <a:txBody>
                    <a:bodyPr/>
                    <a:lstStyle/>
                    <a:p>
                      <a:endParaRPr lang="en-US" sz="1200" dirty="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160988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750" y="1955800"/>
            <a:ext cx="11112500" cy="3365500"/>
          </a:xfrm>
        </p:spPr>
      </p:pic>
    </p:spTree>
    <p:extLst>
      <p:ext uri="{BB962C8B-B14F-4D97-AF65-F5344CB8AC3E}">
        <p14:creationId xmlns:p14="http://schemas.microsoft.com/office/powerpoint/2010/main" val="479936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7588" y="1104900"/>
            <a:ext cx="9856824" cy="5067300"/>
          </a:xfrm>
        </p:spPr>
      </p:pic>
      <p:sp>
        <p:nvSpPr>
          <p:cNvPr id="3" name="Title 2"/>
          <p:cNvSpPr>
            <a:spLocks noGrp="1"/>
          </p:cNvSpPr>
          <p:nvPr>
            <p:ph type="title"/>
          </p:nvPr>
        </p:nvSpPr>
        <p:spPr/>
        <p:txBody>
          <a:bodyPr/>
          <a:lstStyle/>
          <a:p>
            <a:r>
              <a:rPr lang="en-US" dirty="0" smtClean="0"/>
              <a:t>LASSO RTPD prediction plot</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610231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256" y="1104900"/>
            <a:ext cx="9359487"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9116658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59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046" y="3387830"/>
            <a:ext cx="2814021" cy="153005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 y="678180"/>
            <a:ext cx="12192000" cy="6398326"/>
          </a:xfrm>
          <a:prstGeom prst="rect">
            <a:avLst/>
          </a:prstGeom>
        </p:spPr>
      </p:pic>
    </p:spTree>
    <p:extLst>
      <p:ext uri="{BB962C8B-B14F-4D97-AF65-F5344CB8AC3E}">
        <p14:creationId xmlns:p14="http://schemas.microsoft.com/office/powerpoint/2010/main" val="383076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185980" y="167637"/>
            <a:ext cx="11533580" cy="624840"/>
          </a:xfrm>
        </p:spPr>
        <p:txBody>
          <a:bodyPr/>
          <a:lstStyle/>
          <a:p>
            <a:pPr algn="ctr"/>
            <a:r>
              <a:rPr lang="en-US" sz="2800" dirty="0" smtClean="0">
                <a:solidFill>
                  <a:schemeClr val="accent5">
                    <a:lumMod val="60000"/>
                    <a:lumOff val="40000"/>
                  </a:schemeClr>
                </a:solidFill>
              </a:rPr>
              <a:t>Working with DS </a:t>
            </a:r>
            <a:r>
              <a:rPr lang="en-US" sz="2800" dirty="0" err="1" smtClean="0">
                <a:solidFill>
                  <a:schemeClr val="accent5">
                    <a:lumMod val="60000"/>
                    <a:lumOff val="40000"/>
                  </a:schemeClr>
                </a:solidFill>
              </a:rPr>
              <a:t>parametes</a:t>
            </a:r>
            <a:endParaRPr lang="en-US" sz="2800" dirty="0">
              <a:solidFill>
                <a:schemeClr val="accent5">
                  <a:lumMod val="60000"/>
                  <a:lumOff val="40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120314119"/>
              </p:ext>
            </p:extLst>
          </p:nvPr>
        </p:nvGraphicFramePr>
        <p:xfrm>
          <a:off x="472440" y="1104898"/>
          <a:ext cx="11247119" cy="5396625"/>
        </p:xfrm>
        <a:graphic>
          <a:graphicData uri="http://schemas.openxmlformats.org/drawingml/2006/table">
            <a:tbl>
              <a:tblPr firstRow="1" bandRow="1">
                <a:tableStyleId>{5C22544A-7EE6-4342-B048-85BDC9FD1C3A}</a:tableStyleId>
              </a:tblPr>
              <a:tblGrid>
                <a:gridCol w="8625065"/>
                <a:gridCol w="1518834"/>
                <a:gridCol w="1103220"/>
              </a:tblGrid>
              <a:tr h="699482">
                <a:tc>
                  <a:txBody>
                    <a:bodyPr/>
                    <a:lstStyle/>
                    <a:p>
                      <a:pPr algn="ctr"/>
                      <a:r>
                        <a:rPr lang="en-US" sz="2000" dirty="0" smtClean="0">
                          <a:solidFill>
                            <a:schemeClr val="accent1">
                              <a:lumMod val="50000"/>
                            </a:schemeClr>
                          </a:solidFill>
                        </a:rPr>
                        <a:t>Parameters</a:t>
                      </a:r>
                      <a:r>
                        <a:rPr lang="en-US" sz="2000" baseline="0" dirty="0" smtClean="0">
                          <a:solidFill>
                            <a:schemeClr val="accent1">
                              <a:lumMod val="50000"/>
                            </a:schemeClr>
                          </a:solidFill>
                        </a:rPr>
                        <a:t> Tuning</a:t>
                      </a:r>
                      <a:endParaRPr lang="en-US" sz="2000" dirty="0">
                        <a:solidFill>
                          <a:schemeClr val="accent1">
                            <a:lumMod val="50000"/>
                          </a:schemeClr>
                        </a:solidFill>
                      </a:endParaRPr>
                    </a:p>
                  </a:txBody>
                  <a:tcPr>
                    <a:solidFill>
                      <a:srgbClr val="0070C0">
                        <a:alpha val="48000"/>
                      </a:srgbClr>
                    </a:solidFill>
                  </a:tcPr>
                </a:tc>
                <a:tc>
                  <a:txBody>
                    <a:bodyPr/>
                    <a:lstStyle/>
                    <a:p>
                      <a:r>
                        <a:rPr lang="en-US" sz="2000" dirty="0" smtClean="0">
                          <a:solidFill>
                            <a:schemeClr val="accent1">
                              <a:lumMod val="50000"/>
                            </a:schemeClr>
                          </a:solidFill>
                        </a:rPr>
                        <a:t>Quantity </a:t>
                      </a:r>
                    </a:p>
                    <a:p>
                      <a:r>
                        <a:rPr lang="en-US" sz="2000" dirty="0" smtClean="0">
                          <a:solidFill>
                            <a:schemeClr val="accent1">
                              <a:lumMod val="50000"/>
                            </a:schemeClr>
                          </a:solidFill>
                        </a:rPr>
                        <a:t>columns</a:t>
                      </a:r>
                      <a:endParaRPr lang="en-US" sz="2000" dirty="0">
                        <a:solidFill>
                          <a:schemeClr val="accent1">
                            <a:lumMod val="50000"/>
                          </a:schemeClr>
                        </a:solidFill>
                      </a:endParaRPr>
                    </a:p>
                  </a:txBody>
                  <a:tcPr>
                    <a:solidFill>
                      <a:srgbClr val="0070C0">
                        <a:alpha val="48000"/>
                      </a:srgbClr>
                    </a:solidFill>
                  </a:tcPr>
                </a:tc>
                <a:tc>
                  <a:txBody>
                    <a:bodyPr/>
                    <a:lstStyle/>
                    <a:p>
                      <a:endParaRPr lang="en-US" sz="2000" dirty="0">
                        <a:solidFill>
                          <a:schemeClr val="accent1">
                            <a:lumMod val="50000"/>
                          </a:schemeClr>
                        </a:solidFill>
                      </a:endParaRPr>
                    </a:p>
                  </a:txBody>
                  <a:tcPr>
                    <a:solidFill>
                      <a:srgbClr val="0070C0">
                        <a:alpha val="48000"/>
                      </a:srgbClr>
                    </a:solidFill>
                  </a:tcPr>
                </a:tc>
              </a:tr>
              <a:tr h="97927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smtClean="0"/>
                        <a:t>Eliminating parameters what can not be selected for potential FBC rate.</a:t>
                      </a:r>
                    </a:p>
                    <a:p>
                      <a:endParaRPr lang="en-US" sz="1800" dirty="0"/>
                    </a:p>
                  </a:txBody>
                  <a:tcPr/>
                </a:tc>
                <a:tc>
                  <a:txBody>
                    <a:bodyPr/>
                    <a:lstStyle/>
                    <a:p>
                      <a:r>
                        <a:rPr lang="en-US" sz="1800" dirty="0" smtClean="0"/>
                        <a:t>1780 </a:t>
                      </a:r>
                      <a:endParaRPr lang="en-US" sz="1800" dirty="0"/>
                    </a:p>
                  </a:txBody>
                  <a:tcPr/>
                </a:tc>
                <a:tc>
                  <a:txBody>
                    <a:bodyPr/>
                    <a:lstStyle/>
                    <a:p>
                      <a:r>
                        <a:rPr lang="en-US" dirty="0" smtClean="0"/>
                        <a:t>1737</a:t>
                      </a:r>
                      <a:endParaRPr lang="en-US" dirty="0"/>
                    </a:p>
                  </a:txBody>
                  <a:tcPr/>
                </a:tc>
              </a:tr>
              <a:tr h="76545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800" dirty="0" smtClean="0"/>
                        <a:t>Eliminating columns with more the 20% missing data</a:t>
                      </a:r>
                    </a:p>
                    <a:p>
                      <a:endParaRPr lang="en-US" sz="1800" dirty="0"/>
                    </a:p>
                  </a:txBody>
                  <a:tcPr/>
                </a:tc>
                <a:tc>
                  <a:txBody>
                    <a:bodyPr/>
                    <a:lstStyle/>
                    <a:p>
                      <a:r>
                        <a:rPr lang="en-US" sz="1800" dirty="0" smtClean="0"/>
                        <a:t>1737 </a:t>
                      </a:r>
                      <a:endParaRPr lang="en-US" sz="1800" dirty="0"/>
                    </a:p>
                  </a:txBody>
                  <a:tcPr/>
                </a:tc>
                <a:tc>
                  <a:txBody>
                    <a:bodyPr/>
                    <a:lstStyle/>
                    <a:p>
                      <a:r>
                        <a:rPr lang="en-US" dirty="0" smtClean="0"/>
                        <a:t>1214</a:t>
                      </a:r>
                      <a:endParaRPr lang="en-US" dirty="0"/>
                    </a:p>
                  </a:txBody>
                  <a:tcPr/>
                </a:tc>
              </a:tr>
              <a:tr h="852407">
                <a:tc>
                  <a:txBody>
                    <a:bodyPr/>
                    <a:lstStyle/>
                    <a:p>
                      <a:r>
                        <a:rPr lang="en-US" sz="1800" dirty="0" smtClean="0"/>
                        <a:t>Cleaning all columns close to 0</a:t>
                      </a:r>
                      <a:endParaRPr lang="en-US" sz="1800" dirty="0"/>
                    </a:p>
                  </a:txBody>
                  <a:tcPr/>
                </a:tc>
                <a:tc>
                  <a:txBody>
                    <a:bodyPr/>
                    <a:lstStyle/>
                    <a:p>
                      <a:r>
                        <a:rPr lang="en-US" sz="1800" dirty="0" smtClean="0"/>
                        <a:t>1214</a:t>
                      </a:r>
                      <a:endParaRPr lang="en-US" sz="1800" dirty="0"/>
                    </a:p>
                  </a:txBody>
                  <a:tcPr/>
                </a:tc>
                <a:tc>
                  <a:txBody>
                    <a:bodyPr/>
                    <a:lstStyle/>
                    <a:p>
                      <a:r>
                        <a:rPr lang="en-US" dirty="0" smtClean="0"/>
                        <a:t>811</a:t>
                      </a:r>
                      <a:endParaRPr lang="en-US" dirty="0"/>
                    </a:p>
                  </a:txBody>
                  <a:tcPr/>
                </a:tc>
              </a:tr>
              <a:tr h="699482">
                <a:tc>
                  <a:txBody>
                    <a:bodyPr/>
                    <a:lstStyle/>
                    <a:p>
                      <a:r>
                        <a:rPr lang="en-US" sz="1800" dirty="0" smtClean="0"/>
                        <a:t>Eliminate very high correlated features</a:t>
                      </a:r>
                      <a:endParaRPr lang="en-US" sz="1800" dirty="0"/>
                    </a:p>
                  </a:txBody>
                  <a:tcPr/>
                </a:tc>
                <a:tc>
                  <a:txBody>
                    <a:bodyPr/>
                    <a:lstStyle/>
                    <a:p>
                      <a:r>
                        <a:rPr lang="en-US" sz="1800" dirty="0" smtClean="0"/>
                        <a:t>813 </a:t>
                      </a:r>
                      <a:endParaRPr lang="en-US" sz="1800" dirty="0"/>
                    </a:p>
                  </a:txBody>
                  <a:tcPr/>
                </a:tc>
                <a:tc>
                  <a:txBody>
                    <a:bodyPr/>
                    <a:lstStyle/>
                    <a:p>
                      <a:r>
                        <a:rPr lang="en-US" dirty="0" smtClean="0"/>
                        <a:t>340</a:t>
                      </a:r>
                      <a:endParaRPr lang="en-US" dirty="0"/>
                    </a:p>
                  </a:txBody>
                  <a:tcPr/>
                </a:tc>
              </a:tr>
              <a:tr h="699482">
                <a:tc>
                  <a:txBody>
                    <a:bodyPr/>
                    <a:lstStyle/>
                    <a:p>
                      <a:r>
                        <a:rPr lang="en-US" sz="1800" dirty="0" smtClean="0"/>
                        <a:t>Add columns for  regression modeling (FBC, Temperature, Cycling, Level)</a:t>
                      </a:r>
                      <a:endParaRPr lang="en-US" sz="1800" dirty="0"/>
                    </a:p>
                  </a:txBody>
                  <a:tcPr/>
                </a:tc>
                <a:tc>
                  <a:txBody>
                    <a:bodyPr/>
                    <a:lstStyle/>
                    <a:p>
                      <a:r>
                        <a:rPr lang="en-US" sz="1800" dirty="0" smtClean="0"/>
                        <a:t>350 </a:t>
                      </a:r>
                      <a:endParaRPr lang="en-US" sz="1800" dirty="0"/>
                    </a:p>
                  </a:txBody>
                  <a:tcPr/>
                </a:tc>
                <a:tc>
                  <a:txBody>
                    <a:bodyPr/>
                    <a:lstStyle/>
                    <a:p>
                      <a:r>
                        <a:rPr lang="en-US" dirty="0" smtClean="0"/>
                        <a:t>343</a:t>
                      </a:r>
                      <a:endParaRPr lang="en-US" dirty="0"/>
                    </a:p>
                  </a:txBody>
                  <a:tcPr/>
                </a:tc>
              </a:tr>
              <a:tr h="699482">
                <a:tc>
                  <a:txBody>
                    <a:bodyPr/>
                    <a:lstStyle/>
                    <a:p>
                      <a:r>
                        <a:rPr lang="en-US" sz="1800" dirty="0" smtClean="0"/>
                        <a:t>For some procedures as </a:t>
                      </a:r>
                      <a:r>
                        <a:rPr lang="en-US" sz="1800" dirty="0" err="1" smtClean="0"/>
                        <a:t>XGBoost</a:t>
                      </a:r>
                      <a:r>
                        <a:rPr lang="en-US" sz="1800" baseline="0" dirty="0" smtClean="0"/>
                        <a:t> Level was extended as 3 columns </a:t>
                      </a:r>
                      <a:endParaRPr lang="en-US" sz="1800" dirty="0"/>
                    </a:p>
                  </a:txBody>
                  <a:tcPr/>
                </a:tc>
                <a:tc>
                  <a:txBody>
                    <a:bodyPr/>
                    <a:lstStyle/>
                    <a:p>
                      <a:r>
                        <a:rPr lang="en-US" sz="1800" dirty="0" smtClean="0"/>
                        <a:t>1</a:t>
                      </a:r>
                      <a:r>
                        <a:rPr lang="en-US" sz="1800" baseline="0" dirty="0" smtClean="0"/>
                        <a:t> as 3</a:t>
                      </a:r>
                      <a:endParaRPr lang="en-US" sz="1800" dirty="0"/>
                    </a:p>
                  </a:txBody>
                  <a:tcPr/>
                </a:tc>
                <a:tc>
                  <a:txBody>
                    <a:bodyPr/>
                    <a:lstStyle/>
                    <a:p>
                      <a:r>
                        <a:rPr lang="en-US" dirty="0" smtClean="0"/>
                        <a:t>346</a:t>
                      </a:r>
                      <a:endParaRPr lang="en-US" dirty="0"/>
                    </a:p>
                  </a:txBody>
                  <a:tcPr/>
                </a:tc>
              </a:tr>
            </a:tbl>
          </a:graphicData>
        </a:graphic>
      </p:graphicFrame>
    </p:spTree>
    <p:extLst>
      <p:ext uri="{BB962C8B-B14F-4D97-AF65-F5344CB8AC3E}">
        <p14:creationId xmlns:p14="http://schemas.microsoft.com/office/powerpoint/2010/main" val="1187738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 y="759016"/>
            <a:ext cx="11448627" cy="5413184"/>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624833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118826478"/>
              </p:ext>
            </p:extLst>
          </p:nvPr>
        </p:nvGraphicFramePr>
        <p:xfrm>
          <a:off x="1021977" y="899199"/>
          <a:ext cx="4627710" cy="5753100"/>
        </p:xfrm>
        <a:graphic>
          <a:graphicData uri="http://schemas.openxmlformats.org/drawingml/2006/table">
            <a:tbl>
              <a:tblPr firstRow="1" bandRow="1">
                <a:tableStyleId>{5C22544A-7EE6-4342-B048-85BDC9FD1C3A}</a:tableStyleId>
              </a:tblPr>
              <a:tblGrid>
                <a:gridCol w="3200843"/>
                <a:gridCol w="1426867"/>
              </a:tblGrid>
              <a:tr h="287655">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hr-HR" sz="1400" b="0" i="0" u="none" strike="noStrike">
                          <a:solidFill>
                            <a:srgbClr val="000000"/>
                          </a:solidFill>
                          <a:effectLst/>
                          <a:latin typeface="Calibri" charset="0"/>
                        </a:rPr>
                        <a:t>9.23E+00</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hr-HR" sz="1400" b="0" i="0" u="none" strike="noStrike">
                          <a:solidFill>
                            <a:srgbClr val="000000"/>
                          </a:solidFill>
                          <a:effectLst/>
                          <a:latin typeface="Calibri" charset="0"/>
                        </a:rPr>
                        <a:t>6.68E+00</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nb-NO" sz="1400" b="0" i="0" u="none" strike="noStrike">
                          <a:solidFill>
                            <a:srgbClr val="000000"/>
                          </a:solidFill>
                          <a:effectLst/>
                          <a:latin typeface="Calibri" charset="0"/>
                        </a:rPr>
                        <a:t>1.32E+00</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levelUP</a:t>
                      </a:r>
                    </a:p>
                  </a:txBody>
                  <a:tcPr marL="12700" marR="12700" marT="12700" marB="0" anchor="b"/>
                </a:tc>
                <a:tc>
                  <a:txBody>
                    <a:bodyPr/>
                    <a:lstStyle/>
                    <a:p>
                      <a:pPr algn="r" fontAlgn="b"/>
                      <a:r>
                        <a:rPr lang="nb-NO" sz="1400" b="0" i="0" u="none" strike="noStrike">
                          <a:solidFill>
                            <a:srgbClr val="000000"/>
                          </a:solidFill>
                          <a:effectLst/>
                          <a:latin typeface="Calibri" charset="0"/>
                        </a:rPr>
                        <a:t>1.21E+00</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vera_mlc_delta_loop_mv_</a:t>
                      </a:r>
                    </a:p>
                  </a:txBody>
                  <a:tcPr marL="12700" marR="12700" marT="12700" marB="0" anchor="b"/>
                </a:tc>
                <a:tc>
                  <a:txBody>
                    <a:bodyPr/>
                    <a:lstStyle/>
                    <a:p>
                      <a:pPr algn="r" fontAlgn="b"/>
                      <a:r>
                        <a:rPr lang="nb-NO" sz="1400" b="0" i="0" u="none" strike="noStrike">
                          <a:solidFill>
                            <a:srgbClr val="000000"/>
                          </a:solidFill>
                          <a:effectLst/>
                          <a:latin typeface="Calibri" charset="0"/>
                        </a:rPr>
                        <a:t>1.12E+00</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vpass1_s_dac_</a:t>
                      </a:r>
                    </a:p>
                  </a:txBody>
                  <a:tcPr marL="12700" marR="12700" marT="12700" marB="0" anchor="b"/>
                </a:tc>
                <a:tc>
                  <a:txBody>
                    <a:bodyPr/>
                    <a:lstStyle/>
                    <a:p>
                      <a:pPr algn="r" fontAlgn="b"/>
                      <a:r>
                        <a:rPr lang="nb-NO" sz="1400" b="0" i="0" u="none" strike="noStrike">
                          <a:solidFill>
                            <a:srgbClr val="000000"/>
                          </a:solidFill>
                          <a:effectLst/>
                          <a:latin typeface="Calibri" charset="0"/>
                        </a:rPr>
                        <a:t>7.25E-01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nb-NO" sz="1400" b="0" i="0" u="none" strike="noStrike">
                          <a:solidFill>
                            <a:srgbClr val="000000"/>
                          </a:solidFill>
                          <a:effectLst/>
                          <a:latin typeface="Calibri" charset="0"/>
                        </a:rPr>
                        <a:t>3.16E-01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nb-NO" sz="1400" b="0" i="0" u="none" strike="noStrike">
                          <a:solidFill>
                            <a:srgbClr val="000000"/>
                          </a:solidFill>
                          <a:effectLst/>
                          <a:latin typeface="Calibri" charset="0"/>
                        </a:rPr>
                        <a:t>2.57E-01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bbk_wlhr_1_d_pcs_</a:t>
                      </a:r>
                    </a:p>
                  </a:txBody>
                  <a:tcPr marL="12700" marR="12700" marT="12700" marB="0" anchor="b"/>
                </a:tc>
                <a:tc>
                  <a:txBody>
                    <a:bodyPr/>
                    <a:lstStyle/>
                    <a:p>
                      <a:pPr algn="r" fontAlgn="b"/>
                      <a:r>
                        <a:rPr lang="nb-NO" sz="1400" b="0" i="0" u="none" strike="noStrike">
                          <a:solidFill>
                            <a:srgbClr val="000000"/>
                          </a:solidFill>
                          <a:effectLst/>
                          <a:latin typeface="Calibri" charset="0"/>
                        </a:rPr>
                        <a:t>2.49E-01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vpass2_s_dac_</a:t>
                      </a:r>
                    </a:p>
                  </a:txBody>
                  <a:tcPr marL="12700" marR="12700" marT="12700" marB="0" anchor="b"/>
                </a:tc>
                <a:tc>
                  <a:txBody>
                    <a:bodyPr/>
                    <a:lstStyle/>
                    <a:p>
                      <a:pPr algn="r" fontAlgn="b"/>
                      <a:r>
                        <a:rPr lang="nb-NO" sz="1400" b="0" i="0" u="none" strike="noStrike">
                          <a:solidFill>
                            <a:srgbClr val="000000"/>
                          </a:solidFill>
                          <a:effectLst/>
                          <a:latin typeface="Calibri" charset="0"/>
                        </a:rPr>
                        <a:t>2.07E-01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vpgmu_bwl_s_dac_</a:t>
                      </a:r>
                    </a:p>
                  </a:txBody>
                  <a:tcPr marL="12700" marR="12700" marT="12700" marB="0" anchor="b"/>
                </a:tc>
                <a:tc>
                  <a:txBody>
                    <a:bodyPr/>
                    <a:lstStyle/>
                    <a:p>
                      <a:pPr algn="r" fontAlgn="b"/>
                      <a:r>
                        <a:rPr lang="nb-NO" sz="1400" b="0" i="0" u="none" strike="noStrike">
                          <a:solidFill>
                            <a:srgbClr val="000000"/>
                          </a:solidFill>
                          <a:effectLst/>
                          <a:latin typeface="Calibri" charset="0"/>
                        </a:rPr>
                        <a:t>1.56E-01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sde_yosc_s_dac_</a:t>
                      </a:r>
                    </a:p>
                  </a:txBody>
                  <a:tcPr marL="12700" marR="12700" marT="12700" marB="0" anchor="b"/>
                </a:tc>
                <a:tc>
                  <a:txBody>
                    <a:bodyPr/>
                    <a:lstStyle/>
                    <a:p>
                      <a:pPr algn="r" fontAlgn="b"/>
                      <a:r>
                        <a:rPr lang="nb-NO" sz="1400" b="0" i="0" u="none" strike="noStrike">
                          <a:solidFill>
                            <a:srgbClr val="000000"/>
                          </a:solidFill>
                          <a:effectLst/>
                          <a:latin typeface="Calibri" charset="0"/>
                        </a:rPr>
                        <a:t>1.35E-01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crd_blleak1_p_</a:t>
                      </a:r>
                    </a:p>
                  </a:txBody>
                  <a:tcPr marL="12700" marR="12700" marT="12700" marB="0" anchor="b"/>
                </a:tc>
                <a:tc>
                  <a:txBody>
                    <a:bodyPr/>
                    <a:lstStyle/>
                    <a:p>
                      <a:pPr algn="r" fontAlgn="b"/>
                      <a:r>
                        <a:rPr lang="nb-NO" sz="1400" b="0" i="0" u="none" strike="noStrike">
                          <a:solidFill>
                            <a:srgbClr val="000000"/>
                          </a:solidFill>
                          <a:effectLst/>
                          <a:latin typeface="Calibri" charset="0"/>
                        </a:rPr>
                        <a:t>1.18E-01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veralooptrial1__</a:t>
                      </a:r>
                    </a:p>
                  </a:txBody>
                  <a:tcPr marL="12700" marR="12700" marT="12700" marB="0" anchor="b"/>
                </a:tc>
                <a:tc>
                  <a:txBody>
                    <a:bodyPr/>
                    <a:lstStyle/>
                    <a:p>
                      <a:pPr algn="r" fontAlgn="b"/>
                      <a:r>
                        <a:rPr lang="nb-NO" sz="1400" b="0" i="0" u="none" strike="noStrike" dirty="0">
                          <a:solidFill>
                            <a:srgbClr val="000000"/>
                          </a:solidFill>
                          <a:effectLst/>
                          <a:latin typeface="Calibri" charset="0"/>
                        </a:rPr>
                        <a:t>1.01E-01</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halfvccq_s_dac_</a:t>
                      </a:r>
                    </a:p>
                  </a:txBody>
                  <a:tcPr marL="12700" marR="12700" marT="12700" marB="0" anchor="b"/>
                </a:tc>
                <a:tc>
                  <a:txBody>
                    <a:bodyPr/>
                    <a:lstStyle/>
                    <a:p>
                      <a:pPr algn="r" fontAlgn="b"/>
                      <a:r>
                        <a:rPr lang="nb-NO" sz="1400" b="0" i="0" u="none" strike="noStrike" dirty="0">
                          <a:solidFill>
                            <a:srgbClr val="000000"/>
                          </a:solidFill>
                          <a:effectLst/>
                          <a:latin typeface="Calibri" charset="0"/>
                        </a:rPr>
                        <a:t>9.57E-02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bbk_sgsld_1_d_pcs_</a:t>
                      </a:r>
                    </a:p>
                  </a:txBody>
                  <a:tcPr marL="12700" marR="12700" marT="12700" marB="0" anchor="b"/>
                </a:tc>
                <a:tc>
                  <a:txBody>
                    <a:bodyPr/>
                    <a:lstStyle/>
                    <a:p>
                      <a:pPr algn="r" fontAlgn="b"/>
                      <a:r>
                        <a:rPr lang="nb-NO" sz="1400" b="0" i="0" u="none" strike="noStrike" dirty="0">
                          <a:solidFill>
                            <a:srgbClr val="000000"/>
                          </a:solidFill>
                          <a:effectLst/>
                          <a:latin typeface="Calibri" charset="0"/>
                        </a:rPr>
                        <a:t>8.86E-02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bbk_slcreadrand_d_pcs_</a:t>
                      </a:r>
                    </a:p>
                  </a:txBody>
                  <a:tcPr marL="12700" marR="12700" marT="12700" marB="0" anchor="b"/>
                </a:tc>
                <a:tc>
                  <a:txBody>
                    <a:bodyPr/>
                    <a:lstStyle/>
                    <a:p>
                      <a:pPr algn="r" fontAlgn="b"/>
                      <a:r>
                        <a:rPr lang="nb-NO" sz="1400" b="0" i="0" u="none" strike="noStrike" dirty="0">
                          <a:solidFill>
                            <a:srgbClr val="000000"/>
                          </a:solidFill>
                          <a:effectLst/>
                          <a:latin typeface="Calibri" charset="0"/>
                        </a:rPr>
                        <a:t>8.03E-02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sde_pmp_vm_s_dac_</a:t>
                      </a:r>
                    </a:p>
                  </a:txBody>
                  <a:tcPr marL="12700" marR="12700" marT="12700" marB="0" anchor="b"/>
                </a:tc>
                <a:tc>
                  <a:txBody>
                    <a:bodyPr/>
                    <a:lstStyle/>
                    <a:p>
                      <a:pPr algn="r" fontAlgn="b"/>
                      <a:r>
                        <a:rPr lang="nb-NO" sz="1400" b="0" i="0" u="none" strike="noStrike" dirty="0">
                          <a:solidFill>
                            <a:srgbClr val="000000"/>
                          </a:solidFill>
                          <a:effectLst/>
                          <a:latin typeface="Calibri" charset="0"/>
                        </a:rPr>
                        <a:t>7.97E-02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crd_m1bll_slc1_p_</a:t>
                      </a:r>
                    </a:p>
                  </a:txBody>
                  <a:tcPr marL="12700" marR="12700" marT="12700" marB="0" anchor="b"/>
                </a:tc>
                <a:tc>
                  <a:txBody>
                    <a:bodyPr/>
                    <a:lstStyle/>
                    <a:p>
                      <a:pPr algn="r" fontAlgn="b"/>
                      <a:r>
                        <a:rPr lang="nb-NO" sz="1400" b="0" i="0" u="none" strike="noStrike">
                          <a:solidFill>
                            <a:srgbClr val="000000"/>
                          </a:solidFill>
                          <a:effectLst/>
                          <a:latin typeface="Calibri" charset="0"/>
                        </a:rPr>
                        <a:t>6.53E-02</a:t>
                      </a:r>
                    </a:p>
                  </a:txBody>
                  <a:tcPr marL="12700" marR="12700" marT="12700" marB="0" anchor="b"/>
                </a:tc>
              </a:tr>
              <a:tr h="287655">
                <a:tc>
                  <a:txBody>
                    <a:bodyPr/>
                    <a:lstStyle/>
                    <a:p>
                      <a:pPr algn="l" fontAlgn="b"/>
                      <a:r>
                        <a:rPr lang="en-US" sz="1400" b="0" i="0" u="none" strike="noStrike">
                          <a:solidFill>
                            <a:srgbClr val="000000"/>
                          </a:solidFill>
                          <a:effectLst/>
                          <a:latin typeface="Calibri" charset="0"/>
                        </a:rPr>
                        <a:t>frlt_vcgrsft_cr3_pcs_</a:t>
                      </a:r>
                    </a:p>
                  </a:txBody>
                  <a:tcPr marL="12700" marR="12700" marT="12700" marB="0" anchor="b"/>
                </a:tc>
                <a:tc>
                  <a:txBody>
                    <a:bodyPr/>
                    <a:lstStyle/>
                    <a:p>
                      <a:pPr algn="r" fontAlgn="b"/>
                      <a:r>
                        <a:rPr lang="nb-NO" sz="1400" b="0" i="0" u="none" strike="noStrike" dirty="0">
                          <a:solidFill>
                            <a:srgbClr val="000000"/>
                          </a:solidFill>
                          <a:effectLst/>
                          <a:latin typeface="Calibri" charset="0"/>
                        </a:rPr>
                        <a:t>6.53E-02</a:t>
                      </a:r>
                    </a:p>
                  </a:txBody>
                  <a:tcPr marL="12700" marR="12700" marT="12700" marB="0" anchor="b"/>
                </a:tc>
              </a:tr>
            </a:tbl>
          </a:graphicData>
        </a:graphic>
      </p:graphicFrame>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8" name="TextBox 7"/>
          <p:cNvSpPr txBox="1"/>
          <p:nvPr/>
        </p:nvSpPr>
        <p:spPr>
          <a:xfrm>
            <a:off x="2019540" y="277586"/>
            <a:ext cx="2519803" cy="400110"/>
          </a:xfrm>
          <a:prstGeom prst="rect">
            <a:avLst/>
          </a:prstGeom>
          <a:noFill/>
        </p:spPr>
        <p:txBody>
          <a:bodyPr wrap="square" rtlCol="0">
            <a:spAutoFit/>
          </a:bodyPr>
          <a:lstStyle/>
          <a:p>
            <a:r>
              <a:rPr lang="en-US" sz="2000" dirty="0" smtClean="0"/>
              <a:t>Lasso LTPD</a:t>
            </a:r>
          </a:p>
        </p:txBody>
      </p:sp>
      <p:graphicFrame>
        <p:nvGraphicFramePr>
          <p:cNvPr id="9" name="Table 8"/>
          <p:cNvGraphicFramePr>
            <a:graphicFrameLocks noGrp="1"/>
          </p:cNvGraphicFramePr>
          <p:nvPr>
            <p:extLst>
              <p:ext uri="{D42A27DB-BD31-4B8C-83A1-F6EECF244321}">
                <p14:modId xmlns:p14="http://schemas.microsoft.com/office/powerpoint/2010/main" val="6046818"/>
              </p:ext>
            </p:extLst>
          </p:nvPr>
        </p:nvGraphicFramePr>
        <p:xfrm>
          <a:off x="6508174" y="899203"/>
          <a:ext cx="4758540" cy="5753096"/>
        </p:xfrm>
        <a:graphic>
          <a:graphicData uri="http://schemas.openxmlformats.org/drawingml/2006/table">
            <a:tbl>
              <a:tblPr firstRow="1" bandRow="1">
                <a:tableStyleId>{5C22544A-7EE6-4342-B048-85BDC9FD1C3A}</a:tableStyleId>
              </a:tblPr>
              <a:tblGrid>
                <a:gridCol w="3321626"/>
                <a:gridCol w="1436914"/>
              </a:tblGrid>
              <a:tr h="257221">
                <a:tc>
                  <a:txBody>
                    <a:bodyPr/>
                    <a:lstStyle/>
                    <a:p>
                      <a:pPr algn="l" fontAlgn="b"/>
                      <a:r>
                        <a:rPr lang="en-US" sz="1400" b="0" i="0" u="none" strike="noStrike">
                          <a:solidFill>
                            <a:srgbClr val="000000"/>
                          </a:solidFill>
                          <a:effectLst/>
                          <a:latin typeface="Calibri" charset="0"/>
                        </a:rPr>
                        <a:t>var</a:t>
                      </a:r>
                    </a:p>
                  </a:txBody>
                  <a:tcPr marL="12700" marR="12700" marT="12700" marB="0" anchor="b"/>
                </a:tc>
                <a:tc>
                  <a:txBody>
                    <a:bodyPr/>
                    <a:lstStyle/>
                    <a:p>
                      <a:pPr algn="l" fontAlgn="b"/>
                      <a:r>
                        <a:rPr lang="en-US" sz="1400" b="0" i="0" u="none" strike="noStrike">
                          <a:solidFill>
                            <a:srgbClr val="000000"/>
                          </a:solidFill>
                          <a:effectLst/>
                          <a:latin typeface="Calibri" charset="0"/>
                        </a:rPr>
                        <a:t>rel.inf</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level</a:t>
                      </a:r>
                    </a:p>
                  </a:txBody>
                  <a:tcPr marL="12700" marR="12700" marT="12700" marB="0" anchor="b"/>
                </a:tc>
                <a:tc>
                  <a:txBody>
                    <a:bodyPr/>
                    <a:lstStyle/>
                    <a:p>
                      <a:pPr algn="r" fontAlgn="b"/>
                      <a:r>
                        <a:rPr lang="hr-HR" sz="1400" b="0" i="0" u="none" strike="noStrike">
                          <a:solidFill>
                            <a:srgbClr val="000000"/>
                          </a:solidFill>
                          <a:effectLst/>
                          <a:latin typeface="Calibri" charset="0"/>
                        </a:rPr>
                        <a:t>42.52515514</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fi-FI" sz="1400" b="0" i="0" u="none" strike="noStrike">
                          <a:solidFill>
                            <a:srgbClr val="000000"/>
                          </a:solidFill>
                          <a:effectLst/>
                          <a:latin typeface="Calibri" charset="0"/>
                        </a:rPr>
                        <a:t>15.310265</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hr-HR" sz="1400" b="0" i="0" u="none" strike="noStrike">
                          <a:solidFill>
                            <a:srgbClr val="000000"/>
                          </a:solidFill>
                          <a:effectLst/>
                          <a:latin typeface="Calibri" charset="0"/>
                        </a:rPr>
                        <a:t>6.969531606</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nb-NO" sz="1400" b="0" i="0" u="none" strike="noStrike">
                          <a:solidFill>
                            <a:srgbClr val="000000"/>
                          </a:solidFill>
                          <a:effectLst/>
                          <a:latin typeface="Calibri" charset="0"/>
                        </a:rPr>
                        <a:t>4.502103778</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tc>
                <a:tc>
                  <a:txBody>
                    <a:bodyPr/>
                    <a:lstStyle/>
                    <a:p>
                      <a:pPr algn="r" fontAlgn="b"/>
                      <a:r>
                        <a:rPr lang="is-IS" sz="1400" b="0" i="0" u="none" strike="noStrike">
                          <a:solidFill>
                            <a:srgbClr val="000000"/>
                          </a:solidFill>
                          <a:effectLst/>
                          <a:latin typeface="Calibri" charset="0"/>
                        </a:rPr>
                        <a:t>2.510947903</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fi-FI" sz="1400" b="0" i="0" u="none" strike="noStrike">
                          <a:solidFill>
                            <a:srgbClr val="000000"/>
                          </a:solidFill>
                          <a:effectLst/>
                          <a:latin typeface="Calibri" charset="0"/>
                        </a:rPr>
                        <a:t>1.891011053</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nb-NO" sz="1400" b="0" i="0" u="none" strike="noStrike">
                          <a:solidFill>
                            <a:srgbClr val="000000"/>
                          </a:solidFill>
                          <a:effectLst/>
                          <a:latin typeface="Calibri" charset="0"/>
                        </a:rPr>
                        <a:t>1.818201732</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nb-NO" sz="1400" b="0" i="0" u="none" strike="noStrike" dirty="0">
                          <a:solidFill>
                            <a:srgbClr val="000000"/>
                          </a:solidFill>
                          <a:effectLst/>
                          <a:latin typeface="Calibri" charset="0"/>
                        </a:rPr>
                        <a:t>1.740234182</a:t>
                      </a:r>
                    </a:p>
                  </a:txBody>
                  <a:tcPr marL="12700" marR="12700" marT="12700" marB="0" anchor="b"/>
                </a:tc>
              </a:tr>
              <a:tr h="409390">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hr-HR" sz="1400" b="0" i="0" u="none" strike="noStrike">
                          <a:solidFill>
                            <a:srgbClr val="000000"/>
                          </a:solidFill>
                          <a:effectLst/>
                          <a:latin typeface="Calibri" charset="0"/>
                        </a:rPr>
                        <a:t>1.690977146</a:t>
                      </a:r>
                    </a:p>
                  </a:txBody>
                  <a:tcPr marL="12700" marR="12700" marT="12700" marB="0" anchor="b"/>
                </a:tc>
              </a:tr>
              <a:tr h="409390">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hr-HR" sz="1400" b="0" i="0" u="none" strike="noStrike">
                          <a:solidFill>
                            <a:srgbClr val="000000"/>
                          </a:solidFill>
                          <a:effectLst/>
                          <a:latin typeface="Calibri" charset="0"/>
                        </a:rPr>
                        <a:t>1.677690961</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fi-FI" sz="1400" b="0" i="0" u="none" strike="noStrike">
                          <a:solidFill>
                            <a:srgbClr val="000000"/>
                          </a:solidFill>
                          <a:effectLst/>
                          <a:latin typeface="Calibri" charset="0"/>
                        </a:rPr>
                        <a:t>1.57994324</a:t>
                      </a:r>
                    </a:p>
                  </a:txBody>
                  <a:tcPr marL="12700" marR="12700" marT="12700" marB="0" anchor="b"/>
                </a:tc>
              </a:tr>
              <a:tr h="409390">
                <a:tc>
                  <a:txBody>
                    <a:bodyPr/>
                    <a:lstStyle/>
                    <a:p>
                      <a:pPr algn="l" fontAlgn="b"/>
                      <a:r>
                        <a:rPr lang="en-US" sz="1400" b="0" i="0" u="none" strike="noStrike">
                          <a:solidFill>
                            <a:srgbClr val="000000"/>
                          </a:solidFill>
                          <a:effectLst/>
                          <a:latin typeface="Calibri" charset="0"/>
                        </a:rPr>
                        <a:t>tlcwc_we0_wl31_fr_s25_f2g_pcs_</a:t>
                      </a:r>
                    </a:p>
                  </a:txBody>
                  <a:tcPr marL="12700" marR="12700" marT="12700" marB="0" anchor="b"/>
                </a:tc>
                <a:tc>
                  <a:txBody>
                    <a:bodyPr/>
                    <a:lstStyle/>
                    <a:p>
                      <a:pPr algn="r" fontAlgn="b"/>
                      <a:r>
                        <a:rPr lang="hr-HR" sz="1400" b="0" i="0" u="none" strike="noStrike">
                          <a:solidFill>
                            <a:srgbClr val="000000"/>
                          </a:solidFill>
                          <a:effectLst/>
                          <a:latin typeface="Calibri" charset="0"/>
                        </a:rPr>
                        <a:t>1.362318815</a:t>
                      </a:r>
                    </a:p>
                  </a:txBody>
                  <a:tcPr marL="12700" marR="12700" marT="12700" marB="0" anchor="b"/>
                </a:tc>
              </a:tr>
              <a:tr h="409390">
                <a:tc>
                  <a:txBody>
                    <a:bodyPr/>
                    <a:lstStyle/>
                    <a:p>
                      <a:pPr algn="l" fontAlgn="b"/>
                      <a:r>
                        <a:rPr lang="en-US" sz="1400" b="0" i="0" u="none" strike="noStrike">
                          <a:solidFill>
                            <a:srgbClr val="000000"/>
                          </a:solidFill>
                          <a:effectLst/>
                          <a:latin typeface="Calibri" charset="0"/>
                        </a:rPr>
                        <a:t>bbk_high_wldd0_ev_d_pcs_</a:t>
                      </a:r>
                    </a:p>
                  </a:txBody>
                  <a:tcPr marL="12700" marR="12700" marT="12700" marB="0" anchor="b"/>
                </a:tc>
                <a:tc>
                  <a:txBody>
                    <a:bodyPr/>
                    <a:lstStyle/>
                    <a:p>
                      <a:pPr algn="r" fontAlgn="b"/>
                      <a:r>
                        <a:rPr lang="is-IS" sz="1400" b="0" i="0" u="none" strike="noStrike">
                          <a:solidFill>
                            <a:srgbClr val="000000"/>
                          </a:solidFill>
                          <a:effectLst/>
                          <a:latin typeface="Calibri" charset="0"/>
                        </a:rPr>
                        <a:t>1.192493056</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fbc_sdllk4_pcs_</a:t>
                      </a:r>
                    </a:p>
                  </a:txBody>
                  <a:tcPr marL="12700" marR="12700" marT="12700" marB="0" anchor="b"/>
                </a:tc>
                <a:tc>
                  <a:txBody>
                    <a:bodyPr/>
                    <a:lstStyle/>
                    <a:p>
                      <a:pPr algn="r" fontAlgn="b"/>
                      <a:r>
                        <a:rPr lang="nb-NO" sz="1400" b="0" i="0" u="none" strike="noStrike">
                          <a:solidFill>
                            <a:srgbClr val="000000"/>
                          </a:solidFill>
                          <a:effectLst/>
                          <a:latin typeface="Calibri" charset="0"/>
                        </a:rPr>
                        <a:t>1.190281721</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nb-NO" sz="1400" b="0" i="0" u="none" strike="noStrike">
                          <a:solidFill>
                            <a:srgbClr val="000000"/>
                          </a:solidFill>
                          <a:effectLst/>
                          <a:latin typeface="Calibri" charset="0"/>
                        </a:rPr>
                        <a:t>0.933465832</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vth_sgs_med_mv_</a:t>
                      </a:r>
                    </a:p>
                  </a:txBody>
                  <a:tcPr marL="12700" marR="12700" marT="12700" marB="0" anchor="b"/>
                </a:tc>
                <a:tc>
                  <a:txBody>
                    <a:bodyPr/>
                    <a:lstStyle/>
                    <a:p>
                      <a:pPr algn="r" fontAlgn="b"/>
                      <a:r>
                        <a:rPr lang="is-IS" sz="1400" b="0" i="0" u="none" strike="noStrike" dirty="0">
                          <a:solidFill>
                            <a:srgbClr val="000000"/>
                          </a:solidFill>
                          <a:effectLst/>
                          <a:latin typeface="Calibri" charset="0"/>
                        </a:rPr>
                        <a:t>0.786905112</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is-IS" sz="1400" b="0" i="0" u="none" strike="noStrike" dirty="0">
                          <a:solidFill>
                            <a:srgbClr val="000000"/>
                          </a:solidFill>
                          <a:effectLst/>
                          <a:latin typeface="Calibri" charset="0"/>
                        </a:rPr>
                        <a:t>0.576303064</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wlleak_post_32_na_</a:t>
                      </a:r>
                    </a:p>
                  </a:txBody>
                  <a:tcPr marL="12700" marR="12700" marT="12700" marB="0" anchor="b"/>
                </a:tc>
                <a:tc>
                  <a:txBody>
                    <a:bodyPr/>
                    <a:lstStyle/>
                    <a:p>
                      <a:pPr algn="r" fontAlgn="b"/>
                      <a:r>
                        <a:rPr lang="fi-FI" sz="1400" b="0" i="0" u="none" strike="noStrike" dirty="0">
                          <a:solidFill>
                            <a:srgbClr val="000000"/>
                          </a:solidFill>
                          <a:effectLst/>
                          <a:latin typeface="Calibri" charset="0"/>
                        </a:rPr>
                        <a:t>0.518179847</a:t>
                      </a:r>
                    </a:p>
                  </a:txBody>
                  <a:tcPr marL="12700" marR="12700" marT="12700" marB="0" anchor="b"/>
                </a:tc>
              </a:tr>
              <a:tr h="257221">
                <a:tc>
                  <a:txBody>
                    <a:bodyPr/>
                    <a:lstStyle/>
                    <a:p>
                      <a:pPr algn="l" fontAlgn="b"/>
                      <a:r>
                        <a:rPr lang="en-US" sz="1400" b="0" i="0" u="none" strike="noStrike">
                          <a:solidFill>
                            <a:srgbClr val="000000"/>
                          </a:solidFill>
                          <a:effectLst/>
                          <a:latin typeface="Calibri" charset="0"/>
                        </a:rPr>
                        <a:t>vref_t_mv_</a:t>
                      </a:r>
                    </a:p>
                  </a:txBody>
                  <a:tcPr marL="12700" marR="12700" marT="12700" marB="0" anchor="b"/>
                </a:tc>
                <a:tc>
                  <a:txBody>
                    <a:bodyPr/>
                    <a:lstStyle/>
                    <a:p>
                      <a:pPr algn="r" fontAlgn="b"/>
                      <a:r>
                        <a:rPr lang="is-IS" sz="1400" b="0" i="0" u="none" strike="noStrike" dirty="0">
                          <a:solidFill>
                            <a:srgbClr val="000000"/>
                          </a:solidFill>
                          <a:effectLst/>
                          <a:latin typeface="Calibri" charset="0"/>
                        </a:rPr>
                        <a:t>0.452485837</a:t>
                      </a:r>
                    </a:p>
                  </a:txBody>
                  <a:tcPr marL="12700" marR="12700" marT="12700" marB="0" anchor="b"/>
                </a:tc>
              </a:tr>
            </a:tbl>
          </a:graphicData>
        </a:graphic>
      </p:graphicFrame>
      <p:sp>
        <p:nvSpPr>
          <p:cNvPr id="10" name="TextBox 9"/>
          <p:cNvSpPr txBox="1"/>
          <p:nvPr/>
        </p:nvSpPr>
        <p:spPr>
          <a:xfrm>
            <a:off x="8094021" y="367453"/>
            <a:ext cx="1586845" cy="400110"/>
          </a:xfrm>
          <a:prstGeom prst="rect">
            <a:avLst/>
          </a:prstGeom>
          <a:noFill/>
        </p:spPr>
        <p:txBody>
          <a:bodyPr wrap="none" rtlCol="0">
            <a:spAutoFit/>
          </a:bodyPr>
          <a:lstStyle/>
          <a:p>
            <a:r>
              <a:rPr lang="en-US" sz="2000" smtClean="0"/>
              <a:t>GBM  LTPD</a:t>
            </a:r>
            <a:endParaRPr lang="en-US" sz="2000" dirty="0" smtClean="0"/>
          </a:p>
        </p:txBody>
      </p:sp>
    </p:spTree>
    <p:extLst>
      <p:ext uri="{BB962C8B-B14F-4D97-AF65-F5344CB8AC3E}">
        <p14:creationId xmlns:p14="http://schemas.microsoft.com/office/powerpoint/2010/main" val="1753206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875" y="1118347"/>
            <a:ext cx="5415819"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295" y="1208741"/>
            <a:ext cx="5434105" cy="4886512"/>
          </a:xfrm>
          <a:prstGeom prst="rect">
            <a:avLst/>
          </a:prstGeom>
        </p:spPr>
      </p:pic>
    </p:spTree>
    <p:extLst>
      <p:ext uri="{BB962C8B-B14F-4D97-AF65-F5344CB8AC3E}">
        <p14:creationId xmlns:p14="http://schemas.microsoft.com/office/powerpoint/2010/main" val="3695362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717" y="1104900"/>
            <a:ext cx="9732566"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6368046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075" y="1114372"/>
            <a:ext cx="11245850" cy="5048355"/>
          </a:xfrm>
        </p:spPr>
      </p:pic>
    </p:spTree>
    <p:extLst>
      <p:ext uri="{BB962C8B-B14F-4D97-AF65-F5344CB8AC3E}">
        <p14:creationId xmlns:p14="http://schemas.microsoft.com/office/powerpoint/2010/main" val="15027427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029" y="1104900"/>
            <a:ext cx="9267941"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59156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026" y="1104900"/>
            <a:ext cx="10001948"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086419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478" y="1104900"/>
            <a:ext cx="9337044"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77561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4798" y="1104900"/>
            <a:ext cx="9502403" cy="5067300"/>
          </a:xfrm>
        </p:spPr>
      </p:pic>
      <p:sp>
        <p:nvSpPr>
          <p:cNvPr id="3" name="Title 2"/>
          <p:cNvSpPr>
            <a:spLocks noGrp="1"/>
          </p:cNvSpPr>
          <p:nvPr>
            <p:ph type="title"/>
          </p:nvPr>
        </p:nvSpPr>
        <p:spPr/>
        <p:txBody>
          <a:bodyPr/>
          <a:lstStyle/>
          <a:p>
            <a:r>
              <a:rPr lang="en-US" dirty="0" smtClean="0"/>
              <a:t>Lasso variables contributions LTPD</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897320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607" y="1104900"/>
            <a:ext cx="9346785" cy="5067300"/>
          </a:xfrm>
        </p:spPr>
      </p:pic>
      <p:sp>
        <p:nvSpPr>
          <p:cNvPr id="3" name="Title 2"/>
          <p:cNvSpPr>
            <a:spLocks noGrp="1"/>
          </p:cNvSpPr>
          <p:nvPr>
            <p:ph type="title"/>
          </p:nvPr>
        </p:nvSpPr>
        <p:spPr/>
        <p:txBody>
          <a:bodyPr/>
          <a:lstStyle/>
          <a:p>
            <a:r>
              <a:rPr lang="en-US" dirty="0" smtClean="0"/>
              <a:t>GBM contribution</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69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099290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140" y="476519"/>
            <a:ext cx="10881260" cy="5772955"/>
          </a:xfrm>
        </p:spPr>
      </p:pic>
    </p:spTree>
    <p:extLst>
      <p:ext uri="{BB962C8B-B14F-4D97-AF65-F5344CB8AC3E}">
        <p14:creationId xmlns:p14="http://schemas.microsoft.com/office/powerpoint/2010/main" val="487968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715760740"/>
              </p:ext>
            </p:extLst>
          </p:nvPr>
        </p:nvGraphicFramePr>
        <p:xfrm>
          <a:off x="473073" y="903550"/>
          <a:ext cx="11246487" cy="5753104"/>
        </p:xfrm>
        <a:graphic>
          <a:graphicData uri="http://schemas.openxmlformats.org/drawingml/2006/table">
            <a:tbl>
              <a:tblPr firstRow="1" bandRow="1">
                <a:tableStyleId>{5C22544A-7EE6-4342-B048-85BDC9FD1C3A}</a:tableStyleId>
              </a:tblPr>
              <a:tblGrid>
                <a:gridCol w="2564042"/>
                <a:gridCol w="649240"/>
                <a:gridCol w="1606641"/>
                <a:gridCol w="1606641"/>
                <a:gridCol w="1606641"/>
                <a:gridCol w="1606641"/>
                <a:gridCol w="1606641"/>
              </a:tblGrid>
              <a:tr h="287360">
                <a:tc>
                  <a:txBody>
                    <a:bodyPr/>
                    <a:lstStyle/>
                    <a:p>
                      <a:pPr algn="l" fontAlgn="b"/>
                      <a:endParaRPr lang="en-US" sz="1400" b="0" i="0" u="none" strike="noStrike" dirty="0">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2780.704352</a:t>
                      </a:r>
                    </a:p>
                  </a:txBody>
                  <a:tcPr marL="12700" marR="12700" marT="12700" marB="0" anchor="b"/>
                </a:tc>
                <a:tc>
                  <a:txBody>
                    <a:bodyPr/>
                    <a:lstStyle/>
                    <a:p>
                      <a:pPr algn="r" fontAlgn="b"/>
                      <a:r>
                        <a:rPr lang="is-IS" sz="1400" b="0" i="0" u="none" strike="noStrike">
                          <a:solidFill>
                            <a:srgbClr val="000000"/>
                          </a:solidFill>
                          <a:effectLst/>
                          <a:latin typeface="Calibri" charset="0"/>
                        </a:rPr>
                        <a:t>2780.704352</a:t>
                      </a:r>
                    </a:p>
                  </a:txBody>
                  <a:tcPr marL="12700" marR="12700" marT="12700" marB="0" anchor="b"/>
                </a:tc>
                <a:tc>
                  <a:txBody>
                    <a:bodyPr/>
                    <a:lstStyle/>
                    <a:p>
                      <a:pPr algn="r" fontAlgn="b"/>
                      <a:r>
                        <a:rPr lang="is-IS" sz="1400" b="0" i="0" u="none" strike="noStrike">
                          <a:solidFill>
                            <a:srgbClr val="000000"/>
                          </a:solidFill>
                          <a:effectLst/>
                          <a:latin typeface="Calibri" charset="0"/>
                        </a:rPr>
                        <a:t>9262.359403</a:t>
                      </a:r>
                    </a:p>
                  </a:txBody>
                  <a:tcPr marL="12700" marR="12700" marT="12700" marB="0" anchor="b"/>
                </a:tc>
                <a:tc>
                  <a:txBody>
                    <a:bodyPr/>
                    <a:lstStyle/>
                    <a:p>
                      <a:pPr algn="r" fontAlgn="b"/>
                      <a:r>
                        <a:rPr lang="en-US" sz="1400" b="0" i="0" u="none" strike="noStrike">
                          <a:solidFill>
                            <a:srgbClr val="000000"/>
                          </a:solidFill>
                          <a:effectLst/>
                          <a:latin typeface="Calibri" charset="0"/>
                        </a:rPr>
                        <a:t>0</a:t>
                      </a:r>
                    </a:p>
                  </a:txBody>
                  <a:tcPr marL="12700" marR="12700" marT="12700" marB="0" anchor="b"/>
                </a:tc>
                <a:tc>
                  <a:txBody>
                    <a:bodyPr/>
                    <a:lstStyle/>
                    <a:p>
                      <a:pPr algn="r" fontAlgn="b"/>
                      <a:r>
                        <a:rPr lang="hr-HR" sz="1400" b="0" i="0" u="none" strike="noStrike">
                          <a:solidFill>
                            <a:srgbClr val="000000"/>
                          </a:solidFill>
                          <a:effectLst/>
                          <a:latin typeface="Calibri" charset="0"/>
                        </a:rPr>
                        <a:t>38.38631077</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617.3664622</a:t>
                      </a:r>
                    </a:p>
                  </a:txBody>
                  <a:tcPr marL="12700" marR="12700" marT="12700" marB="0" anchor="b"/>
                </a:tc>
                <a:tc>
                  <a:txBody>
                    <a:bodyPr/>
                    <a:lstStyle/>
                    <a:p>
                      <a:pPr algn="r" fontAlgn="b"/>
                      <a:r>
                        <a:rPr lang="nb-NO" sz="1400" b="0" i="0" u="none" strike="noStrike">
                          <a:solidFill>
                            <a:srgbClr val="000000"/>
                          </a:solidFill>
                          <a:effectLst/>
                          <a:latin typeface="Calibri" charset="0"/>
                        </a:rPr>
                        <a:t>617.3664622</a:t>
                      </a:r>
                    </a:p>
                  </a:txBody>
                  <a:tcPr marL="12700" marR="12700" marT="12700" marB="0" anchor="b"/>
                </a:tc>
                <a:tc>
                  <a:txBody>
                    <a:bodyPr/>
                    <a:lstStyle/>
                    <a:p>
                      <a:pPr algn="r" fontAlgn="b"/>
                      <a:r>
                        <a:rPr lang="is-IS" sz="1400" b="0" i="0" u="none" strike="noStrike">
                          <a:solidFill>
                            <a:srgbClr val="000000"/>
                          </a:solidFill>
                          <a:effectLst/>
                          <a:latin typeface="Calibri" charset="0"/>
                        </a:rPr>
                        <a:t>2056.410654</a:t>
                      </a:r>
                    </a:p>
                  </a:txBody>
                  <a:tcPr marL="12700" marR="12700" marT="12700" marB="0" anchor="b"/>
                </a:tc>
                <a:tc>
                  <a:txBody>
                    <a:bodyPr/>
                    <a:lstStyle/>
                    <a:p>
                      <a:pPr algn="r" fontAlgn="b"/>
                      <a:r>
                        <a:rPr lang="en-US" sz="1400" b="0" i="0" u="none" strike="noStrike">
                          <a:solidFill>
                            <a:srgbClr val="000000"/>
                          </a:solidFill>
                          <a:effectLst/>
                          <a:latin typeface="Calibri" charset="0"/>
                        </a:rPr>
                        <a:t>0</a:t>
                      </a:r>
                    </a:p>
                  </a:txBody>
                  <a:tcPr marL="12700" marR="12700" marT="12700" marB="0" anchor="b"/>
                </a:tc>
                <a:tc>
                  <a:txBody>
                    <a:bodyPr/>
                    <a:lstStyle/>
                    <a:p>
                      <a:pPr algn="r" fontAlgn="b"/>
                      <a:r>
                        <a:rPr lang="is-IS" sz="1400" b="0" i="0" u="none" strike="noStrike">
                          <a:solidFill>
                            <a:srgbClr val="000000"/>
                          </a:solidFill>
                          <a:effectLst/>
                          <a:latin typeface="Calibri" charset="0"/>
                        </a:rPr>
                        <a:t>8.522452542</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431.1852724</a:t>
                      </a:r>
                    </a:p>
                  </a:txBody>
                  <a:tcPr marL="12700" marR="12700" marT="12700" marB="0" anchor="b"/>
                </a:tc>
                <a:tc>
                  <a:txBody>
                    <a:bodyPr/>
                    <a:lstStyle/>
                    <a:p>
                      <a:pPr algn="r" fontAlgn="b"/>
                      <a:r>
                        <a:rPr lang="is-IS" sz="1400" b="0" i="0" u="none" strike="noStrike">
                          <a:solidFill>
                            <a:srgbClr val="000000"/>
                          </a:solidFill>
                          <a:effectLst/>
                          <a:latin typeface="Calibri" charset="0"/>
                        </a:rPr>
                        <a:t>431.1852724</a:t>
                      </a:r>
                    </a:p>
                  </a:txBody>
                  <a:tcPr marL="12700" marR="12700" marT="12700" marB="0" anchor="b"/>
                </a:tc>
                <a:tc>
                  <a:txBody>
                    <a:bodyPr/>
                    <a:lstStyle/>
                    <a:p>
                      <a:pPr algn="r" fontAlgn="b"/>
                      <a:r>
                        <a:rPr lang="is-IS" sz="1400" b="0" i="0" u="none" strike="noStrike">
                          <a:solidFill>
                            <a:srgbClr val="000000"/>
                          </a:solidFill>
                          <a:effectLst/>
                          <a:latin typeface="Calibri" charset="0"/>
                        </a:rPr>
                        <a:t>1436.252279</a:t>
                      </a:r>
                    </a:p>
                  </a:txBody>
                  <a:tcPr marL="12700" marR="12700" marT="12700" marB="0" anchor="b"/>
                </a:tc>
                <a:tc>
                  <a:txBody>
                    <a:bodyPr/>
                    <a:lstStyle/>
                    <a:p>
                      <a:pPr algn="r" fontAlgn="b"/>
                      <a:r>
                        <a:rPr lang="nb-NO" sz="1400" b="0" i="0" u="none" strike="noStrike">
                          <a:solidFill>
                            <a:srgbClr val="000000"/>
                          </a:solidFill>
                          <a:effectLst/>
                          <a:latin typeface="Calibri" charset="0"/>
                        </a:rPr>
                        <a:t>2.40E-286</a:t>
                      </a:r>
                    </a:p>
                  </a:txBody>
                  <a:tcPr marL="12700" marR="12700" marT="12700" marB="0" anchor="b"/>
                </a:tc>
                <a:tc>
                  <a:txBody>
                    <a:bodyPr/>
                    <a:lstStyle/>
                    <a:p>
                      <a:pPr algn="r" fontAlgn="b"/>
                      <a:r>
                        <a:rPr lang="hr-HR" sz="1400" b="0" i="0" u="none" strike="noStrike">
                          <a:solidFill>
                            <a:srgbClr val="000000"/>
                          </a:solidFill>
                          <a:effectLst/>
                          <a:latin typeface="Calibri" charset="0"/>
                        </a:rPr>
                        <a:t>5.952309117</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129.035725</a:t>
                      </a:r>
                    </a:p>
                  </a:txBody>
                  <a:tcPr marL="12700" marR="12700" marT="12700" marB="0" anchor="b"/>
                </a:tc>
                <a:tc>
                  <a:txBody>
                    <a:bodyPr/>
                    <a:lstStyle/>
                    <a:p>
                      <a:pPr algn="r" fontAlgn="b"/>
                      <a:r>
                        <a:rPr lang="hr-HR" sz="1400" b="0" i="0" u="none" strike="noStrike">
                          <a:solidFill>
                            <a:srgbClr val="000000"/>
                          </a:solidFill>
                          <a:effectLst/>
                          <a:latin typeface="Calibri" charset="0"/>
                        </a:rPr>
                        <a:t>129.035725</a:t>
                      </a:r>
                    </a:p>
                  </a:txBody>
                  <a:tcPr marL="12700" marR="12700" marT="12700" marB="0" anchor="b"/>
                </a:tc>
                <a:tc>
                  <a:txBody>
                    <a:bodyPr/>
                    <a:lstStyle/>
                    <a:p>
                      <a:pPr algn="r" fontAlgn="b"/>
                      <a:r>
                        <a:rPr lang="fi-FI" sz="1400" b="0" i="0" u="none" strike="noStrike">
                          <a:solidFill>
                            <a:srgbClr val="000000"/>
                          </a:solidFill>
                          <a:effectLst/>
                          <a:latin typeface="Calibri" charset="0"/>
                        </a:rPr>
                        <a:t>429.8102602</a:t>
                      </a:r>
                    </a:p>
                  </a:txBody>
                  <a:tcPr marL="12700" marR="12700" marT="12700" marB="0" anchor="b"/>
                </a:tc>
                <a:tc>
                  <a:txBody>
                    <a:bodyPr/>
                    <a:lstStyle/>
                    <a:p>
                      <a:pPr algn="r" fontAlgn="b"/>
                      <a:r>
                        <a:rPr lang="nb-NO" sz="1400" b="0" i="0" u="none" strike="noStrike">
                          <a:solidFill>
                            <a:srgbClr val="000000"/>
                          </a:solidFill>
                          <a:effectLst/>
                          <a:latin typeface="Calibri" charset="0"/>
                        </a:rPr>
                        <a:t>9.68E-93</a:t>
                      </a:r>
                    </a:p>
                  </a:txBody>
                  <a:tcPr marL="12700" marR="12700" marT="12700" marB="0" anchor="b"/>
                </a:tc>
                <a:tc>
                  <a:txBody>
                    <a:bodyPr/>
                    <a:lstStyle/>
                    <a:p>
                      <a:pPr algn="r" fontAlgn="b"/>
                      <a:r>
                        <a:rPr lang="is-IS" sz="1400" b="0" i="0" u="none" strike="noStrike">
                          <a:solidFill>
                            <a:srgbClr val="000000"/>
                          </a:solidFill>
                          <a:effectLst/>
                          <a:latin typeface="Calibri" charset="0"/>
                        </a:rPr>
                        <a:t>1.781277264</a:t>
                      </a:r>
                    </a:p>
                  </a:txBody>
                  <a:tcPr marL="12700" marR="12700" marT="12700" marB="0" anchor="b"/>
                </a:tc>
              </a:tr>
              <a:tr h="293264">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120.1226806</a:t>
                      </a:r>
                    </a:p>
                  </a:txBody>
                  <a:tcPr marL="12700" marR="12700" marT="12700" marB="0" anchor="b"/>
                </a:tc>
                <a:tc>
                  <a:txBody>
                    <a:bodyPr/>
                    <a:lstStyle/>
                    <a:p>
                      <a:pPr algn="r" fontAlgn="b"/>
                      <a:r>
                        <a:rPr lang="is-IS" sz="1400" b="0" i="0" u="none" strike="noStrike">
                          <a:solidFill>
                            <a:srgbClr val="000000"/>
                          </a:solidFill>
                          <a:effectLst/>
                          <a:latin typeface="Calibri" charset="0"/>
                        </a:rPr>
                        <a:t>120.1226806</a:t>
                      </a:r>
                    </a:p>
                  </a:txBody>
                  <a:tcPr marL="12700" marR="12700" marT="12700" marB="0" anchor="b"/>
                </a:tc>
                <a:tc>
                  <a:txBody>
                    <a:bodyPr/>
                    <a:lstStyle/>
                    <a:p>
                      <a:pPr algn="r" fontAlgn="b"/>
                      <a:r>
                        <a:rPr lang="cs-CZ" sz="1400" b="0" i="0" u="none" strike="noStrike">
                          <a:solidFill>
                            <a:srgbClr val="000000"/>
                          </a:solidFill>
                          <a:effectLst/>
                          <a:latin typeface="Calibri" charset="0"/>
                        </a:rPr>
                        <a:t>400.1214437</a:t>
                      </a:r>
                    </a:p>
                  </a:txBody>
                  <a:tcPr marL="12700" marR="12700" marT="12700" marB="0" anchor="b"/>
                </a:tc>
                <a:tc>
                  <a:txBody>
                    <a:bodyPr/>
                    <a:lstStyle/>
                    <a:p>
                      <a:pPr algn="r" fontAlgn="b"/>
                      <a:r>
                        <a:rPr lang="nb-NO" sz="1400" b="0" i="0" u="none" strike="noStrike">
                          <a:solidFill>
                            <a:srgbClr val="000000"/>
                          </a:solidFill>
                          <a:effectLst/>
                          <a:latin typeface="Calibri" charset="0"/>
                        </a:rPr>
                        <a:t>1.23E-86</a:t>
                      </a:r>
                    </a:p>
                  </a:txBody>
                  <a:tcPr marL="12700" marR="12700" marT="12700" marB="0" anchor="b"/>
                </a:tc>
                <a:tc>
                  <a:txBody>
                    <a:bodyPr/>
                    <a:lstStyle/>
                    <a:p>
                      <a:pPr algn="r" fontAlgn="b"/>
                      <a:r>
                        <a:rPr lang="it-IT" sz="1400" b="0" i="0" u="none" strike="noStrike">
                          <a:solidFill>
                            <a:srgbClr val="000000"/>
                          </a:solidFill>
                          <a:effectLst/>
                          <a:latin typeface="Calibri" charset="0"/>
                        </a:rPr>
                        <a:t>1.658236893</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cs-CZ" sz="1400" b="0" i="0" u="none" strike="noStrike">
                          <a:solidFill>
                            <a:srgbClr val="000000"/>
                          </a:solidFill>
                          <a:effectLst/>
                          <a:latin typeface="Calibri" charset="0"/>
                        </a:rPr>
                        <a:t>117.7438943</a:t>
                      </a:r>
                    </a:p>
                  </a:txBody>
                  <a:tcPr marL="12700" marR="12700" marT="12700" marB="0" anchor="b"/>
                </a:tc>
                <a:tc>
                  <a:txBody>
                    <a:bodyPr/>
                    <a:lstStyle/>
                    <a:p>
                      <a:pPr algn="r" fontAlgn="b"/>
                      <a:r>
                        <a:rPr lang="cs-CZ" sz="1400" b="0" i="0" u="none" strike="noStrike">
                          <a:solidFill>
                            <a:srgbClr val="000000"/>
                          </a:solidFill>
                          <a:effectLst/>
                          <a:latin typeface="Calibri" charset="0"/>
                        </a:rPr>
                        <a:t>117.7438943</a:t>
                      </a:r>
                    </a:p>
                  </a:txBody>
                  <a:tcPr marL="12700" marR="12700" marT="12700" marB="0" anchor="b"/>
                </a:tc>
                <a:tc>
                  <a:txBody>
                    <a:bodyPr/>
                    <a:lstStyle/>
                    <a:p>
                      <a:pPr algn="r" fontAlgn="b"/>
                      <a:r>
                        <a:rPr lang="cs-CZ" sz="1400" b="0" i="0" u="none" strike="noStrike">
                          <a:solidFill>
                            <a:srgbClr val="000000"/>
                          </a:solidFill>
                          <a:effectLst/>
                          <a:latin typeface="Calibri" charset="0"/>
                        </a:rPr>
                        <a:t>392.1978494</a:t>
                      </a:r>
                    </a:p>
                  </a:txBody>
                  <a:tcPr marL="12700" marR="12700" marT="12700" marB="0" anchor="b"/>
                </a:tc>
                <a:tc>
                  <a:txBody>
                    <a:bodyPr/>
                    <a:lstStyle/>
                    <a:p>
                      <a:pPr algn="r" fontAlgn="b"/>
                      <a:r>
                        <a:rPr lang="nb-NO" sz="1400" b="0" i="0" u="none" strike="noStrike">
                          <a:solidFill>
                            <a:srgbClr val="000000"/>
                          </a:solidFill>
                          <a:effectLst/>
                          <a:latin typeface="Calibri" charset="0"/>
                        </a:rPr>
                        <a:t>5.30E-85</a:t>
                      </a:r>
                    </a:p>
                  </a:txBody>
                  <a:tcPr marL="12700" marR="12700" marT="12700" marB="0" anchor="b"/>
                </a:tc>
                <a:tc>
                  <a:txBody>
                    <a:bodyPr/>
                    <a:lstStyle/>
                    <a:p>
                      <a:pPr algn="r" fontAlgn="b"/>
                      <a:r>
                        <a:rPr lang="fi-FI" sz="1400" b="0" i="0" u="none" strike="noStrike">
                          <a:solidFill>
                            <a:srgbClr val="000000"/>
                          </a:solidFill>
                          <a:effectLst/>
                          <a:latin typeface="Calibri" charset="0"/>
                        </a:rPr>
                        <a:t>1.625398873</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75.87547165</a:t>
                      </a:r>
                    </a:p>
                  </a:txBody>
                  <a:tcPr marL="12700" marR="12700" marT="12700" marB="0" anchor="b"/>
                </a:tc>
                <a:tc>
                  <a:txBody>
                    <a:bodyPr/>
                    <a:lstStyle/>
                    <a:p>
                      <a:pPr algn="r" fontAlgn="b"/>
                      <a:r>
                        <a:rPr lang="nb-NO" sz="1400" b="0" i="0" u="none" strike="noStrike">
                          <a:solidFill>
                            <a:srgbClr val="000000"/>
                          </a:solidFill>
                          <a:effectLst/>
                          <a:latin typeface="Calibri" charset="0"/>
                        </a:rPr>
                        <a:t>75.87547165</a:t>
                      </a:r>
                    </a:p>
                  </a:txBody>
                  <a:tcPr marL="12700" marR="12700" marT="12700" marB="0" anchor="b"/>
                </a:tc>
                <a:tc>
                  <a:txBody>
                    <a:bodyPr/>
                    <a:lstStyle/>
                    <a:p>
                      <a:pPr algn="r" fontAlgn="b"/>
                      <a:r>
                        <a:rPr lang="hr-HR" sz="1400" b="0" i="0" u="none" strike="noStrike">
                          <a:solidFill>
                            <a:srgbClr val="000000"/>
                          </a:solidFill>
                          <a:effectLst/>
                          <a:latin typeface="Calibri" charset="0"/>
                        </a:rPr>
                        <a:t>252.7366449</a:t>
                      </a:r>
                    </a:p>
                  </a:txBody>
                  <a:tcPr marL="12700" marR="12700" marT="12700" marB="0" anchor="b"/>
                </a:tc>
                <a:tc>
                  <a:txBody>
                    <a:bodyPr/>
                    <a:lstStyle/>
                    <a:p>
                      <a:pPr algn="r" fontAlgn="b"/>
                      <a:r>
                        <a:rPr lang="nb-NO" sz="1400" b="0" i="0" u="none" strike="noStrike">
                          <a:solidFill>
                            <a:srgbClr val="000000"/>
                          </a:solidFill>
                          <a:effectLst/>
                          <a:latin typeface="Calibri" charset="0"/>
                        </a:rPr>
                        <a:t>6.05E-56</a:t>
                      </a:r>
                    </a:p>
                  </a:txBody>
                  <a:tcPr marL="12700" marR="12700" marT="12700" marB="0" anchor="b"/>
                </a:tc>
                <a:tc>
                  <a:txBody>
                    <a:bodyPr/>
                    <a:lstStyle/>
                    <a:p>
                      <a:pPr algn="r" fontAlgn="b"/>
                      <a:r>
                        <a:rPr lang="is-IS" sz="1400" b="0" i="0" u="none" strike="noStrike">
                          <a:solidFill>
                            <a:srgbClr val="000000"/>
                          </a:solidFill>
                          <a:effectLst/>
                          <a:latin typeface="Calibri" charset="0"/>
                        </a:rPr>
                        <a:t>1.047425064</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sfbc_t32wlsalp_far_fresh_pcs_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56.6369939</a:t>
                      </a:r>
                    </a:p>
                  </a:txBody>
                  <a:tcPr marL="12700" marR="12700" marT="12700" marB="0" anchor="b"/>
                </a:tc>
                <a:tc>
                  <a:txBody>
                    <a:bodyPr/>
                    <a:lstStyle/>
                    <a:p>
                      <a:pPr algn="r" fontAlgn="b"/>
                      <a:r>
                        <a:rPr lang="hr-HR" sz="1400" b="0" i="0" u="none" strike="noStrike">
                          <a:solidFill>
                            <a:srgbClr val="000000"/>
                          </a:solidFill>
                          <a:effectLst/>
                          <a:latin typeface="Calibri" charset="0"/>
                        </a:rPr>
                        <a:t>56.6369939</a:t>
                      </a:r>
                    </a:p>
                  </a:txBody>
                  <a:tcPr marL="12700" marR="12700" marT="12700" marB="0" anchor="b"/>
                </a:tc>
                <a:tc>
                  <a:txBody>
                    <a:bodyPr/>
                    <a:lstStyle/>
                    <a:p>
                      <a:pPr algn="r" fontAlgn="b"/>
                      <a:r>
                        <a:rPr lang="hr-HR" sz="1400" b="0" i="0" u="none" strike="noStrike">
                          <a:solidFill>
                            <a:srgbClr val="000000"/>
                          </a:solidFill>
                          <a:effectLst/>
                          <a:latin typeface="Calibri" charset="0"/>
                        </a:rPr>
                        <a:t>188.6544294</a:t>
                      </a:r>
                    </a:p>
                  </a:txBody>
                  <a:tcPr marL="12700" marR="12700" marT="12700" marB="0" anchor="b"/>
                </a:tc>
                <a:tc>
                  <a:txBody>
                    <a:bodyPr/>
                    <a:lstStyle/>
                    <a:p>
                      <a:pPr algn="r" fontAlgn="b"/>
                      <a:r>
                        <a:rPr lang="nb-NO" sz="1400" b="0" i="0" u="none" strike="noStrike">
                          <a:solidFill>
                            <a:srgbClr val="000000"/>
                          </a:solidFill>
                          <a:effectLst/>
                          <a:latin typeface="Calibri" charset="0"/>
                        </a:rPr>
                        <a:t>2.18E-42</a:t>
                      </a:r>
                    </a:p>
                  </a:txBody>
                  <a:tcPr marL="12700" marR="12700" marT="12700" marB="0" anchor="b"/>
                </a:tc>
                <a:tc>
                  <a:txBody>
                    <a:bodyPr/>
                    <a:lstStyle/>
                    <a:p>
                      <a:pPr algn="r" fontAlgn="b"/>
                      <a:r>
                        <a:rPr lang="is-IS" sz="1400" b="0" i="0" u="none" strike="noStrike">
                          <a:solidFill>
                            <a:srgbClr val="000000"/>
                          </a:solidFill>
                          <a:effectLst/>
                          <a:latin typeface="Calibri" charset="0"/>
                        </a:rPr>
                        <a:t>0.781846962</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bbk_sgsld_1_d_pcs_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52.31746176</a:t>
                      </a:r>
                    </a:p>
                  </a:txBody>
                  <a:tcPr marL="12700" marR="12700" marT="12700" marB="0" anchor="b"/>
                </a:tc>
                <a:tc>
                  <a:txBody>
                    <a:bodyPr/>
                    <a:lstStyle/>
                    <a:p>
                      <a:pPr algn="r" fontAlgn="b"/>
                      <a:r>
                        <a:rPr lang="hr-HR" sz="1400" b="0" i="0" u="none" strike="noStrike">
                          <a:solidFill>
                            <a:srgbClr val="000000"/>
                          </a:solidFill>
                          <a:effectLst/>
                          <a:latin typeface="Calibri" charset="0"/>
                        </a:rPr>
                        <a:t>52.31746176</a:t>
                      </a:r>
                    </a:p>
                  </a:txBody>
                  <a:tcPr marL="12700" marR="12700" marT="12700" marB="0" anchor="b"/>
                </a:tc>
                <a:tc>
                  <a:txBody>
                    <a:bodyPr/>
                    <a:lstStyle/>
                    <a:p>
                      <a:pPr algn="r" fontAlgn="b"/>
                      <a:r>
                        <a:rPr lang="is-IS" sz="1400" b="0" i="0" u="none" strike="noStrike">
                          <a:solidFill>
                            <a:srgbClr val="000000"/>
                          </a:solidFill>
                          <a:effectLst/>
                          <a:latin typeface="Calibri" charset="0"/>
                        </a:rPr>
                        <a:t>174.266327</a:t>
                      </a:r>
                    </a:p>
                  </a:txBody>
                  <a:tcPr marL="12700" marR="12700" marT="12700" marB="0" anchor="b"/>
                </a:tc>
                <a:tc>
                  <a:txBody>
                    <a:bodyPr/>
                    <a:lstStyle/>
                    <a:p>
                      <a:pPr algn="r" fontAlgn="b"/>
                      <a:r>
                        <a:rPr lang="nb-NO" sz="1400" b="0" i="0" u="none" strike="noStrike">
                          <a:solidFill>
                            <a:srgbClr val="000000"/>
                          </a:solidFill>
                          <a:effectLst/>
                          <a:latin typeface="Calibri" charset="0"/>
                        </a:rPr>
                        <a:t>2.51E-39</a:t>
                      </a:r>
                    </a:p>
                  </a:txBody>
                  <a:tcPr marL="12700" marR="12700" marT="12700" marB="0" anchor="b"/>
                </a:tc>
                <a:tc>
                  <a:txBody>
                    <a:bodyPr/>
                    <a:lstStyle/>
                    <a:p>
                      <a:pPr algn="r" fontAlgn="b"/>
                      <a:r>
                        <a:rPr lang="cs-CZ" sz="1400" b="0" i="0" u="none" strike="noStrike">
                          <a:solidFill>
                            <a:srgbClr val="000000"/>
                          </a:solidFill>
                          <a:effectLst/>
                          <a:latin typeface="Calibri" charset="0"/>
                        </a:rPr>
                        <a:t>0.72221786</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levelUP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168.9117713</a:t>
                      </a:r>
                    </a:p>
                  </a:txBody>
                  <a:tcPr marL="12700" marR="12700" marT="12700" marB="0" anchor="b"/>
                </a:tc>
                <a:tc>
                  <a:txBody>
                    <a:bodyPr/>
                    <a:lstStyle/>
                    <a:p>
                      <a:pPr algn="r" fontAlgn="b"/>
                      <a:r>
                        <a:rPr lang="nb-NO" sz="1400" b="0" i="0" u="none" strike="noStrike">
                          <a:solidFill>
                            <a:srgbClr val="000000"/>
                          </a:solidFill>
                          <a:effectLst/>
                          <a:latin typeface="Calibri" charset="0"/>
                        </a:rPr>
                        <a:t>3.49E-38</a:t>
                      </a:r>
                    </a:p>
                  </a:txBody>
                  <a:tcPr marL="12700" marR="12700" marT="12700" marB="0" anchor="b"/>
                </a:tc>
                <a:tc>
                  <a:txBody>
                    <a:bodyPr/>
                    <a:lstStyle/>
                    <a:p>
                      <a:pPr algn="r" fontAlgn="b"/>
                      <a:r>
                        <a:rPr lang="is-IS" sz="1400" b="0" i="0" u="none" strike="noStrike">
                          <a:solidFill>
                            <a:srgbClr val="000000"/>
                          </a:solidFill>
                          <a:effectLst/>
                          <a:latin typeface="Calibri" charset="0"/>
                        </a:rPr>
                        <a:t>0.700026793</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frlt_vcgrsft_cr3_pcs_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46.96652396</a:t>
                      </a:r>
                    </a:p>
                  </a:txBody>
                  <a:tcPr marL="12700" marR="12700" marT="12700" marB="0" anchor="b"/>
                </a:tc>
                <a:tc>
                  <a:txBody>
                    <a:bodyPr/>
                    <a:lstStyle/>
                    <a:p>
                      <a:pPr algn="r" fontAlgn="b"/>
                      <a:r>
                        <a:rPr lang="hr-HR" sz="1400" b="0" i="0" u="none" strike="noStrike" dirty="0">
                          <a:solidFill>
                            <a:srgbClr val="000000"/>
                          </a:solidFill>
                          <a:effectLst/>
                          <a:latin typeface="Calibri" charset="0"/>
                        </a:rPr>
                        <a:t>46.96652396</a:t>
                      </a:r>
                    </a:p>
                  </a:txBody>
                  <a:tcPr marL="12700" marR="12700" marT="12700" marB="0" anchor="b"/>
                </a:tc>
                <a:tc>
                  <a:txBody>
                    <a:bodyPr/>
                    <a:lstStyle/>
                    <a:p>
                      <a:pPr algn="r" fontAlgn="b"/>
                      <a:r>
                        <a:rPr lang="is-IS" sz="1400" b="0" i="0" u="none" strike="noStrike">
                          <a:solidFill>
                            <a:srgbClr val="000000"/>
                          </a:solidFill>
                          <a:effectLst/>
                          <a:latin typeface="Calibri" charset="0"/>
                        </a:rPr>
                        <a:t>156.4426741</a:t>
                      </a:r>
                    </a:p>
                  </a:txBody>
                  <a:tcPr marL="12700" marR="12700" marT="12700" marB="0" anchor="b"/>
                </a:tc>
                <a:tc>
                  <a:txBody>
                    <a:bodyPr/>
                    <a:lstStyle/>
                    <a:p>
                      <a:pPr algn="r" fontAlgn="b"/>
                      <a:r>
                        <a:rPr lang="nb-NO" sz="1400" b="0" i="0" u="none" strike="noStrike">
                          <a:solidFill>
                            <a:srgbClr val="000000"/>
                          </a:solidFill>
                          <a:effectLst/>
                          <a:latin typeface="Calibri" charset="0"/>
                        </a:rPr>
                        <a:t>1.60E-35</a:t>
                      </a:r>
                    </a:p>
                  </a:txBody>
                  <a:tcPr marL="12700" marR="12700" marT="12700" marB="0" anchor="b"/>
                </a:tc>
                <a:tc>
                  <a:txBody>
                    <a:bodyPr/>
                    <a:lstStyle/>
                    <a:p>
                      <a:pPr algn="r" fontAlgn="b"/>
                      <a:r>
                        <a:rPr lang="hr-HR" sz="1400" b="0" i="0" u="none" strike="noStrike">
                          <a:solidFill>
                            <a:srgbClr val="000000"/>
                          </a:solidFill>
                          <a:effectLst/>
                          <a:latin typeface="Calibri" charset="0"/>
                        </a:rPr>
                        <a:t>0.64835069</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en-US" sz="1400" b="0" i="0" u="none" strike="noStrike">
                          <a:solidFill>
                            <a:srgbClr val="000000"/>
                          </a:solidFill>
                          <a:effectLst/>
                          <a:latin typeface="Calibri" charset="0"/>
                        </a:rPr>
                        <a:t>33.0247069</a:t>
                      </a:r>
                    </a:p>
                  </a:txBody>
                  <a:tcPr marL="12700" marR="12700" marT="12700" marB="0" anchor="b"/>
                </a:tc>
                <a:tc>
                  <a:txBody>
                    <a:bodyPr/>
                    <a:lstStyle/>
                    <a:p>
                      <a:pPr algn="r" fontAlgn="b"/>
                      <a:r>
                        <a:rPr lang="en-US" sz="1400" b="0" i="0" u="none" strike="noStrike">
                          <a:solidFill>
                            <a:srgbClr val="000000"/>
                          </a:solidFill>
                          <a:effectLst/>
                          <a:latin typeface="Calibri" charset="0"/>
                        </a:rPr>
                        <a:t>33.0247069</a:t>
                      </a:r>
                    </a:p>
                  </a:txBody>
                  <a:tcPr marL="12700" marR="12700" marT="12700" marB="0" anchor="b"/>
                </a:tc>
                <a:tc>
                  <a:txBody>
                    <a:bodyPr/>
                    <a:lstStyle/>
                    <a:p>
                      <a:pPr algn="r" fontAlgn="b"/>
                      <a:r>
                        <a:rPr lang="nb-NO" sz="1400" b="0" i="0" u="none" strike="noStrike">
                          <a:solidFill>
                            <a:srgbClr val="000000"/>
                          </a:solidFill>
                          <a:effectLst/>
                          <a:latin typeface="Calibri" charset="0"/>
                        </a:rPr>
                        <a:t>110.0033178</a:t>
                      </a:r>
                    </a:p>
                  </a:txBody>
                  <a:tcPr marL="12700" marR="12700" marT="12700" marB="0" anchor="b"/>
                </a:tc>
                <a:tc>
                  <a:txBody>
                    <a:bodyPr/>
                    <a:lstStyle/>
                    <a:p>
                      <a:pPr algn="r" fontAlgn="b"/>
                      <a:r>
                        <a:rPr lang="nb-NO" sz="1400" b="0" i="0" u="none" strike="noStrike">
                          <a:solidFill>
                            <a:srgbClr val="000000"/>
                          </a:solidFill>
                          <a:effectLst/>
                          <a:latin typeface="Calibri" charset="0"/>
                        </a:rPr>
                        <a:t>1.50E-25</a:t>
                      </a:r>
                    </a:p>
                  </a:txBody>
                  <a:tcPr marL="12700" marR="12700" marT="12700" marB="0" anchor="b"/>
                </a:tc>
                <a:tc>
                  <a:txBody>
                    <a:bodyPr/>
                    <a:lstStyle/>
                    <a:p>
                      <a:pPr algn="r" fontAlgn="b"/>
                      <a:r>
                        <a:rPr lang="fi-FI" sz="1400" b="0" i="0" u="none" strike="noStrike">
                          <a:solidFill>
                            <a:srgbClr val="000000"/>
                          </a:solidFill>
                          <a:effectLst/>
                          <a:latin typeface="Calibri" charset="0"/>
                        </a:rPr>
                        <a:t>0.455890487</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eires20x1__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t-IT" sz="1400" b="0" i="0" u="none" strike="noStrike">
                          <a:solidFill>
                            <a:srgbClr val="000000"/>
                          </a:solidFill>
                          <a:effectLst/>
                          <a:latin typeface="Calibri" charset="0"/>
                        </a:rPr>
                        <a:t>30.9400125</a:t>
                      </a:r>
                    </a:p>
                  </a:txBody>
                  <a:tcPr marL="12700" marR="12700" marT="12700" marB="0" anchor="b"/>
                </a:tc>
                <a:tc>
                  <a:txBody>
                    <a:bodyPr/>
                    <a:lstStyle/>
                    <a:p>
                      <a:pPr algn="r" fontAlgn="b"/>
                      <a:r>
                        <a:rPr lang="it-IT" sz="1400" b="0" i="0" u="none" strike="noStrike">
                          <a:solidFill>
                            <a:srgbClr val="000000"/>
                          </a:solidFill>
                          <a:effectLst/>
                          <a:latin typeface="Calibri" charset="0"/>
                        </a:rPr>
                        <a:t>30.9400125</a:t>
                      </a:r>
                    </a:p>
                  </a:txBody>
                  <a:tcPr marL="12700" marR="12700" marT="12700" marB="0" anchor="b"/>
                </a:tc>
                <a:tc>
                  <a:txBody>
                    <a:bodyPr/>
                    <a:lstStyle/>
                    <a:p>
                      <a:pPr algn="r" fontAlgn="b"/>
                      <a:r>
                        <a:rPr lang="hr-HR" sz="1400" b="0" i="0" u="none" strike="noStrike">
                          <a:solidFill>
                            <a:srgbClr val="000000"/>
                          </a:solidFill>
                          <a:effectLst/>
                          <a:latin typeface="Calibri" charset="0"/>
                        </a:rPr>
                        <a:t>103.0593258</a:t>
                      </a:r>
                    </a:p>
                  </a:txBody>
                  <a:tcPr marL="12700" marR="12700" marT="12700" marB="0" anchor="b"/>
                </a:tc>
                <a:tc>
                  <a:txBody>
                    <a:bodyPr/>
                    <a:lstStyle/>
                    <a:p>
                      <a:pPr algn="r" fontAlgn="b"/>
                      <a:r>
                        <a:rPr lang="nb-NO" sz="1400" b="0" i="0" u="none" strike="noStrike">
                          <a:solidFill>
                            <a:srgbClr val="000000"/>
                          </a:solidFill>
                          <a:effectLst/>
                          <a:latin typeface="Calibri" charset="0"/>
                        </a:rPr>
                        <a:t>4.75E-24</a:t>
                      </a:r>
                    </a:p>
                  </a:txBody>
                  <a:tcPr marL="12700" marR="12700" marT="12700" marB="0" anchor="b"/>
                </a:tc>
                <a:tc>
                  <a:txBody>
                    <a:bodyPr/>
                    <a:lstStyle/>
                    <a:p>
                      <a:pPr algn="r" fontAlgn="b"/>
                      <a:r>
                        <a:rPr lang="is-IS" sz="1400" b="0" i="0" u="none" strike="noStrike">
                          <a:solidFill>
                            <a:srgbClr val="000000"/>
                          </a:solidFill>
                          <a:effectLst/>
                          <a:latin typeface="Calibri" charset="0"/>
                        </a:rPr>
                        <a:t>0.427112265</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vpass1_s_dac_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27.39548509</a:t>
                      </a:r>
                    </a:p>
                  </a:txBody>
                  <a:tcPr marL="12700" marR="12700" marT="12700" marB="0" anchor="b"/>
                </a:tc>
                <a:tc>
                  <a:txBody>
                    <a:bodyPr/>
                    <a:lstStyle/>
                    <a:p>
                      <a:pPr algn="r" fontAlgn="b"/>
                      <a:r>
                        <a:rPr lang="is-IS" sz="1400" b="0" i="0" u="none" strike="noStrike">
                          <a:solidFill>
                            <a:srgbClr val="000000"/>
                          </a:solidFill>
                          <a:effectLst/>
                          <a:latin typeface="Calibri" charset="0"/>
                        </a:rPr>
                        <a:t>27.39548509</a:t>
                      </a:r>
                    </a:p>
                  </a:txBody>
                  <a:tcPr marL="12700" marR="12700" marT="12700" marB="0" anchor="b"/>
                </a:tc>
                <a:tc>
                  <a:txBody>
                    <a:bodyPr/>
                    <a:lstStyle/>
                    <a:p>
                      <a:pPr algn="r" fontAlgn="b"/>
                      <a:r>
                        <a:rPr lang="nb-NO" sz="1400" b="0" i="0" u="none" strike="noStrike">
                          <a:solidFill>
                            <a:srgbClr val="000000"/>
                          </a:solidFill>
                          <a:effectLst/>
                          <a:latin typeface="Calibri" charset="0"/>
                        </a:rPr>
                        <a:t>91.2527176</a:t>
                      </a:r>
                    </a:p>
                  </a:txBody>
                  <a:tcPr marL="12700" marR="12700" marT="12700" marB="0" anchor="b"/>
                </a:tc>
                <a:tc>
                  <a:txBody>
                    <a:bodyPr/>
                    <a:lstStyle/>
                    <a:p>
                      <a:pPr algn="r" fontAlgn="b"/>
                      <a:r>
                        <a:rPr lang="nb-NO" sz="1400" b="0" i="0" u="none" strike="noStrike">
                          <a:solidFill>
                            <a:srgbClr val="000000"/>
                          </a:solidFill>
                          <a:effectLst/>
                          <a:latin typeface="Calibri" charset="0"/>
                        </a:rPr>
                        <a:t>1.70E-21</a:t>
                      </a:r>
                    </a:p>
                  </a:txBody>
                  <a:tcPr marL="12700" marR="12700" marT="12700" marB="0" anchor="b"/>
                </a:tc>
                <a:tc>
                  <a:txBody>
                    <a:bodyPr/>
                    <a:lstStyle/>
                    <a:p>
                      <a:pPr algn="r" fontAlgn="b"/>
                      <a:r>
                        <a:rPr lang="nb-NO" sz="1400" b="0" i="0" u="none" strike="noStrike">
                          <a:solidFill>
                            <a:srgbClr val="000000"/>
                          </a:solidFill>
                          <a:effectLst/>
                          <a:latin typeface="Calibri" charset="0"/>
                        </a:rPr>
                        <a:t>0.378181738</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23.5819139</a:t>
                      </a:r>
                    </a:p>
                  </a:txBody>
                  <a:tcPr marL="12700" marR="12700" marT="12700" marB="0" anchor="b"/>
                </a:tc>
                <a:tc>
                  <a:txBody>
                    <a:bodyPr/>
                    <a:lstStyle/>
                    <a:p>
                      <a:pPr algn="r" fontAlgn="b"/>
                      <a:r>
                        <a:rPr lang="hr-HR" sz="1400" b="0" i="0" u="none" strike="noStrike">
                          <a:solidFill>
                            <a:srgbClr val="000000"/>
                          </a:solidFill>
                          <a:effectLst/>
                          <a:latin typeface="Calibri" charset="0"/>
                        </a:rPr>
                        <a:t>23.5819139</a:t>
                      </a:r>
                    </a:p>
                  </a:txBody>
                  <a:tcPr marL="12700" marR="12700" marT="12700" marB="0" anchor="b"/>
                </a:tc>
                <a:tc>
                  <a:txBody>
                    <a:bodyPr/>
                    <a:lstStyle/>
                    <a:p>
                      <a:pPr algn="r" fontAlgn="b"/>
                      <a:r>
                        <a:rPr lang="hr-HR" sz="1400" b="0" i="0" u="none" strike="noStrike">
                          <a:solidFill>
                            <a:srgbClr val="000000"/>
                          </a:solidFill>
                          <a:effectLst/>
                          <a:latin typeface="Calibri" charset="0"/>
                        </a:rPr>
                        <a:t>78.5499407</a:t>
                      </a:r>
                    </a:p>
                  </a:txBody>
                  <a:tcPr marL="12700" marR="12700" marT="12700" marB="0" anchor="b"/>
                </a:tc>
                <a:tc>
                  <a:txBody>
                    <a:bodyPr/>
                    <a:lstStyle/>
                    <a:p>
                      <a:pPr algn="r" fontAlgn="b"/>
                      <a:r>
                        <a:rPr lang="nb-NO" sz="1400" b="0" i="0" u="none" strike="noStrike">
                          <a:solidFill>
                            <a:srgbClr val="000000"/>
                          </a:solidFill>
                          <a:effectLst/>
                          <a:latin typeface="Calibri" charset="0"/>
                        </a:rPr>
                        <a:t>9.73E-19</a:t>
                      </a:r>
                    </a:p>
                  </a:txBody>
                  <a:tcPr marL="12700" marR="12700" marT="12700" marB="0" anchor="b"/>
                </a:tc>
                <a:tc>
                  <a:txBody>
                    <a:bodyPr/>
                    <a:lstStyle/>
                    <a:p>
                      <a:pPr algn="r" fontAlgn="b"/>
                      <a:r>
                        <a:rPr lang="nb-NO" sz="1400" b="0" i="0" u="none" strike="noStrike">
                          <a:solidFill>
                            <a:srgbClr val="000000"/>
                          </a:solidFill>
                          <a:effectLst/>
                          <a:latin typeface="Calibri" charset="0"/>
                        </a:rPr>
                        <a:t>0.325537188</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veralooptrial1__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15.0870329</a:t>
                      </a:r>
                    </a:p>
                  </a:txBody>
                  <a:tcPr marL="12700" marR="12700" marT="12700" marB="0" anchor="b"/>
                </a:tc>
                <a:tc>
                  <a:txBody>
                    <a:bodyPr/>
                    <a:lstStyle/>
                    <a:p>
                      <a:pPr algn="r" fontAlgn="b"/>
                      <a:r>
                        <a:rPr lang="fi-FI" sz="1400" b="0" i="0" u="none" strike="noStrike">
                          <a:solidFill>
                            <a:srgbClr val="000000"/>
                          </a:solidFill>
                          <a:effectLst/>
                          <a:latin typeface="Calibri" charset="0"/>
                        </a:rPr>
                        <a:t>15.0870329</a:t>
                      </a:r>
                    </a:p>
                  </a:txBody>
                  <a:tcPr marL="12700" marR="12700" marT="12700" marB="0" anchor="b"/>
                </a:tc>
                <a:tc>
                  <a:txBody>
                    <a:bodyPr/>
                    <a:lstStyle/>
                    <a:p>
                      <a:pPr algn="r" fontAlgn="b"/>
                      <a:r>
                        <a:rPr lang="nb-NO" sz="1400" b="0" i="0" u="none" strike="noStrike">
                          <a:solidFill>
                            <a:srgbClr val="000000"/>
                          </a:solidFill>
                          <a:effectLst/>
                          <a:latin typeface="Calibri" charset="0"/>
                        </a:rPr>
                        <a:t>50.25400162</a:t>
                      </a:r>
                    </a:p>
                  </a:txBody>
                  <a:tcPr marL="12700" marR="12700" marT="12700" marB="0" anchor="b"/>
                </a:tc>
                <a:tc>
                  <a:txBody>
                    <a:bodyPr/>
                    <a:lstStyle/>
                    <a:p>
                      <a:pPr algn="r" fontAlgn="b"/>
                      <a:r>
                        <a:rPr lang="nb-NO" sz="1400" b="0" i="0" u="none" strike="noStrike">
                          <a:solidFill>
                            <a:srgbClr val="000000"/>
                          </a:solidFill>
                          <a:effectLst/>
                          <a:latin typeface="Calibri" charset="0"/>
                        </a:rPr>
                        <a:t>1.48E-12</a:t>
                      </a:r>
                    </a:p>
                  </a:txBody>
                  <a:tcPr marL="12700" marR="12700" marT="12700" marB="0" anchor="b"/>
                </a:tc>
                <a:tc>
                  <a:txBody>
                    <a:bodyPr/>
                    <a:lstStyle/>
                    <a:p>
                      <a:pPr algn="r" fontAlgn="b"/>
                      <a:r>
                        <a:rPr lang="is-IS" sz="1400" b="0" i="0" u="none" strike="noStrike">
                          <a:solidFill>
                            <a:srgbClr val="000000"/>
                          </a:solidFill>
                          <a:effectLst/>
                          <a:latin typeface="Calibri" charset="0"/>
                        </a:rPr>
                        <a:t>0.208269366</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wlleak_each_value_46_na_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14.62217267</a:t>
                      </a:r>
                    </a:p>
                  </a:txBody>
                  <a:tcPr marL="12700" marR="12700" marT="12700" marB="0" anchor="b"/>
                </a:tc>
                <a:tc>
                  <a:txBody>
                    <a:bodyPr/>
                    <a:lstStyle/>
                    <a:p>
                      <a:pPr algn="r" fontAlgn="b"/>
                      <a:r>
                        <a:rPr lang="is-IS" sz="1400" b="0" i="0" u="none" strike="noStrike">
                          <a:solidFill>
                            <a:srgbClr val="000000"/>
                          </a:solidFill>
                          <a:effectLst/>
                          <a:latin typeface="Calibri" charset="0"/>
                        </a:rPr>
                        <a:t>14.62217267</a:t>
                      </a:r>
                    </a:p>
                  </a:txBody>
                  <a:tcPr marL="12700" marR="12700" marT="12700" marB="0" anchor="b"/>
                </a:tc>
                <a:tc>
                  <a:txBody>
                    <a:bodyPr/>
                    <a:lstStyle/>
                    <a:p>
                      <a:pPr algn="r" fontAlgn="b"/>
                      <a:r>
                        <a:rPr lang="hr-HR" sz="1400" b="0" i="0" u="none" strike="noStrike">
                          <a:solidFill>
                            <a:srgbClr val="000000"/>
                          </a:solidFill>
                          <a:effectLst/>
                          <a:latin typeface="Calibri" charset="0"/>
                        </a:rPr>
                        <a:t>48.7055801</a:t>
                      </a:r>
                    </a:p>
                  </a:txBody>
                  <a:tcPr marL="12700" marR="12700" marT="12700" marB="0" anchor="b"/>
                </a:tc>
                <a:tc>
                  <a:txBody>
                    <a:bodyPr/>
                    <a:lstStyle/>
                    <a:p>
                      <a:pPr algn="r" fontAlgn="b"/>
                      <a:r>
                        <a:rPr lang="nb-NO" sz="1400" b="0" i="0" u="none" strike="noStrike">
                          <a:solidFill>
                            <a:srgbClr val="000000"/>
                          </a:solidFill>
                          <a:effectLst/>
                          <a:latin typeface="Calibri" charset="0"/>
                        </a:rPr>
                        <a:t>3.24E-12</a:t>
                      </a:r>
                    </a:p>
                  </a:txBody>
                  <a:tcPr marL="12700" marR="12700" marT="12700" marB="0" anchor="b"/>
                </a:tc>
                <a:tc>
                  <a:txBody>
                    <a:bodyPr/>
                    <a:lstStyle/>
                    <a:p>
                      <a:pPr algn="r" fontAlgn="b"/>
                      <a:r>
                        <a:rPr lang="is-IS" sz="1400" b="0" i="0" u="none" strike="noStrike">
                          <a:solidFill>
                            <a:srgbClr val="000000"/>
                          </a:solidFill>
                          <a:effectLst/>
                          <a:latin typeface="Calibri" charset="0"/>
                        </a:rPr>
                        <a:t>0.20185219</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fbc_sdllk2_pcs_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14.41257414</a:t>
                      </a:r>
                    </a:p>
                  </a:txBody>
                  <a:tcPr marL="12700" marR="12700" marT="12700" marB="0" anchor="b"/>
                </a:tc>
                <a:tc>
                  <a:txBody>
                    <a:bodyPr/>
                    <a:lstStyle/>
                    <a:p>
                      <a:pPr algn="r" fontAlgn="b"/>
                      <a:r>
                        <a:rPr lang="hr-HR" sz="1400" b="0" i="0" u="none" strike="noStrike">
                          <a:solidFill>
                            <a:srgbClr val="000000"/>
                          </a:solidFill>
                          <a:effectLst/>
                          <a:latin typeface="Calibri" charset="0"/>
                        </a:rPr>
                        <a:t>14.41257414</a:t>
                      </a:r>
                    </a:p>
                  </a:txBody>
                  <a:tcPr marL="12700" marR="12700" marT="12700" marB="0" anchor="b"/>
                </a:tc>
                <a:tc>
                  <a:txBody>
                    <a:bodyPr/>
                    <a:lstStyle/>
                    <a:p>
                      <a:pPr algn="r" fontAlgn="b"/>
                      <a:r>
                        <a:rPr lang="is-IS" sz="1400" b="0" i="0" u="none" strike="noStrike">
                          <a:solidFill>
                            <a:srgbClr val="000000"/>
                          </a:solidFill>
                          <a:effectLst/>
                          <a:latin typeface="Calibri" charset="0"/>
                        </a:rPr>
                        <a:t>48.00741997</a:t>
                      </a:r>
                    </a:p>
                  </a:txBody>
                  <a:tcPr marL="12700" marR="12700" marT="12700" marB="0" anchor="b"/>
                </a:tc>
                <a:tc>
                  <a:txBody>
                    <a:bodyPr/>
                    <a:lstStyle/>
                    <a:p>
                      <a:pPr algn="r" fontAlgn="b"/>
                      <a:r>
                        <a:rPr lang="nb-NO" sz="1400" b="0" i="0" u="none" strike="noStrike">
                          <a:solidFill>
                            <a:srgbClr val="000000"/>
                          </a:solidFill>
                          <a:effectLst/>
                          <a:latin typeface="Calibri" charset="0"/>
                        </a:rPr>
                        <a:t>4.62E-12</a:t>
                      </a:r>
                    </a:p>
                  </a:txBody>
                  <a:tcPr marL="12700" marR="12700" marT="12700" marB="0" anchor="b"/>
                </a:tc>
                <a:tc>
                  <a:txBody>
                    <a:bodyPr/>
                    <a:lstStyle/>
                    <a:p>
                      <a:pPr algn="r" fontAlgn="b"/>
                      <a:r>
                        <a:rPr lang="cs-CZ" sz="1400" b="0" i="0" u="none" strike="noStrike">
                          <a:solidFill>
                            <a:srgbClr val="000000"/>
                          </a:solidFill>
                          <a:effectLst/>
                          <a:latin typeface="Calibri" charset="0"/>
                        </a:rPr>
                        <a:t>0.198958782</a:t>
                      </a:r>
                    </a:p>
                  </a:txBody>
                  <a:tcPr marL="12700" marR="12700" marT="12700" marB="0" anchor="b"/>
                </a:tc>
              </a:tr>
              <a:tr h="287360">
                <a:tc>
                  <a:txBody>
                    <a:bodyPr/>
                    <a:lstStyle/>
                    <a:p>
                      <a:pPr algn="l" fontAlgn="b"/>
                      <a:r>
                        <a:rPr lang="en-US" sz="1400" b="0" i="0" u="none" strike="noStrike">
                          <a:solidFill>
                            <a:srgbClr val="000000"/>
                          </a:solidFill>
                          <a:effectLst/>
                          <a:latin typeface="Calibri" charset="0"/>
                        </a:rPr>
                        <a:t>ron_no33_s_dac_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14.21733982</a:t>
                      </a:r>
                    </a:p>
                  </a:txBody>
                  <a:tcPr marL="12700" marR="12700" marT="12700" marB="0" anchor="b"/>
                </a:tc>
                <a:tc>
                  <a:txBody>
                    <a:bodyPr/>
                    <a:lstStyle/>
                    <a:p>
                      <a:pPr algn="r" fontAlgn="b"/>
                      <a:r>
                        <a:rPr lang="is-IS" sz="1400" b="0" i="0" u="none" strike="noStrike">
                          <a:solidFill>
                            <a:srgbClr val="000000"/>
                          </a:solidFill>
                          <a:effectLst/>
                          <a:latin typeface="Calibri" charset="0"/>
                        </a:rPr>
                        <a:t>14.21733982</a:t>
                      </a:r>
                    </a:p>
                  </a:txBody>
                  <a:tcPr marL="12700" marR="12700" marT="12700" marB="0" anchor="b"/>
                </a:tc>
                <a:tc>
                  <a:txBody>
                    <a:bodyPr/>
                    <a:lstStyle/>
                    <a:p>
                      <a:pPr algn="r" fontAlgn="b"/>
                      <a:r>
                        <a:rPr lang="hr-HR" sz="1400" b="0" i="0" u="none" strike="noStrike">
                          <a:solidFill>
                            <a:srgbClr val="000000"/>
                          </a:solidFill>
                          <a:effectLst/>
                          <a:latin typeface="Calibri" charset="0"/>
                        </a:rPr>
                        <a:t>47.35710615</a:t>
                      </a:r>
                    </a:p>
                  </a:txBody>
                  <a:tcPr marL="12700" marR="12700" marT="12700" marB="0" anchor="b"/>
                </a:tc>
                <a:tc>
                  <a:txBody>
                    <a:bodyPr/>
                    <a:lstStyle/>
                    <a:p>
                      <a:pPr algn="r" fontAlgn="b"/>
                      <a:r>
                        <a:rPr lang="nb-NO" sz="1400" b="0" i="0" u="none" strike="noStrike">
                          <a:solidFill>
                            <a:srgbClr val="000000"/>
                          </a:solidFill>
                          <a:effectLst/>
                          <a:latin typeface="Calibri" charset="0"/>
                        </a:rPr>
                        <a:t>6.42E-12</a:t>
                      </a:r>
                    </a:p>
                  </a:txBody>
                  <a:tcPr marL="12700" marR="12700" marT="12700" marB="0" anchor="b"/>
                </a:tc>
                <a:tc>
                  <a:txBody>
                    <a:bodyPr/>
                    <a:lstStyle/>
                    <a:p>
                      <a:pPr algn="r" fontAlgn="b"/>
                      <a:r>
                        <a:rPr lang="is-IS" sz="1400" b="0" i="0" u="none" strike="noStrike" dirty="0">
                          <a:solidFill>
                            <a:srgbClr val="000000"/>
                          </a:solidFill>
                          <a:effectLst/>
                          <a:latin typeface="Calibri" charset="0"/>
                        </a:rPr>
                        <a:t>0.196263664</a:t>
                      </a:r>
                    </a:p>
                  </a:txBody>
                  <a:tcPr marL="12700" marR="12700" marT="12700" marB="0" anchor="b"/>
                </a:tc>
              </a:tr>
            </a:tbl>
          </a:graphicData>
        </a:graphic>
      </p:graphicFrame>
      <p:sp>
        <p:nvSpPr>
          <p:cNvPr id="3" name="Title 2"/>
          <p:cNvSpPr>
            <a:spLocks noGrp="1"/>
          </p:cNvSpPr>
          <p:nvPr>
            <p:ph type="title"/>
          </p:nvPr>
        </p:nvSpPr>
        <p:spPr/>
        <p:txBody>
          <a:bodyPr/>
          <a:lstStyle/>
          <a:p>
            <a:r>
              <a:rPr lang="en-US" dirty="0" smtClean="0"/>
              <a:t>HTPD variable contribution base on Lasso</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049703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ontent Placeholder 6"/>
          <p:cNvGraphicFramePr>
            <a:graphicFrameLocks/>
          </p:cNvGraphicFramePr>
          <p:nvPr>
            <p:extLst>
              <p:ext uri="{D42A27DB-BD31-4B8C-83A1-F6EECF244321}">
                <p14:modId xmlns:p14="http://schemas.microsoft.com/office/powerpoint/2010/main" val="1436331578"/>
              </p:ext>
            </p:extLst>
          </p:nvPr>
        </p:nvGraphicFramePr>
        <p:xfrm>
          <a:off x="484094" y="903550"/>
          <a:ext cx="11235466" cy="5753104"/>
        </p:xfrm>
        <a:graphic>
          <a:graphicData uri="http://schemas.openxmlformats.org/drawingml/2006/table">
            <a:tbl>
              <a:tblPr firstRow="1" bandRow="1">
                <a:tableStyleId>{5C22544A-7EE6-4342-B048-85BDC9FD1C3A}</a:tableStyleId>
              </a:tblPr>
              <a:tblGrid>
                <a:gridCol w="2553021"/>
                <a:gridCol w="649240"/>
                <a:gridCol w="1606641"/>
                <a:gridCol w="1606641"/>
                <a:gridCol w="1606641"/>
                <a:gridCol w="1606641"/>
                <a:gridCol w="1606641"/>
              </a:tblGrid>
              <a:tr h="287360">
                <a:tc>
                  <a:txBody>
                    <a:bodyPr/>
                    <a:lstStyle/>
                    <a:p>
                      <a:pPr algn="l" fontAlgn="b"/>
                      <a:endParaRPr lang="en-US" sz="1400" b="0" i="0" u="none" strike="noStrike" dirty="0">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level</a:t>
                      </a:r>
                    </a:p>
                  </a:txBody>
                  <a:tcPr marL="12700" marR="12700" marT="12700" marB="0" anchor="b"/>
                </a:tc>
                <a:tc>
                  <a:txBody>
                    <a:bodyPr/>
                    <a:lstStyle/>
                    <a:p>
                      <a:pPr algn="r" fontAlgn="b"/>
                      <a:r>
                        <a:rPr lang="is-IS" sz="1200" b="0" i="0" u="none" strike="noStrike">
                          <a:solidFill>
                            <a:srgbClr val="000000"/>
                          </a:solidFill>
                          <a:effectLst/>
                          <a:latin typeface="Calibri" charset="0"/>
                        </a:rPr>
                        <a:t>2</a:t>
                      </a:r>
                    </a:p>
                  </a:txBody>
                  <a:tcPr marL="12700" marR="12700" marT="12700" marB="0" anchor="b"/>
                </a:tc>
                <a:tc>
                  <a:txBody>
                    <a:bodyPr/>
                    <a:lstStyle/>
                    <a:p>
                      <a:pPr algn="r" fontAlgn="b"/>
                      <a:r>
                        <a:rPr lang="hr-HR" sz="1200" b="0" i="0" u="none" strike="noStrike">
                          <a:solidFill>
                            <a:srgbClr val="000000"/>
                          </a:solidFill>
                          <a:effectLst/>
                          <a:latin typeface="Calibri" charset="0"/>
                        </a:rPr>
                        <a:t>5893.819939</a:t>
                      </a:r>
                    </a:p>
                  </a:txBody>
                  <a:tcPr marL="12700" marR="12700" marT="12700" marB="0" anchor="b"/>
                </a:tc>
                <a:tc>
                  <a:txBody>
                    <a:bodyPr/>
                    <a:lstStyle/>
                    <a:p>
                      <a:pPr algn="r" fontAlgn="b"/>
                      <a:r>
                        <a:rPr lang="hr-HR" sz="1200" b="0" i="0" u="none" strike="noStrike">
                          <a:solidFill>
                            <a:srgbClr val="000000"/>
                          </a:solidFill>
                          <a:effectLst/>
                          <a:latin typeface="Calibri" charset="0"/>
                        </a:rPr>
                        <a:t>2946.90997</a:t>
                      </a:r>
                    </a:p>
                  </a:txBody>
                  <a:tcPr marL="12700" marR="12700" marT="12700" marB="0" anchor="b"/>
                </a:tc>
                <a:tc>
                  <a:txBody>
                    <a:bodyPr/>
                    <a:lstStyle/>
                    <a:p>
                      <a:pPr algn="r" fontAlgn="b"/>
                      <a:r>
                        <a:rPr lang="nb-NO" sz="1200" b="0" i="0" u="none" strike="noStrike">
                          <a:solidFill>
                            <a:srgbClr val="000000"/>
                          </a:solidFill>
                          <a:effectLst/>
                          <a:latin typeface="Calibri" charset="0"/>
                        </a:rPr>
                        <a:t>438.1332985</a:t>
                      </a:r>
                    </a:p>
                  </a:txBody>
                  <a:tcPr marL="12700" marR="12700" marT="12700" marB="0" anchor="b"/>
                </a:tc>
                <a:tc>
                  <a:txBody>
                    <a:bodyPr/>
                    <a:lstStyle/>
                    <a:p>
                      <a:pPr algn="r" fontAlgn="b"/>
                      <a:r>
                        <a:rPr lang="hr-HR" sz="1200" b="0" i="0" u="none" strike="noStrike">
                          <a:solidFill>
                            <a:srgbClr val="000000"/>
                          </a:solidFill>
                          <a:effectLst/>
                          <a:latin typeface="Calibri" charset="0"/>
                        </a:rPr>
                        <a:t>5.61E-171</a:t>
                      </a:r>
                    </a:p>
                  </a:txBody>
                  <a:tcPr marL="12700" marR="12700" marT="12700" marB="0" anchor="b"/>
                </a:tc>
                <a:tc>
                  <a:txBody>
                    <a:bodyPr/>
                    <a:lstStyle/>
                    <a:p>
                      <a:pPr algn="r" fontAlgn="b"/>
                      <a:r>
                        <a:rPr lang="is-IS" sz="1200" b="0" i="0" u="none" strike="noStrike">
                          <a:solidFill>
                            <a:srgbClr val="000000"/>
                          </a:solidFill>
                          <a:effectLst/>
                          <a:latin typeface="Calibri" charset="0"/>
                        </a:rPr>
                        <a:t>13.36604997</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3751.114105</a:t>
                      </a:r>
                    </a:p>
                  </a:txBody>
                  <a:tcPr marL="12700" marR="12700" marT="12700" marB="0" anchor="b"/>
                </a:tc>
                <a:tc>
                  <a:txBody>
                    <a:bodyPr/>
                    <a:lstStyle/>
                    <a:p>
                      <a:pPr algn="r" fontAlgn="b"/>
                      <a:r>
                        <a:rPr lang="is-IS" sz="1200" b="0" i="0" u="none" strike="noStrike">
                          <a:solidFill>
                            <a:srgbClr val="000000"/>
                          </a:solidFill>
                          <a:effectLst/>
                          <a:latin typeface="Calibri" charset="0"/>
                        </a:rPr>
                        <a:t>3751.114105</a:t>
                      </a:r>
                    </a:p>
                  </a:txBody>
                  <a:tcPr marL="12700" marR="12700" marT="12700" marB="0" anchor="b"/>
                </a:tc>
                <a:tc>
                  <a:txBody>
                    <a:bodyPr/>
                    <a:lstStyle/>
                    <a:p>
                      <a:pPr algn="r" fontAlgn="b"/>
                      <a:r>
                        <a:rPr lang="fi-FI" sz="1200" b="0" i="0" u="none" strike="noStrike">
                          <a:solidFill>
                            <a:srgbClr val="000000"/>
                          </a:solidFill>
                          <a:effectLst/>
                          <a:latin typeface="Calibri" charset="0"/>
                        </a:rPr>
                        <a:t>557.6987465</a:t>
                      </a:r>
                    </a:p>
                  </a:txBody>
                  <a:tcPr marL="12700" marR="12700" marT="12700" marB="0" anchor="b"/>
                </a:tc>
                <a:tc>
                  <a:txBody>
                    <a:bodyPr/>
                    <a:lstStyle/>
                    <a:p>
                      <a:pPr algn="r" fontAlgn="b"/>
                      <a:r>
                        <a:rPr lang="nb-NO" sz="1200" b="0" i="0" u="none" strike="noStrike">
                          <a:solidFill>
                            <a:srgbClr val="000000"/>
                          </a:solidFill>
                          <a:effectLst/>
                          <a:latin typeface="Calibri" charset="0"/>
                        </a:rPr>
                        <a:t>9.82E-115</a:t>
                      </a:r>
                    </a:p>
                  </a:txBody>
                  <a:tcPr marL="12700" marR="12700" marT="12700" marB="0" anchor="b"/>
                </a:tc>
                <a:tc>
                  <a:txBody>
                    <a:bodyPr/>
                    <a:lstStyle/>
                    <a:p>
                      <a:pPr algn="r" fontAlgn="b"/>
                      <a:r>
                        <a:rPr lang="is-IS" sz="1200" b="0" i="0" u="none" strike="noStrike">
                          <a:solidFill>
                            <a:srgbClr val="000000"/>
                          </a:solidFill>
                          <a:effectLst/>
                          <a:latin typeface="Calibri" charset="0"/>
                        </a:rPr>
                        <a:t>8.50680528</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5882.710606</a:t>
                      </a:r>
                    </a:p>
                  </a:txBody>
                  <a:tcPr marL="12700" marR="12700" marT="12700" marB="0" anchor="b"/>
                </a:tc>
                <a:tc>
                  <a:txBody>
                    <a:bodyPr/>
                    <a:lstStyle/>
                    <a:p>
                      <a:pPr algn="r" fontAlgn="b"/>
                      <a:r>
                        <a:rPr lang="is-IS" sz="1200" b="0" i="0" u="none" strike="noStrike">
                          <a:solidFill>
                            <a:srgbClr val="000000"/>
                          </a:solidFill>
                          <a:effectLst/>
                          <a:latin typeface="Calibri" charset="0"/>
                        </a:rPr>
                        <a:t>5882.710606</a:t>
                      </a:r>
                    </a:p>
                  </a:txBody>
                  <a:tcPr marL="12700" marR="12700" marT="12700" marB="0" anchor="b"/>
                </a:tc>
                <a:tc>
                  <a:txBody>
                    <a:bodyPr/>
                    <a:lstStyle/>
                    <a:p>
                      <a:pPr algn="r" fontAlgn="b"/>
                      <a:r>
                        <a:rPr lang="cs-CZ" sz="1200" b="0" i="0" u="none" strike="noStrike">
                          <a:solidFill>
                            <a:srgbClr val="000000"/>
                          </a:solidFill>
                          <a:effectLst/>
                          <a:latin typeface="Calibri" charset="0"/>
                        </a:rPr>
                        <a:t>874.6149115</a:t>
                      </a:r>
                    </a:p>
                  </a:txBody>
                  <a:tcPr marL="12700" marR="12700" marT="12700" marB="0" anchor="b"/>
                </a:tc>
                <a:tc>
                  <a:txBody>
                    <a:bodyPr/>
                    <a:lstStyle/>
                    <a:p>
                      <a:pPr algn="r" fontAlgn="b"/>
                      <a:r>
                        <a:rPr lang="nb-NO" sz="1200" b="0" i="0" u="none" strike="noStrike">
                          <a:solidFill>
                            <a:srgbClr val="000000"/>
                          </a:solidFill>
                          <a:effectLst/>
                          <a:latin typeface="Calibri" charset="0"/>
                        </a:rPr>
                        <a:t>3.27E-172</a:t>
                      </a:r>
                    </a:p>
                  </a:txBody>
                  <a:tcPr marL="12700" marR="12700" marT="12700" marB="0" anchor="b"/>
                </a:tc>
                <a:tc>
                  <a:txBody>
                    <a:bodyPr/>
                    <a:lstStyle/>
                    <a:p>
                      <a:pPr algn="r" fontAlgn="b"/>
                      <a:r>
                        <a:rPr lang="hr-HR" sz="1200" b="0" i="0" u="none" strike="noStrike">
                          <a:solidFill>
                            <a:srgbClr val="000000"/>
                          </a:solidFill>
                          <a:effectLst/>
                          <a:latin typeface="Calibri" charset="0"/>
                        </a:rPr>
                        <a:t>13.34085614</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vth_08pwl60_lt_mv_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22.19716037</a:t>
                      </a:r>
                    </a:p>
                  </a:txBody>
                  <a:tcPr marL="12700" marR="12700" marT="12700" marB="0" anchor="b"/>
                </a:tc>
                <a:tc>
                  <a:txBody>
                    <a:bodyPr/>
                    <a:lstStyle/>
                    <a:p>
                      <a:pPr algn="r" fontAlgn="b"/>
                      <a:r>
                        <a:rPr lang="hr-HR" sz="1200" b="0" i="0" u="none" strike="noStrike">
                          <a:solidFill>
                            <a:srgbClr val="000000"/>
                          </a:solidFill>
                          <a:effectLst/>
                          <a:latin typeface="Calibri" charset="0"/>
                        </a:rPr>
                        <a:t>22.19716037</a:t>
                      </a:r>
                    </a:p>
                  </a:txBody>
                  <a:tcPr marL="12700" marR="12700" marT="12700" marB="0" anchor="b"/>
                </a:tc>
                <a:tc>
                  <a:txBody>
                    <a:bodyPr/>
                    <a:lstStyle/>
                    <a:p>
                      <a:pPr algn="r" fontAlgn="b"/>
                      <a:r>
                        <a:rPr lang="is-IS" sz="1200" b="0" i="0" u="none" strike="noStrike">
                          <a:solidFill>
                            <a:srgbClr val="000000"/>
                          </a:solidFill>
                          <a:effectLst/>
                          <a:latin typeface="Calibri" charset="0"/>
                        </a:rPr>
                        <a:t>3.300173806</a:t>
                      </a:r>
                    </a:p>
                  </a:txBody>
                  <a:tcPr marL="12700" marR="12700" marT="12700" marB="0" anchor="b"/>
                </a:tc>
                <a:tc>
                  <a:txBody>
                    <a:bodyPr/>
                    <a:lstStyle/>
                    <a:p>
                      <a:pPr algn="r" fontAlgn="b"/>
                      <a:r>
                        <a:rPr lang="is-IS" sz="1200" b="0" i="0" u="none" strike="noStrike">
                          <a:solidFill>
                            <a:srgbClr val="000000"/>
                          </a:solidFill>
                          <a:effectLst/>
                          <a:latin typeface="Calibri" charset="0"/>
                        </a:rPr>
                        <a:t>0.069355931</a:t>
                      </a:r>
                    </a:p>
                  </a:txBody>
                  <a:tcPr marL="12700" marR="12700" marT="12700" marB="0" anchor="b"/>
                </a:tc>
                <a:tc>
                  <a:txBody>
                    <a:bodyPr/>
                    <a:lstStyle/>
                    <a:p>
                      <a:pPr algn="r" fontAlgn="b"/>
                      <a:r>
                        <a:rPr lang="pt-BR" sz="1200" b="0" i="0" u="none" strike="noStrike">
                          <a:solidFill>
                            <a:srgbClr val="000000"/>
                          </a:solidFill>
                          <a:effectLst/>
                          <a:latin typeface="Calibri" charset="0"/>
                        </a:rPr>
                        <a:t>0.05033889</a:t>
                      </a:r>
                    </a:p>
                  </a:txBody>
                  <a:tcPr marL="12700" marR="12700" marT="12700" marB="0" anchor="b"/>
                </a:tc>
              </a:tr>
              <a:tr h="293264">
                <a:tc>
                  <a:txBody>
                    <a:bodyPr/>
                    <a:lstStyle/>
                    <a:p>
                      <a:pPr algn="l" fontAlgn="b"/>
                      <a:r>
                        <a:rPr lang="en-US" sz="12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87.76651173</a:t>
                      </a:r>
                    </a:p>
                  </a:txBody>
                  <a:tcPr marL="12700" marR="12700" marT="12700" marB="0" anchor="b"/>
                </a:tc>
                <a:tc>
                  <a:txBody>
                    <a:bodyPr/>
                    <a:lstStyle/>
                    <a:p>
                      <a:pPr algn="r" fontAlgn="b"/>
                      <a:r>
                        <a:rPr lang="fi-FI" sz="1200" b="0" i="0" u="none" strike="noStrike">
                          <a:solidFill>
                            <a:srgbClr val="000000"/>
                          </a:solidFill>
                          <a:effectLst/>
                          <a:latin typeface="Calibri" charset="0"/>
                        </a:rPr>
                        <a:t>87.76651173</a:t>
                      </a:r>
                    </a:p>
                  </a:txBody>
                  <a:tcPr marL="12700" marR="12700" marT="12700" marB="0" anchor="b"/>
                </a:tc>
                <a:tc>
                  <a:txBody>
                    <a:bodyPr/>
                    <a:lstStyle/>
                    <a:p>
                      <a:pPr algn="r" fontAlgn="b"/>
                      <a:r>
                        <a:rPr lang="fi-FI" sz="1200" b="0" i="0" u="none" strike="noStrike">
                          <a:solidFill>
                            <a:srgbClr val="000000"/>
                          </a:solidFill>
                          <a:effectLst/>
                          <a:latin typeface="Calibri" charset="0"/>
                        </a:rPr>
                        <a:t>13.04872958</a:t>
                      </a:r>
                    </a:p>
                  </a:txBody>
                  <a:tcPr marL="12700" marR="12700" marT="12700" marB="0" anchor="b"/>
                </a:tc>
                <a:tc>
                  <a:txBody>
                    <a:bodyPr/>
                    <a:lstStyle/>
                    <a:p>
                      <a:pPr algn="r" fontAlgn="b"/>
                      <a:r>
                        <a:rPr lang="is-IS" sz="1200" b="0" i="0" u="none" strike="noStrike">
                          <a:solidFill>
                            <a:srgbClr val="000000"/>
                          </a:solidFill>
                          <a:effectLst/>
                          <a:latin typeface="Calibri" charset="0"/>
                        </a:rPr>
                        <a:t>0.000307647</a:t>
                      </a:r>
                    </a:p>
                  </a:txBody>
                  <a:tcPr marL="12700" marR="12700" marT="12700" marB="0" anchor="b"/>
                </a:tc>
                <a:tc>
                  <a:txBody>
                    <a:bodyPr/>
                    <a:lstStyle/>
                    <a:p>
                      <a:pPr algn="r" fontAlgn="b"/>
                      <a:r>
                        <a:rPr lang="nb-NO" sz="1200" b="0" i="0" u="none" strike="noStrike">
                          <a:solidFill>
                            <a:srgbClr val="000000"/>
                          </a:solidFill>
                          <a:effectLst/>
                          <a:latin typeface="Calibri" charset="0"/>
                        </a:rPr>
                        <a:t>0.199037567</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ron_no18_t_ua_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116.4547499</a:t>
                      </a:r>
                    </a:p>
                  </a:txBody>
                  <a:tcPr marL="12700" marR="12700" marT="12700" marB="0" anchor="b"/>
                </a:tc>
                <a:tc>
                  <a:txBody>
                    <a:bodyPr/>
                    <a:lstStyle/>
                    <a:p>
                      <a:pPr algn="r" fontAlgn="b"/>
                      <a:r>
                        <a:rPr lang="hr-HR" sz="1200" b="0" i="0" u="none" strike="noStrike">
                          <a:solidFill>
                            <a:srgbClr val="000000"/>
                          </a:solidFill>
                          <a:effectLst/>
                          <a:latin typeface="Calibri" charset="0"/>
                        </a:rPr>
                        <a:t>116.4547499</a:t>
                      </a:r>
                    </a:p>
                  </a:txBody>
                  <a:tcPr marL="12700" marR="12700" marT="12700" marB="0" anchor="b"/>
                </a:tc>
                <a:tc>
                  <a:txBody>
                    <a:bodyPr/>
                    <a:lstStyle/>
                    <a:p>
                      <a:pPr algn="r" fontAlgn="b"/>
                      <a:r>
                        <a:rPr lang="hr-HR" sz="1200" b="0" i="0" u="none" strike="noStrike">
                          <a:solidFill>
                            <a:srgbClr val="000000"/>
                          </a:solidFill>
                          <a:effectLst/>
                          <a:latin typeface="Calibri" charset="0"/>
                        </a:rPr>
                        <a:t>17.31396759</a:t>
                      </a:r>
                    </a:p>
                  </a:txBody>
                  <a:tcPr marL="12700" marR="12700" marT="12700" marB="0" anchor="b"/>
                </a:tc>
                <a:tc>
                  <a:txBody>
                    <a:bodyPr/>
                    <a:lstStyle/>
                    <a:p>
                      <a:pPr algn="r" fontAlgn="b"/>
                      <a:r>
                        <a:rPr lang="hr-HR" sz="1200" b="0" i="0" u="none" strike="noStrike">
                          <a:solidFill>
                            <a:srgbClr val="000000"/>
                          </a:solidFill>
                          <a:effectLst/>
                          <a:latin typeface="Calibri" charset="0"/>
                        </a:rPr>
                        <a:t>3.24E-05</a:t>
                      </a:r>
                    </a:p>
                  </a:txBody>
                  <a:tcPr marL="12700" marR="12700" marT="12700" marB="0" anchor="b"/>
                </a:tc>
                <a:tc>
                  <a:txBody>
                    <a:bodyPr/>
                    <a:lstStyle/>
                    <a:p>
                      <a:pPr algn="r" fontAlgn="b"/>
                      <a:r>
                        <a:rPr lang="is-IS" sz="1200" b="0" i="0" u="none" strike="noStrike">
                          <a:solidFill>
                            <a:srgbClr val="000000"/>
                          </a:solidFill>
                          <a:effectLst/>
                          <a:latin typeface="Calibri" charset="0"/>
                        </a:rPr>
                        <a:t>0.264096973</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vth_sgd_l3s_mv_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105.0931392</a:t>
                      </a:r>
                    </a:p>
                  </a:txBody>
                  <a:tcPr marL="12700" marR="12700" marT="12700" marB="0" anchor="b"/>
                </a:tc>
                <a:tc>
                  <a:txBody>
                    <a:bodyPr/>
                    <a:lstStyle/>
                    <a:p>
                      <a:pPr algn="r" fontAlgn="b"/>
                      <a:r>
                        <a:rPr lang="is-IS" sz="1200" b="0" i="0" u="none" strike="noStrike">
                          <a:solidFill>
                            <a:srgbClr val="000000"/>
                          </a:solidFill>
                          <a:effectLst/>
                          <a:latin typeface="Calibri" charset="0"/>
                        </a:rPr>
                        <a:t>105.0931392</a:t>
                      </a:r>
                    </a:p>
                  </a:txBody>
                  <a:tcPr marL="12700" marR="12700" marT="12700" marB="0" anchor="b"/>
                </a:tc>
                <a:tc>
                  <a:txBody>
                    <a:bodyPr/>
                    <a:lstStyle/>
                    <a:p>
                      <a:pPr algn="r" fontAlgn="b"/>
                      <a:r>
                        <a:rPr lang="hr-HR" sz="1200" b="0" i="0" u="none" strike="noStrike">
                          <a:solidFill>
                            <a:srgbClr val="000000"/>
                          </a:solidFill>
                          <a:effectLst/>
                          <a:latin typeface="Calibri" charset="0"/>
                        </a:rPr>
                        <a:t>15.6247745</a:t>
                      </a:r>
                    </a:p>
                  </a:txBody>
                  <a:tcPr marL="12700" marR="12700" marT="12700" marB="0" anchor="b"/>
                </a:tc>
                <a:tc>
                  <a:txBody>
                    <a:bodyPr/>
                    <a:lstStyle/>
                    <a:p>
                      <a:pPr algn="r" fontAlgn="b"/>
                      <a:r>
                        <a:rPr lang="fi-FI" sz="1200" b="0" i="0" u="none" strike="noStrike">
                          <a:solidFill>
                            <a:srgbClr val="000000"/>
                          </a:solidFill>
                          <a:effectLst/>
                          <a:latin typeface="Calibri" charset="0"/>
                        </a:rPr>
                        <a:t>7.87E-05</a:t>
                      </a:r>
                    </a:p>
                  </a:txBody>
                  <a:tcPr marL="12700" marR="12700" marT="12700" marB="0" anchor="b"/>
                </a:tc>
                <a:tc>
                  <a:txBody>
                    <a:bodyPr/>
                    <a:lstStyle/>
                    <a:p>
                      <a:pPr algn="r" fontAlgn="b"/>
                      <a:r>
                        <a:rPr lang="fi-FI" sz="1200" b="0" i="0" u="none" strike="noStrike">
                          <a:solidFill>
                            <a:srgbClr val="000000"/>
                          </a:solidFill>
                          <a:effectLst/>
                          <a:latin typeface="Calibri" charset="0"/>
                        </a:rPr>
                        <a:t>0.238331026</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737.7069124</a:t>
                      </a:r>
                    </a:p>
                  </a:txBody>
                  <a:tcPr marL="12700" marR="12700" marT="12700" marB="0" anchor="b"/>
                </a:tc>
                <a:tc>
                  <a:txBody>
                    <a:bodyPr/>
                    <a:lstStyle/>
                    <a:p>
                      <a:pPr algn="r" fontAlgn="b"/>
                      <a:r>
                        <a:rPr lang="is-IS" sz="1200" b="0" i="0" u="none" strike="noStrike">
                          <a:solidFill>
                            <a:srgbClr val="000000"/>
                          </a:solidFill>
                          <a:effectLst/>
                          <a:latin typeface="Calibri" charset="0"/>
                        </a:rPr>
                        <a:t>737.7069124</a:t>
                      </a:r>
                    </a:p>
                  </a:txBody>
                  <a:tcPr marL="12700" marR="12700" marT="12700" marB="0" anchor="b"/>
                </a:tc>
                <a:tc>
                  <a:txBody>
                    <a:bodyPr/>
                    <a:lstStyle/>
                    <a:p>
                      <a:pPr algn="r" fontAlgn="b"/>
                      <a:r>
                        <a:rPr lang="is-IS" sz="1200" b="0" i="0" u="none" strike="noStrike">
                          <a:solidFill>
                            <a:srgbClr val="000000"/>
                          </a:solidFill>
                          <a:effectLst/>
                          <a:latin typeface="Calibri" charset="0"/>
                        </a:rPr>
                        <a:t>109.6789404</a:t>
                      </a:r>
                    </a:p>
                  </a:txBody>
                  <a:tcPr marL="12700" marR="12700" marT="12700" marB="0" anchor="b"/>
                </a:tc>
                <a:tc>
                  <a:txBody>
                    <a:bodyPr/>
                    <a:lstStyle/>
                    <a:p>
                      <a:pPr algn="r" fontAlgn="b"/>
                      <a:r>
                        <a:rPr lang="nb-NO" sz="1200" b="0" i="0" u="none" strike="noStrike">
                          <a:solidFill>
                            <a:srgbClr val="000000"/>
                          </a:solidFill>
                          <a:effectLst/>
                          <a:latin typeface="Calibri" charset="0"/>
                        </a:rPr>
                        <a:t>2.66E-25</a:t>
                      </a:r>
                    </a:p>
                  </a:txBody>
                  <a:tcPr marL="12700" marR="12700" marT="12700" marB="0" anchor="b"/>
                </a:tc>
                <a:tc>
                  <a:txBody>
                    <a:bodyPr/>
                    <a:lstStyle/>
                    <a:p>
                      <a:pPr algn="r" fontAlgn="b"/>
                      <a:r>
                        <a:rPr lang="nb-NO" sz="1200" b="0" i="0" u="none" strike="noStrike">
                          <a:solidFill>
                            <a:srgbClr val="000000"/>
                          </a:solidFill>
                          <a:effectLst/>
                          <a:latin typeface="Calibri" charset="0"/>
                        </a:rPr>
                        <a:t>1.672977383</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tlcwc_we0_wl0_fr_s25_a2r_pcs_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8.912288382</a:t>
                      </a:r>
                    </a:p>
                  </a:txBody>
                  <a:tcPr marL="12700" marR="12700" marT="12700" marB="0" anchor="b"/>
                </a:tc>
                <a:tc>
                  <a:txBody>
                    <a:bodyPr/>
                    <a:lstStyle/>
                    <a:p>
                      <a:pPr algn="r" fontAlgn="b"/>
                      <a:r>
                        <a:rPr lang="is-IS" sz="1200" b="0" i="0" u="none" strike="noStrike">
                          <a:solidFill>
                            <a:srgbClr val="000000"/>
                          </a:solidFill>
                          <a:effectLst/>
                          <a:latin typeface="Calibri" charset="0"/>
                        </a:rPr>
                        <a:t>8.912288382</a:t>
                      </a:r>
                    </a:p>
                  </a:txBody>
                  <a:tcPr marL="12700" marR="12700" marT="12700" marB="0" anchor="b"/>
                </a:tc>
                <a:tc>
                  <a:txBody>
                    <a:bodyPr/>
                    <a:lstStyle/>
                    <a:p>
                      <a:pPr algn="r" fontAlgn="b"/>
                      <a:r>
                        <a:rPr lang="fi-FI" sz="1200" b="0" i="0" u="none" strike="noStrike">
                          <a:solidFill>
                            <a:srgbClr val="000000"/>
                          </a:solidFill>
                          <a:effectLst/>
                          <a:latin typeface="Calibri" charset="0"/>
                        </a:rPr>
                        <a:t>1.325038887</a:t>
                      </a:r>
                    </a:p>
                  </a:txBody>
                  <a:tcPr marL="12700" marR="12700" marT="12700" marB="0" anchor="b"/>
                </a:tc>
                <a:tc>
                  <a:txBody>
                    <a:bodyPr/>
                    <a:lstStyle/>
                    <a:p>
                      <a:pPr algn="r" fontAlgn="b"/>
                      <a:r>
                        <a:rPr lang="is-IS" sz="1200" b="0" i="0" u="none" strike="noStrike">
                          <a:solidFill>
                            <a:srgbClr val="000000"/>
                          </a:solidFill>
                          <a:effectLst/>
                          <a:latin typeface="Calibri" charset="0"/>
                        </a:rPr>
                        <a:t>0.249766408</a:t>
                      </a:r>
                    </a:p>
                  </a:txBody>
                  <a:tcPr marL="12700" marR="12700" marT="12700" marB="0" anchor="b"/>
                </a:tc>
                <a:tc>
                  <a:txBody>
                    <a:bodyPr/>
                    <a:lstStyle/>
                    <a:p>
                      <a:pPr algn="r" fontAlgn="b"/>
                      <a:r>
                        <a:rPr lang="nb-NO" sz="1200" b="0" i="0" u="none" strike="noStrike">
                          <a:solidFill>
                            <a:srgbClr val="000000"/>
                          </a:solidFill>
                          <a:effectLst/>
                          <a:latin typeface="Calibri" charset="0"/>
                        </a:rPr>
                        <a:t>0.020211356</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321.2251326</a:t>
                      </a:r>
                    </a:p>
                  </a:txBody>
                  <a:tcPr marL="12700" marR="12700" marT="12700" marB="0" anchor="b"/>
                </a:tc>
                <a:tc>
                  <a:txBody>
                    <a:bodyPr/>
                    <a:lstStyle/>
                    <a:p>
                      <a:pPr algn="r" fontAlgn="b"/>
                      <a:r>
                        <a:rPr lang="is-IS" sz="1200" b="0" i="0" u="none" strike="noStrike">
                          <a:solidFill>
                            <a:srgbClr val="000000"/>
                          </a:solidFill>
                          <a:effectLst/>
                          <a:latin typeface="Calibri" charset="0"/>
                        </a:rPr>
                        <a:t>321.2251326</a:t>
                      </a:r>
                    </a:p>
                  </a:txBody>
                  <a:tcPr marL="12700" marR="12700" marT="12700" marB="0" anchor="b"/>
                </a:tc>
                <a:tc>
                  <a:txBody>
                    <a:bodyPr/>
                    <a:lstStyle/>
                    <a:p>
                      <a:pPr algn="r" fontAlgn="b"/>
                      <a:r>
                        <a:rPr lang="is-IS" sz="1200" b="0" i="0" u="none" strike="noStrike">
                          <a:solidFill>
                            <a:srgbClr val="000000"/>
                          </a:solidFill>
                          <a:effectLst/>
                          <a:latin typeface="Calibri" charset="0"/>
                        </a:rPr>
                        <a:t>47.7583056</a:t>
                      </a:r>
                    </a:p>
                  </a:txBody>
                  <a:tcPr marL="12700" marR="12700" marT="12700" marB="0" anchor="b"/>
                </a:tc>
                <a:tc>
                  <a:txBody>
                    <a:bodyPr/>
                    <a:lstStyle/>
                    <a:p>
                      <a:pPr algn="r" fontAlgn="b"/>
                      <a:r>
                        <a:rPr lang="nb-NO" sz="1200" b="0" i="0" u="none" strike="noStrike">
                          <a:solidFill>
                            <a:srgbClr val="000000"/>
                          </a:solidFill>
                          <a:effectLst/>
                          <a:latin typeface="Calibri" charset="0"/>
                        </a:rPr>
                        <a:t>5.68E-12</a:t>
                      </a:r>
                    </a:p>
                  </a:txBody>
                  <a:tcPr marL="12700" marR="12700" marT="12700" marB="0" anchor="b"/>
                </a:tc>
                <a:tc>
                  <a:txBody>
                    <a:bodyPr/>
                    <a:lstStyle/>
                    <a:p>
                      <a:pPr algn="r" fontAlgn="b"/>
                      <a:r>
                        <a:rPr lang="it-IT" sz="1200" b="0" i="0" u="none" strike="noStrike">
                          <a:solidFill>
                            <a:srgbClr val="000000"/>
                          </a:solidFill>
                          <a:effectLst/>
                          <a:latin typeface="Calibri" charset="0"/>
                        </a:rPr>
                        <a:t>0.728476814</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nb-NO" sz="1200" b="0" i="0" u="none" strike="noStrike">
                          <a:solidFill>
                            <a:srgbClr val="000000"/>
                          </a:solidFill>
                          <a:effectLst/>
                          <a:latin typeface="Calibri" charset="0"/>
                        </a:rPr>
                        <a:t>427.6160189</a:t>
                      </a:r>
                    </a:p>
                  </a:txBody>
                  <a:tcPr marL="12700" marR="12700" marT="12700" marB="0" anchor="b"/>
                </a:tc>
                <a:tc>
                  <a:txBody>
                    <a:bodyPr/>
                    <a:lstStyle/>
                    <a:p>
                      <a:pPr algn="r" fontAlgn="b"/>
                      <a:r>
                        <a:rPr lang="nb-NO" sz="1200" b="0" i="0" u="none" strike="noStrike">
                          <a:solidFill>
                            <a:srgbClr val="000000"/>
                          </a:solidFill>
                          <a:effectLst/>
                          <a:latin typeface="Calibri" charset="0"/>
                        </a:rPr>
                        <a:t>427.6160189</a:t>
                      </a:r>
                    </a:p>
                  </a:txBody>
                  <a:tcPr marL="12700" marR="12700" marT="12700" marB="0" anchor="b"/>
                </a:tc>
                <a:tc>
                  <a:txBody>
                    <a:bodyPr/>
                    <a:lstStyle/>
                    <a:p>
                      <a:pPr algn="r" fontAlgn="b"/>
                      <a:r>
                        <a:rPr lang="is-IS" sz="1200" b="0" i="0" u="none" strike="noStrike">
                          <a:solidFill>
                            <a:srgbClr val="000000"/>
                          </a:solidFill>
                          <a:effectLst/>
                          <a:latin typeface="Calibri" charset="0"/>
                        </a:rPr>
                        <a:t>63.57602329</a:t>
                      </a:r>
                    </a:p>
                  </a:txBody>
                  <a:tcPr marL="12700" marR="12700" marT="12700" marB="0" anchor="b"/>
                </a:tc>
                <a:tc>
                  <a:txBody>
                    <a:bodyPr/>
                    <a:lstStyle/>
                    <a:p>
                      <a:pPr algn="r" fontAlgn="b"/>
                      <a:r>
                        <a:rPr lang="nb-NO" sz="1200" b="0" i="0" u="none" strike="noStrike">
                          <a:solidFill>
                            <a:srgbClr val="000000"/>
                          </a:solidFill>
                          <a:effectLst/>
                          <a:latin typeface="Calibri" charset="0"/>
                        </a:rPr>
                        <a:t>2.06E-15</a:t>
                      </a:r>
                    </a:p>
                  </a:txBody>
                  <a:tcPr marL="12700" marR="12700" marT="12700" marB="0" anchor="b"/>
                </a:tc>
                <a:tc>
                  <a:txBody>
                    <a:bodyPr/>
                    <a:lstStyle/>
                    <a:p>
                      <a:pPr algn="r" fontAlgn="b"/>
                      <a:r>
                        <a:rPr lang="nb-NO" sz="1200" b="0" i="0" u="none" strike="noStrike">
                          <a:solidFill>
                            <a:srgbClr val="000000"/>
                          </a:solidFill>
                          <a:effectLst/>
                          <a:latin typeface="Calibri" charset="0"/>
                        </a:rPr>
                        <a:t>0.969750881</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vth_sgs_l3s_mv_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347.6732364</a:t>
                      </a:r>
                    </a:p>
                  </a:txBody>
                  <a:tcPr marL="12700" marR="12700" marT="12700" marB="0" anchor="b"/>
                </a:tc>
                <a:tc>
                  <a:txBody>
                    <a:bodyPr/>
                    <a:lstStyle/>
                    <a:p>
                      <a:pPr algn="r" fontAlgn="b"/>
                      <a:r>
                        <a:rPr lang="hr-HR" sz="1200" b="0" i="0" u="none" strike="noStrike">
                          <a:solidFill>
                            <a:srgbClr val="000000"/>
                          </a:solidFill>
                          <a:effectLst/>
                          <a:latin typeface="Calibri" charset="0"/>
                        </a:rPr>
                        <a:t>347.6732364</a:t>
                      </a:r>
                    </a:p>
                  </a:txBody>
                  <a:tcPr marL="12700" marR="12700" marT="12700" marB="0" anchor="b"/>
                </a:tc>
                <a:tc>
                  <a:txBody>
                    <a:bodyPr/>
                    <a:lstStyle/>
                    <a:p>
                      <a:pPr algn="r" fontAlgn="b"/>
                      <a:r>
                        <a:rPr lang="is-IS" sz="1200" b="0" i="0" u="none" strike="noStrike">
                          <a:solidFill>
                            <a:srgbClr val="000000"/>
                          </a:solidFill>
                          <a:effectLst/>
                          <a:latin typeface="Calibri" charset="0"/>
                        </a:rPr>
                        <a:t>51.69049053</a:t>
                      </a:r>
                    </a:p>
                  </a:txBody>
                  <a:tcPr marL="12700" marR="12700" marT="12700" marB="0" anchor="b"/>
                </a:tc>
                <a:tc>
                  <a:txBody>
                    <a:bodyPr/>
                    <a:lstStyle/>
                    <a:p>
                      <a:pPr algn="r" fontAlgn="b"/>
                      <a:r>
                        <a:rPr lang="fi-FI" sz="1200" b="0" i="0" u="none" strike="noStrike">
                          <a:solidFill>
                            <a:srgbClr val="000000"/>
                          </a:solidFill>
                          <a:effectLst/>
                          <a:latin typeface="Calibri" charset="0"/>
                        </a:rPr>
                        <a:t>7.87E-13</a:t>
                      </a:r>
                    </a:p>
                  </a:txBody>
                  <a:tcPr marL="12700" marR="12700" marT="12700" marB="0" anchor="b"/>
                </a:tc>
                <a:tc>
                  <a:txBody>
                    <a:bodyPr/>
                    <a:lstStyle/>
                    <a:p>
                      <a:pPr algn="r" fontAlgn="b"/>
                      <a:r>
                        <a:rPr lang="nb-NO" sz="1200" b="0" i="0" u="none" strike="noStrike">
                          <a:solidFill>
                            <a:srgbClr val="000000"/>
                          </a:solidFill>
                          <a:effectLst/>
                          <a:latin typeface="Calibri" charset="0"/>
                        </a:rPr>
                        <a:t>0.788456027</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688.8745834</a:t>
                      </a:r>
                    </a:p>
                  </a:txBody>
                  <a:tcPr marL="12700" marR="12700" marT="12700" marB="0" anchor="b"/>
                </a:tc>
                <a:tc>
                  <a:txBody>
                    <a:bodyPr/>
                    <a:lstStyle/>
                    <a:p>
                      <a:pPr algn="r" fontAlgn="b"/>
                      <a:r>
                        <a:rPr lang="fi-FI" sz="1200" b="0" i="0" u="none" strike="noStrike">
                          <a:solidFill>
                            <a:srgbClr val="000000"/>
                          </a:solidFill>
                          <a:effectLst/>
                          <a:latin typeface="Calibri" charset="0"/>
                        </a:rPr>
                        <a:t>688.8745834</a:t>
                      </a:r>
                    </a:p>
                  </a:txBody>
                  <a:tcPr marL="12700" marR="12700" marT="12700" marB="0" anchor="b"/>
                </a:tc>
                <a:tc>
                  <a:txBody>
                    <a:bodyPr/>
                    <a:lstStyle/>
                    <a:p>
                      <a:pPr algn="r" fontAlgn="b"/>
                      <a:r>
                        <a:rPr lang="fi-FI" sz="1200" b="0" i="0" u="none" strike="noStrike">
                          <a:solidFill>
                            <a:srgbClr val="000000"/>
                          </a:solidFill>
                          <a:effectLst/>
                          <a:latin typeface="Calibri" charset="0"/>
                        </a:rPr>
                        <a:t>102.4187697</a:t>
                      </a:r>
                    </a:p>
                  </a:txBody>
                  <a:tcPr marL="12700" marR="12700" marT="12700" marB="0" anchor="b"/>
                </a:tc>
                <a:tc>
                  <a:txBody>
                    <a:bodyPr/>
                    <a:lstStyle/>
                    <a:p>
                      <a:pPr algn="r" fontAlgn="b"/>
                      <a:r>
                        <a:rPr lang="nb-NO" sz="1200" b="0" i="0" u="none" strike="noStrike">
                          <a:solidFill>
                            <a:srgbClr val="000000"/>
                          </a:solidFill>
                          <a:effectLst/>
                          <a:latin typeface="Calibri" charset="0"/>
                        </a:rPr>
                        <a:t>9.34E-24</a:t>
                      </a:r>
                    </a:p>
                  </a:txBody>
                  <a:tcPr marL="12700" marR="12700" marT="12700" marB="0" anchor="b"/>
                </a:tc>
                <a:tc>
                  <a:txBody>
                    <a:bodyPr/>
                    <a:lstStyle/>
                    <a:p>
                      <a:pPr algn="r" fontAlgn="b"/>
                      <a:r>
                        <a:rPr lang="is-IS" sz="1200" b="0" i="0" u="none" strike="noStrike">
                          <a:solidFill>
                            <a:srgbClr val="000000"/>
                          </a:solidFill>
                          <a:effectLst/>
                          <a:latin typeface="Calibri" charset="0"/>
                        </a:rPr>
                        <a:t>1.562235053</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vreadt_p_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101.9787297</a:t>
                      </a:r>
                    </a:p>
                  </a:txBody>
                  <a:tcPr marL="12700" marR="12700" marT="12700" marB="0" anchor="b"/>
                </a:tc>
                <a:tc>
                  <a:txBody>
                    <a:bodyPr/>
                    <a:lstStyle/>
                    <a:p>
                      <a:pPr algn="r" fontAlgn="b"/>
                      <a:r>
                        <a:rPr lang="fi-FI" sz="1200" b="0" i="0" u="none" strike="noStrike">
                          <a:solidFill>
                            <a:srgbClr val="000000"/>
                          </a:solidFill>
                          <a:effectLst/>
                          <a:latin typeface="Calibri" charset="0"/>
                        </a:rPr>
                        <a:t>101.9787297</a:t>
                      </a:r>
                    </a:p>
                  </a:txBody>
                  <a:tcPr marL="12700" marR="12700" marT="12700" marB="0" anchor="b"/>
                </a:tc>
                <a:tc>
                  <a:txBody>
                    <a:bodyPr/>
                    <a:lstStyle/>
                    <a:p>
                      <a:pPr algn="r" fontAlgn="b"/>
                      <a:r>
                        <a:rPr lang="nb-NO" sz="1200" b="0" i="0" u="none" strike="noStrike">
                          <a:solidFill>
                            <a:srgbClr val="000000"/>
                          </a:solidFill>
                          <a:effectLst/>
                          <a:latin typeface="Calibri" charset="0"/>
                        </a:rPr>
                        <a:t>15.16173812</a:t>
                      </a:r>
                    </a:p>
                  </a:txBody>
                  <a:tcPr marL="12700" marR="12700" marT="12700" marB="0" anchor="b"/>
                </a:tc>
                <a:tc>
                  <a:txBody>
                    <a:bodyPr/>
                    <a:lstStyle/>
                    <a:p>
                      <a:pPr algn="r" fontAlgn="b"/>
                      <a:r>
                        <a:rPr lang="is-IS" sz="1200" b="0" i="0" u="none" strike="noStrike">
                          <a:solidFill>
                            <a:srgbClr val="000000"/>
                          </a:solidFill>
                          <a:effectLst/>
                          <a:latin typeface="Calibri" charset="0"/>
                        </a:rPr>
                        <a:t>0.000100478</a:t>
                      </a:r>
                    </a:p>
                  </a:txBody>
                  <a:tcPr marL="12700" marR="12700" marT="12700" marB="0" anchor="b"/>
                </a:tc>
                <a:tc>
                  <a:txBody>
                    <a:bodyPr/>
                    <a:lstStyle/>
                    <a:p>
                      <a:pPr algn="r" fontAlgn="b"/>
                      <a:r>
                        <a:rPr lang="tr-TR" sz="1200" b="0" i="0" u="none" strike="noStrike">
                          <a:solidFill>
                            <a:srgbClr val="000000"/>
                          </a:solidFill>
                          <a:effectLst/>
                          <a:latin typeface="Calibri" charset="0"/>
                        </a:rPr>
                        <a:t>0.231268144</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sde_s_dac_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16.59697082</a:t>
                      </a:r>
                    </a:p>
                  </a:txBody>
                  <a:tcPr marL="12700" marR="12700" marT="12700" marB="0" anchor="b"/>
                </a:tc>
                <a:tc>
                  <a:txBody>
                    <a:bodyPr/>
                    <a:lstStyle/>
                    <a:p>
                      <a:pPr algn="r" fontAlgn="b"/>
                      <a:r>
                        <a:rPr lang="hr-HR" sz="1200" b="0" i="0" u="none" strike="noStrike">
                          <a:solidFill>
                            <a:srgbClr val="000000"/>
                          </a:solidFill>
                          <a:effectLst/>
                          <a:latin typeface="Calibri" charset="0"/>
                        </a:rPr>
                        <a:t>16.59697082</a:t>
                      </a:r>
                    </a:p>
                  </a:txBody>
                  <a:tcPr marL="12700" marR="12700" marT="12700" marB="0" anchor="b"/>
                </a:tc>
                <a:tc>
                  <a:txBody>
                    <a:bodyPr/>
                    <a:lstStyle/>
                    <a:p>
                      <a:pPr algn="r" fontAlgn="b"/>
                      <a:r>
                        <a:rPr lang="is-IS" sz="1200" b="0" i="0" u="none" strike="noStrike">
                          <a:solidFill>
                            <a:srgbClr val="000000"/>
                          </a:solidFill>
                          <a:effectLst/>
                          <a:latin typeface="Calibri" charset="0"/>
                        </a:rPr>
                        <a:t>2.467562853</a:t>
                      </a:r>
                    </a:p>
                  </a:txBody>
                  <a:tcPr marL="12700" marR="12700" marT="12700" marB="0" anchor="b"/>
                </a:tc>
                <a:tc>
                  <a:txBody>
                    <a:bodyPr/>
                    <a:lstStyle/>
                    <a:p>
                      <a:pPr algn="r" fontAlgn="b"/>
                      <a:r>
                        <a:rPr lang="is-IS" sz="1200" b="0" i="0" u="none" strike="noStrike">
                          <a:solidFill>
                            <a:srgbClr val="000000"/>
                          </a:solidFill>
                          <a:effectLst/>
                          <a:latin typeface="Calibri" charset="0"/>
                        </a:rPr>
                        <a:t>0.116306153</a:t>
                      </a:r>
                    </a:p>
                  </a:txBody>
                  <a:tcPr marL="12700" marR="12700" marT="12700" marB="0" anchor="b"/>
                </a:tc>
                <a:tc>
                  <a:txBody>
                    <a:bodyPr/>
                    <a:lstStyle/>
                    <a:p>
                      <a:pPr algn="r" fontAlgn="b"/>
                      <a:r>
                        <a:rPr lang="fi-FI" sz="1200" b="0" i="0" u="none" strike="noStrike">
                          <a:solidFill>
                            <a:srgbClr val="000000"/>
                          </a:solidFill>
                          <a:effectLst/>
                          <a:latin typeface="Calibri" charset="0"/>
                        </a:rPr>
                        <a:t>0.037638737</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vreadk_n1_t_mv_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16.80435142</a:t>
                      </a:r>
                    </a:p>
                  </a:txBody>
                  <a:tcPr marL="12700" marR="12700" marT="12700" marB="0" anchor="b"/>
                </a:tc>
                <a:tc>
                  <a:txBody>
                    <a:bodyPr/>
                    <a:lstStyle/>
                    <a:p>
                      <a:pPr algn="r" fontAlgn="b"/>
                      <a:r>
                        <a:rPr lang="is-IS" sz="1200" b="0" i="0" u="none" strike="noStrike">
                          <a:solidFill>
                            <a:srgbClr val="000000"/>
                          </a:solidFill>
                          <a:effectLst/>
                          <a:latin typeface="Calibri" charset="0"/>
                        </a:rPr>
                        <a:t>16.80435142</a:t>
                      </a:r>
                    </a:p>
                  </a:txBody>
                  <a:tcPr marL="12700" marR="12700" marT="12700" marB="0" anchor="b"/>
                </a:tc>
                <a:tc>
                  <a:txBody>
                    <a:bodyPr/>
                    <a:lstStyle/>
                    <a:p>
                      <a:pPr algn="r" fontAlgn="b"/>
                      <a:r>
                        <a:rPr lang="is-IS" sz="1200" b="0" i="0" u="none" strike="noStrike">
                          <a:solidFill>
                            <a:srgbClr val="000000"/>
                          </a:solidFill>
                          <a:effectLst/>
                          <a:latin typeface="Calibri" charset="0"/>
                        </a:rPr>
                        <a:t>2.498395266</a:t>
                      </a:r>
                    </a:p>
                  </a:txBody>
                  <a:tcPr marL="12700" marR="12700" marT="12700" marB="0" anchor="b"/>
                </a:tc>
                <a:tc>
                  <a:txBody>
                    <a:bodyPr/>
                    <a:lstStyle/>
                    <a:p>
                      <a:pPr algn="r" fontAlgn="b"/>
                      <a:r>
                        <a:rPr lang="is-IS" sz="1200" b="0" i="0" u="none" strike="noStrike">
                          <a:solidFill>
                            <a:srgbClr val="000000"/>
                          </a:solidFill>
                          <a:effectLst/>
                          <a:latin typeface="Calibri" charset="0"/>
                        </a:rPr>
                        <a:t>0.114050487</a:t>
                      </a:r>
                    </a:p>
                  </a:txBody>
                  <a:tcPr marL="12700" marR="12700" marT="12700" marB="0" anchor="b"/>
                </a:tc>
                <a:tc>
                  <a:txBody>
                    <a:bodyPr/>
                    <a:lstStyle/>
                    <a:p>
                      <a:pPr algn="r" fontAlgn="b"/>
                      <a:r>
                        <a:rPr lang="en-US" sz="1200" b="0" i="0" u="none" strike="noStrike">
                          <a:solidFill>
                            <a:srgbClr val="000000"/>
                          </a:solidFill>
                          <a:effectLst/>
                          <a:latin typeface="Calibri" charset="0"/>
                        </a:rPr>
                        <a:t>0.038109037</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veramaxt_p_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3.512957905</a:t>
                      </a:r>
                    </a:p>
                  </a:txBody>
                  <a:tcPr marL="12700" marR="12700" marT="12700" marB="0" anchor="b"/>
                </a:tc>
                <a:tc>
                  <a:txBody>
                    <a:bodyPr/>
                    <a:lstStyle/>
                    <a:p>
                      <a:pPr algn="r" fontAlgn="b"/>
                      <a:r>
                        <a:rPr lang="is-IS" sz="1200" b="0" i="0" u="none" strike="noStrike">
                          <a:solidFill>
                            <a:srgbClr val="000000"/>
                          </a:solidFill>
                          <a:effectLst/>
                          <a:latin typeface="Calibri" charset="0"/>
                        </a:rPr>
                        <a:t>3.512957905</a:t>
                      </a:r>
                    </a:p>
                  </a:txBody>
                  <a:tcPr marL="12700" marR="12700" marT="12700" marB="0" anchor="b"/>
                </a:tc>
                <a:tc>
                  <a:txBody>
                    <a:bodyPr/>
                    <a:lstStyle/>
                    <a:p>
                      <a:pPr algn="r" fontAlgn="b"/>
                      <a:r>
                        <a:rPr lang="cs-CZ" sz="1200" b="0" i="0" u="none" strike="noStrike">
                          <a:solidFill>
                            <a:srgbClr val="000000"/>
                          </a:solidFill>
                          <a:effectLst/>
                          <a:latin typeface="Calibri" charset="0"/>
                        </a:rPr>
                        <a:t>0.522290756</a:t>
                      </a:r>
                    </a:p>
                  </a:txBody>
                  <a:tcPr marL="12700" marR="12700" marT="12700" marB="0" anchor="b"/>
                </a:tc>
                <a:tc>
                  <a:txBody>
                    <a:bodyPr/>
                    <a:lstStyle/>
                    <a:p>
                      <a:pPr algn="r" fontAlgn="b"/>
                      <a:r>
                        <a:rPr lang="hr-HR" sz="1200" b="0" i="0" u="none" strike="noStrike">
                          <a:solidFill>
                            <a:srgbClr val="000000"/>
                          </a:solidFill>
                          <a:effectLst/>
                          <a:latin typeface="Calibri" charset="0"/>
                        </a:rPr>
                        <a:t>0.469913233</a:t>
                      </a:r>
                    </a:p>
                  </a:txBody>
                  <a:tcPr marL="12700" marR="12700" marT="12700" marB="0" anchor="b"/>
                </a:tc>
                <a:tc>
                  <a:txBody>
                    <a:bodyPr/>
                    <a:lstStyle/>
                    <a:p>
                      <a:pPr algn="r" fontAlgn="b"/>
                      <a:r>
                        <a:rPr lang="is-IS" sz="1200" b="0" i="0" u="none" strike="noStrike">
                          <a:solidFill>
                            <a:srgbClr val="000000"/>
                          </a:solidFill>
                          <a:effectLst/>
                          <a:latin typeface="Calibri" charset="0"/>
                        </a:rPr>
                        <a:t>0.007966713</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vpgmulooptrial2__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699.8870375</a:t>
                      </a:r>
                    </a:p>
                  </a:txBody>
                  <a:tcPr marL="12700" marR="12700" marT="12700" marB="0" anchor="b"/>
                </a:tc>
                <a:tc>
                  <a:txBody>
                    <a:bodyPr/>
                    <a:lstStyle/>
                    <a:p>
                      <a:pPr algn="r" fontAlgn="b"/>
                      <a:r>
                        <a:rPr lang="fi-FI" sz="1200" b="0" i="0" u="none" strike="noStrike">
                          <a:solidFill>
                            <a:srgbClr val="000000"/>
                          </a:solidFill>
                          <a:effectLst/>
                          <a:latin typeface="Calibri" charset="0"/>
                        </a:rPr>
                        <a:t>699.8870375</a:t>
                      </a:r>
                    </a:p>
                  </a:txBody>
                  <a:tcPr marL="12700" marR="12700" marT="12700" marB="0" anchor="b"/>
                </a:tc>
                <a:tc>
                  <a:txBody>
                    <a:bodyPr/>
                    <a:lstStyle/>
                    <a:p>
                      <a:pPr algn="r" fontAlgn="b"/>
                      <a:r>
                        <a:rPr lang="is-IS" sz="1200" b="0" i="0" u="none" strike="noStrike">
                          <a:solidFill>
                            <a:srgbClr val="000000"/>
                          </a:solidFill>
                          <a:effectLst/>
                          <a:latin typeface="Calibri" charset="0"/>
                        </a:rPr>
                        <a:t>104.0560518</a:t>
                      </a:r>
                    </a:p>
                  </a:txBody>
                  <a:tcPr marL="12700" marR="12700" marT="12700" marB="0" anchor="b"/>
                </a:tc>
                <a:tc>
                  <a:txBody>
                    <a:bodyPr/>
                    <a:lstStyle/>
                    <a:p>
                      <a:pPr algn="r" fontAlgn="b"/>
                      <a:r>
                        <a:rPr lang="nb-NO" sz="1200" b="0" i="0" u="none" strike="noStrike">
                          <a:solidFill>
                            <a:srgbClr val="000000"/>
                          </a:solidFill>
                          <a:effectLst/>
                          <a:latin typeface="Calibri" charset="0"/>
                        </a:rPr>
                        <a:t>4.18E-24</a:t>
                      </a:r>
                    </a:p>
                  </a:txBody>
                  <a:tcPr marL="12700" marR="12700" marT="12700" marB="0" anchor="b"/>
                </a:tc>
                <a:tc>
                  <a:txBody>
                    <a:bodyPr/>
                    <a:lstStyle/>
                    <a:p>
                      <a:pPr algn="r" fontAlgn="b"/>
                      <a:r>
                        <a:rPr lang="fi-FI" sz="1200" b="0" i="0" u="none" strike="noStrike">
                          <a:solidFill>
                            <a:srgbClr val="000000"/>
                          </a:solidFill>
                          <a:effectLst/>
                          <a:latin typeface="Calibri" charset="0"/>
                        </a:rPr>
                        <a:t>1.587209181</a:t>
                      </a:r>
                    </a:p>
                  </a:txBody>
                  <a:tcPr marL="12700" marR="12700" marT="12700" marB="0" anchor="b"/>
                </a:tc>
              </a:tr>
              <a:tr h="287360">
                <a:tc>
                  <a:txBody>
                    <a:bodyPr/>
                    <a:lstStyle/>
                    <a:p>
                      <a:pPr algn="l" fontAlgn="b"/>
                      <a:r>
                        <a:rPr lang="en-US" sz="1200" b="0" i="0" u="none" strike="noStrike">
                          <a:solidFill>
                            <a:srgbClr val="000000"/>
                          </a:solidFill>
                          <a:effectLst/>
                          <a:latin typeface="Calibri" charset="0"/>
                        </a:rPr>
                        <a:t>frlt_vcgrsft_ar3_pcs_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tr-TR" sz="1200" b="0" i="0" u="none" strike="noStrike">
                          <a:solidFill>
                            <a:srgbClr val="000000"/>
                          </a:solidFill>
                          <a:effectLst/>
                          <a:latin typeface="Calibri" charset="0"/>
                        </a:rPr>
                        <a:t>123.1247859</a:t>
                      </a:r>
                    </a:p>
                  </a:txBody>
                  <a:tcPr marL="12700" marR="12700" marT="12700" marB="0" anchor="b"/>
                </a:tc>
                <a:tc>
                  <a:txBody>
                    <a:bodyPr/>
                    <a:lstStyle/>
                    <a:p>
                      <a:pPr algn="r" fontAlgn="b"/>
                      <a:r>
                        <a:rPr lang="tr-TR" sz="1200" b="0" i="0" u="none" strike="noStrike">
                          <a:solidFill>
                            <a:srgbClr val="000000"/>
                          </a:solidFill>
                          <a:effectLst/>
                          <a:latin typeface="Calibri" charset="0"/>
                        </a:rPr>
                        <a:t>123.1247859</a:t>
                      </a:r>
                    </a:p>
                  </a:txBody>
                  <a:tcPr marL="12700" marR="12700" marT="12700" marB="0" anchor="b"/>
                </a:tc>
                <a:tc>
                  <a:txBody>
                    <a:bodyPr/>
                    <a:lstStyle/>
                    <a:p>
                      <a:pPr algn="r" fontAlgn="b"/>
                      <a:r>
                        <a:rPr lang="is-IS" sz="1200" b="0" i="0" u="none" strike="noStrike">
                          <a:solidFill>
                            <a:srgbClr val="000000"/>
                          </a:solidFill>
                          <a:effectLst/>
                          <a:latin typeface="Calibri" charset="0"/>
                        </a:rPr>
                        <a:t>18.30563849</a:t>
                      </a:r>
                    </a:p>
                  </a:txBody>
                  <a:tcPr marL="12700" marR="12700" marT="12700" marB="0" anchor="b"/>
                </a:tc>
                <a:tc>
                  <a:txBody>
                    <a:bodyPr/>
                    <a:lstStyle/>
                    <a:p>
                      <a:pPr algn="r" fontAlgn="b"/>
                      <a:r>
                        <a:rPr lang="nb-NO" sz="1200" b="0" i="0" u="none" strike="noStrike">
                          <a:solidFill>
                            <a:srgbClr val="000000"/>
                          </a:solidFill>
                          <a:effectLst/>
                          <a:latin typeface="Calibri" charset="0"/>
                        </a:rPr>
                        <a:t>1.93E-05</a:t>
                      </a:r>
                    </a:p>
                  </a:txBody>
                  <a:tcPr marL="12700" marR="12700" marT="12700" marB="0" anchor="b"/>
                </a:tc>
                <a:tc>
                  <a:txBody>
                    <a:bodyPr/>
                    <a:lstStyle/>
                    <a:p>
                      <a:pPr algn="r" fontAlgn="b"/>
                      <a:r>
                        <a:rPr lang="is-IS" sz="1200" b="0" i="0" u="none" strike="noStrike" dirty="0">
                          <a:solidFill>
                            <a:srgbClr val="000000"/>
                          </a:solidFill>
                          <a:effectLst/>
                          <a:latin typeface="Calibri" charset="0"/>
                        </a:rPr>
                        <a:t>0.279223332</a:t>
                      </a:r>
                    </a:p>
                  </a:txBody>
                  <a:tcPr marL="12700" marR="12700" marT="12700" marB="0" anchor="b"/>
                </a:tc>
              </a:tr>
            </a:tbl>
          </a:graphicData>
        </a:graphic>
      </p:graphicFrame>
    </p:spTree>
    <p:extLst>
      <p:ext uri="{BB962C8B-B14F-4D97-AF65-F5344CB8AC3E}">
        <p14:creationId xmlns:p14="http://schemas.microsoft.com/office/powerpoint/2010/main" val="11731931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695585750"/>
              </p:ext>
            </p:extLst>
          </p:nvPr>
        </p:nvGraphicFramePr>
        <p:xfrm>
          <a:off x="473075" y="1104900"/>
          <a:ext cx="11245850" cy="4889500"/>
        </p:xfrm>
        <a:graphic>
          <a:graphicData uri="http://schemas.openxmlformats.org/drawingml/2006/table">
            <a:tbl>
              <a:tblPr firstRow="1" bandRow="1">
                <a:tableStyleId>{5C22544A-7EE6-4342-B048-85BDC9FD1C3A}</a:tableStyleId>
              </a:tblPr>
              <a:tblGrid>
                <a:gridCol w="2449739"/>
                <a:gridCol w="763361"/>
                <a:gridCol w="1606550"/>
                <a:gridCol w="1606550"/>
                <a:gridCol w="1606550"/>
                <a:gridCol w="1606550"/>
                <a:gridCol w="1606550"/>
              </a:tblGrid>
              <a:tr h="370840">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Residuals</a:t>
                      </a:r>
                    </a:p>
                  </a:txBody>
                  <a:tcPr marL="12700" marR="12700" marT="12700" marB="0" anchor="b"/>
                </a:tc>
                <a:tc>
                  <a:txBody>
                    <a:bodyPr/>
                    <a:lstStyle/>
                    <a:p>
                      <a:pPr algn="r" fontAlgn="b"/>
                      <a:r>
                        <a:rPr lang="is-IS" sz="1400" b="0" i="0" u="none" strike="noStrike">
                          <a:solidFill>
                            <a:srgbClr val="000000"/>
                          </a:solidFill>
                          <a:effectLst/>
                          <a:latin typeface="Calibri" charset="0"/>
                        </a:rPr>
                        <a:t>7232</a:t>
                      </a:r>
                    </a:p>
                  </a:txBody>
                  <a:tcPr marL="12700" marR="12700" marT="12700" marB="0" anchor="b"/>
                </a:tc>
                <a:tc>
                  <a:txBody>
                    <a:bodyPr/>
                    <a:lstStyle/>
                    <a:p>
                      <a:pPr algn="r" fontAlgn="b"/>
                      <a:r>
                        <a:rPr lang="hr-HR" sz="1400" b="0" i="0" u="none" strike="noStrike">
                          <a:solidFill>
                            <a:srgbClr val="000000"/>
                          </a:solidFill>
                          <a:effectLst/>
                          <a:latin typeface="Calibri" charset="0"/>
                        </a:rPr>
                        <a:t>4736.284591</a:t>
                      </a:r>
                    </a:p>
                  </a:txBody>
                  <a:tcPr marL="12700" marR="12700" marT="12700" marB="0" anchor="b"/>
                </a:tc>
                <a:tc>
                  <a:txBody>
                    <a:bodyPr/>
                    <a:lstStyle/>
                    <a:p>
                      <a:pPr algn="r" fontAlgn="b"/>
                      <a:r>
                        <a:rPr lang="is-IS" sz="1400" b="0" i="0" u="none" strike="noStrike">
                          <a:solidFill>
                            <a:srgbClr val="000000"/>
                          </a:solidFill>
                          <a:effectLst/>
                          <a:latin typeface="Calibri" charset="0"/>
                        </a:rPr>
                        <a:t>0.654906608</a:t>
                      </a:r>
                    </a:p>
                  </a:txBody>
                  <a:tcPr marL="12700" marR="12700" marT="12700" marB="0" anchor="b"/>
                </a:tc>
                <a:tc>
                  <a:txBody>
                    <a:bodyPr/>
                    <a:lstStyle/>
                    <a:p>
                      <a:pPr algn="l" fontAlgn="b"/>
                      <a:r>
                        <a:rPr lang="en-US" sz="1400" b="0" i="0" u="none" strike="noStrike">
                          <a:solidFill>
                            <a:srgbClr val="000000"/>
                          </a:solidFill>
                          <a:effectLst/>
                          <a:latin typeface="Calibri" charset="0"/>
                        </a:rPr>
                        <a:t>NA</a:t>
                      </a:r>
                    </a:p>
                  </a:txBody>
                  <a:tcPr marL="12700" marR="12700" marT="12700" marB="0" anchor="b"/>
                </a:tc>
                <a:tc>
                  <a:txBody>
                    <a:bodyPr/>
                    <a:lstStyle/>
                    <a:p>
                      <a:pPr algn="l" fontAlgn="b"/>
                      <a:r>
                        <a:rPr lang="en-US" sz="1400" b="0" i="0" u="none" strike="noStrike">
                          <a:solidFill>
                            <a:srgbClr val="000000"/>
                          </a:solidFill>
                          <a:effectLst/>
                          <a:latin typeface="Calibri" charset="0"/>
                        </a:rPr>
                        <a:t>NA</a:t>
                      </a:r>
                    </a:p>
                  </a:txBody>
                  <a:tcPr marL="12700" marR="12700" marT="12700" marB="0" anchor="b"/>
                </a:tc>
                <a:tc>
                  <a:txBody>
                    <a:bodyPr/>
                    <a:lstStyle/>
                    <a:p>
                      <a:pPr algn="r" fontAlgn="b"/>
                      <a:r>
                        <a:rPr lang="is-IS" sz="1400" b="0" i="0" u="none" strike="noStrike">
                          <a:solidFill>
                            <a:srgbClr val="000000"/>
                          </a:solidFill>
                          <a:effectLst/>
                          <a:latin typeface="Calibri" charset="0"/>
                        </a:rPr>
                        <a:t>65.38217271</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475.4841054</a:t>
                      </a:r>
                    </a:p>
                  </a:txBody>
                  <a:tcPr marL="12700" marR="12700" marT="12700" marB="0" anchor="b"/>
                </a:tc>
                <a:tc>
                  <a:txBody>
                    <a:bodyPr/>
                    <a:lstStyle/>
                    <a:p>
                      <a:pPr algn="r" fontAlgn="b"/>
                      <a:r>
                        <a:rPr lang="hr-HR" sz="1400" b="0" i="0" u="none" strike="noStrike">
                          <a:solidFill>
                            <a:srgbClr val="000000"/>
                          </a:solidFill>
                          <a:effectLst/>
                          <a:latin typeface="Calibri" charset="0"/>
                        </a:rPr>
                        <a:t>475.4841054</a:t>
                      </a:r>
                    </a:p>
                  </a:txBody>
                  <a:tcPr marL="12700" marR="12700" marT="12700" marB="0" anchor="b"/>
                </a:tc>
                <a:tc>
                  <a:txBody>
                    <a:bodyPr/>
                    <a:lstStyle/>
                    <a:p>
                      <a:pPr algn="r" fontAlgn="b"/>
                      <a:r>
                        <a:rPr lang="hr-HR" sz="1400" b="0" i="0" u="none" strike="noStrike">
                          <a:solidFill>
                            <a:srgbClr val="000000"/>
                          </a:solidFill>
                          <a:effectLst/>
                          <a:latin typeface="Calibri" charset="0"/>
                        </a:rPr>
                        <a:t>726.0334518</a:t>
                      </a:r>
                    </a:p>
                  </a:txBody>
                  <a:tcPr marL="12700" marR="12700" marT="12700" marB="0" anchor="b"/>
                </a:tc>
                <a:tc>
                  <a:txBody>
                    <a:bodyPr/>
                    <a:lstStyle/>
                    <a:p>
                      <a:pPr algn="r" fontAlgn="b"/>
                      <a:r>
                        <a:rPr lang="nb-NO" sz="1400" b="0" i="0" u="none" strike="noStrike">
                          <a:solidFill>
                            <a:srgbClr val="000000"/>
                          </a:solidFill>
                          <a:effectLst/>
                          <a:latin typeface="Calibri" charset="0"/>
                        </a:rPr>
                        <a:t>1.80E-152</a:t>
                      </a:r>
                    </a:p>
                  </a:txBody>
                  <a:tcPr marL="12700" marR="12700" marT="12700" marB="0" anchor="b"/>
                </a:tc>
                <a:tc>
                  <a:txBody>
                    <a:bodyPr/>
                    <a:lstStyle/>
                    <a:p>
                      <a:pPr algn="r" fontAlgn="b"/>
                      <a:r>
                        <a:rPr lang="hr-HR" sz="1400" b="0" i="0" u="none" strike="noStrike">
                          <a:solidFill>
                            <a:srgbClr val="000000"/>
                          </a:solidFill>
                          <a:effectLst/>
                          <a:latin typeface="Calibri" charset="0"/>
                        </a:rPr>
                        <a:t>6.563833592</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318.6498252</a:t>
                      </a:r>
                    </a:p>
                  </a:txBody>
                  <a:tcPr marL="12700" marR="12700" marT="12700" marB="0" anchor="b"/>
                </a:tc>
                <a:tc>
                  <a:txBody>
                    <a:bodyPr/>
                    <a:lstStyle/>
                    <a:p>
                      <a:pPr algn="r" fontAlgn="b"/>
                      <a:r>
                        <a:rPr lang="hr-HR" sz="1400" b="0" i="0" u="none" strike="noStrike">
                          <a:solidFill>
                            <a:srgbClr val="000000"/>
                          </a:solidFill>
                          <a:effectLst/>
                          <a:latin typeface="Calibri" charset="0"/>
                        </a:rPr>
                        <a:t>318.6498252</a:t>
                      </a:r>
                    </a:p>
                  </a:txBody>
                  <a:tcPr marL="12700" marR="12700" marT="12700" marB="0" anchor="b"/>
                </a:tc>
                <a:tc>
                  <a:txBody>
                    <a:bodyPr/>
                    <a:lstStyle/>
                    <a:p>
                      <a:pPr algn="r" fontAlgn="b"/>
                      <a:r>
                        <a:rPr lang="hr-HR" sz="1400" b="0" i="0" u="none" strike="noStrike">
                          <a:solidFill>
                            <a:srgbClr val="000000"/>
                          </a:solidFill>
                          <a:effectLst/>
                          <a:latin typeface="Calibri" charset="0"/>
                        </a:rPr>
                        <a:t>486.5576575</a:t>
                      </a:r>
                    </a:p>
                  </a:txBody>
                  <a:tcPr marL="12700" marR="12700" marT="12700" marB="0" anchor="b"/>
                </a:tc>
                <a:tc>
                  <a:txBody>
                    <a:bodyPr/>
                    <a:lstStyle/>
                    <a:p>
                      <a:pPr algn="r" fontAlgn="b"/>
                      <a:r>
                        <a:rPr lang="nb-NO" sz="1400" b="0" i="0" u="none" strike="noStrike">
                          <a:solidFill>
                            <a:srgbClr val="000000"/>
                          </a:solidFill>
                          <a:effectLst/>
                          <a:latin typeface="Calibri" charset="0"/>
                        </a:rPr>
                        <a:t>2.09E-104</a:t>
                      </a:r>
                    </a:p>
                  </a:txBody>
                  <a:tcPr marL="12700" marR="12700" marT="12700" marB="0" anchor="b"/>
                </a:tc>
                <a:tc>
                  <a:txBody>
                    <a:bodyPr/>
                    <a:lstStyle/>
                    <a:p>
                      <a:pPr algn="r" fontAlgn="b"/>
                      <a:r>
                        <a:rPr lang="en-US" sz="1400" b="0" i="0" u="none" strike="noStrike">
                          <a:solidFill>
                            <a:srgbClr val="000000"/>
                          </a:solidFill>
                          <a:effectLst/>
                          <a:latin typeface="Calibri" charset="0"/>
                        </a:rPr>
                        <a:t>4.398810397</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layer4_vpgmu_s_dac_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229.869404</a:t>
                      </a:r>
                    </a:p>
                  </a:txBody>
                  <a:tcPr marL="12700" marR="12700" marT="12700" marB="0" anchor="b"/>
                </a:tc>
                <a:tc>
                  <a:txBody>
                    <a:bodyPr/>
                    <a:lstStyle/>
                    <a:p>
                      <a:pPr algn="r" fontAlgn="b"/>
                      <a:r>
                        <a:rPr lang="is-IS" sz="1400" b="0" i="0" u="none" strike="noStrike">
                          <a:solidFill>
                            <a:srgbClr val="000000"/>
                          </a:solidFill>
                          <a:effectLst/>
                          <a:latin typeface="Calibri" charset="0"/>
                        </a:rPr>
                        <a:t>229.869404</a:t>
                      </a:r>
                    </a:p>
                  </a:txBody>
                  <a:tcPr marL="12700" marR="12700" marT="12700" marB="0" anchor="b"/>
                </a:tc>
                <a:tc>
                  <a:txBody>
                    <a:bodyPr/>
                    <a:lstStyle/>
                    <a:p>
                      <a:pPr algn="r" fontAlgn="b"/>
                      <a:r>
                        <a:rPr lang="is-IS" sz="1400" b="0" i="0" u="none" strike="noStrike">
                          <a:solidFill>
                            <a:srgbClr val="000000"/>
                          </a:solidFill>
                          <a:effectLst/>
                          <a:latin typeface="Calibri" charset="0"/>
                        </a:rPr>
                        <a:t>350.9957008</a:t>
                      </a:r>
                    </a:p>
                  </a:txBody>
                  <a:tcPr marL="12700" marR="12700" marT="12700" marB="0" anchor="b"/>
                </a:tc>
                <a:tc>
                  <a:txBody>
                    <a:bodyPr/>
                    <a:lstStyle/>
                    <a:p>
                      <a:pPr algn="r" fontAlgn="b"/>
                      <a:r>
                        <a:rPr lang="nb-NO" sz="1400" b="0" i="0" u="none" strike="noStrike">
                          <a:solidFill>
                            <a:srgbClr val="000000"/>
                          </a:solidFill>
                          <a:effectLst/>
                          <a:latin typeface="Calibri" charset="0"/>
                        </a:rPr>
                        <a:t>1.63E-76</a:t>
                      </a:r>
                    </a:p>
                  </a:txBody>
                  <a:tcPr marL="12700" marR="12700" marT="12700" marB="0" anchor="b"/>
                </a:tc>
                <a:tc>
                  <a:txBody>
                    <a:bodyPr/>
                    <a:lstStyle/>
                    <a:p>
                      <a:pPr algn="r" fontAlgn="b"/>
                      <a:r>
                        <a:rPr lang="is-IS" sz="1400" b="0" i="0" u="none" strike="noStrike">
                          <a:solidFill>
                            <a:srgbClr val="000000"/>
                          </a:solidFill>
                          <a:effectLst/>
                          <a:latin typeface="Calibri" charset="0"/>
                        </a:rPr>
                        <a:t>3.173238597</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cs-CZ" sz="1400" b="0" i="0" u="none" strike="noStrike">
                          <a:solidFill>
                            <a:srgbClr val="000000"/>
                          </a:solidFill>
                          <a:effectLst/>
                          <a:latin typeface="Calibri" charset="0"/>
                        </a:rPr>
                        <a:t>218.2897389</a:t>
                      </a:r>
                    </a:p>
                  </a:txBody>
                  <a:tcPr marL="12700" marR="12700" marT="12700" marB="0" anchor="b"/>
                </a:tc>
                <a:tc>
                  <a:txBody>
                    <a:bodyPr/>
                    <a:lstStyle/>
                    <a:p>
                      <a:pPr algn="r" fontAlgn="b"/>
                      <a:r>
                        <a:rPr lang="cs-CZ" sz="1400" b="0" i="0" u="none" strike="noStrike">
                          <a:solidFill>
                            <a:srgbClr val="000000"/>
                          </a:solidFill>
                          <a:effectLst/>
                          <a:latin typeface="Calibri" charset="0"/>
                        </a:rPr>
                        <a:t>218.2897389</a:t>
                      </a:r>
                    </a:p>
                  </a:txBody>
                  <a:tcPr marL="12700" marR="12700" marT="12700" marB="0" anchor="b"/>
                </a:tc>
                <a:tc>
                  <a:txBody>
                    <a:bodyPr/>
                    <a:lstStyle/>
                    <a:p>
                      <a:pPr algn="r" fontAlgn="b"/>
                      <a:r>
                        <a:rPr lang="is-IS" sz="1400" b="0" i="0" u="none" strike="noStrike">
                          <a:solidFill>
                            <a:srgbClr val="000000"/>
                          </a:solidFill>
                          <a:effectLst/>
                          <a:latin typeface="Calibri" charset="0"/>
                        </a:rPr>
                        <a:t>333.3143018</a:t>
                      </a:r>
                    </a:p>
                  </a:txBody>
                  <a:tcPr marL="12700" marR="12700" marT="12700" marB="0" anchor="b"/>
                </a:tc>
                <a:tc>
                  <a:txBody>
                    <a:bodyPr/>
                    <a:lstStyle/>
                    <a:p>
                      <a:pPr algn="r" fontAlgn="b"/>
                      <a:r>
                        <a:rPr lang="nb-NO" sz="1400" b="0" i="0" u="none" strike="noStrike">
                          <a:solidFill>
                            <a:srgbClr val="000000"/>
                          </a:solidFill>
                          <a:effectLst/>
                          <a:latin typeface="Calibri" charset="0"/>
                        </a:rPr>
                        <a:t>7.75E-73</a:t>
                      </a:r>
                    </a:p>
                  </a:txBody>
                  <a:tcPr marL="12700" marR="12700" marT="12700" marB="0" anchor="b"/>
                </a:tc>
                <a:tc>
                  <a:txBody>
                    <a:bodyPr/>
                    <a:lstStyle/>
                    <a:p>
                      <a:pPr algn="r" fontAlgn="b"/>
                      <a:r>
                        <a:rPr lang="hr-HR" sz="1400" b="0" i="0" u="none" strike="noStrike">
                          <a:solidFill>
                            <a:srgbClr val="000000"/>
                          </a:solidFill>
                          <a:effectLst/>
                          <a:latin typeface="Calibri" charset="0"/>
                        </a:rPr>
                        <a:t>3.013386788</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208.2101071</a:t>
                      </a:r>
                    </a:p>
                  </a:txBody>
                  <a:tcPr marL="12700" marR="12700" marT="12700" marB="0" anchor="b"/>
                </a:tc>
                <a:tc>
                  <a:txBody>
                    <a:bodyPr/>
                    <a:lstStyle/>
                    <a:p>
                      <a:pPr algn="r" fontAlgn="b"/>
                      <a:r>
                        <a:rPr lang="is-IS" sz="1400" b="0" i="0" u="none" strike="noStrike">
                          <a:solidFill>
                            <a:srgbClr val="000000"/>
                          </a:solidFill>
                          <a:effectLst/>
                          <a:latin typeface="Calibri" charset="0"/>
                        </a:rPr>
                        <a:t>208.2101071</a:t>
                      </a:r>
                    </a:p>
                  </a:txBody>
                  <a:tcPr marL="12700" marR="12700" marT="12700" marB="0" anchor="b"/>
                </a:tc>
                <a:tc>
                  <a:txBody>
                    <a:bodyPr/>
                    <a:lstStyle/>
                    <a:p>
                      <a:pPr algn="r" fontAlgn="b"/>
                      <a:r>
                        <a:rPr lang="hr-HR" sz="1400" b="0" i="0" u="none" strike="noStrike">
                          <a:solidFill>
                            <a:srgbClr val="000000"/>
                          </a:solidFill>
                          <a:effectLst/>
                          <a:latin typeface="Calibri" charset="0"/>
                        </a:rPr>
                        <a:t>317.9233565</a:t>
                      </a:r>
                    </a:p>
                  </a:txBody>
                  <a:tcPr marL="12700" marR="12700" marT="12700" marB="0" anchor="b"/>
                </a:tc>
                <a:tc>
                  <a:txBody>
                    <a:bodyPr/>
                    <a:lstStyle/>
                    <a:p>
                      <a:pPr algn="r" fontAlgn="b"/>
                      <a:r>
                        <a:rPr lang="nb-NO" sz="1400" b="0" i="0" u="none" strike="noStrike">
                          <a:solidFill>
                            <a:srgbClr val="000000"/>
                          </a:solidFill>
                          <a:effectLst/>
                          <a:latin typeface="Calibri" charset="0"/>
                        </a:rPr>
                        <a:t>1.25E-69</a:t>
                      </a:r>
                    </a:p>
                  </a:txBody>
                  <a:tcPr marL="12700" marR="12700" marT="12700" marB="0" anchor="b"/>
                </a:tc>
                <a:tc>
                  <a:txBody>
                    <a:bodyPr/>
                    <a:lstStyle/>
                    <a:p>
                      <a:pPr algn="r" fontAlgn="b"/>
                      <a:r>
                        <a:rPr lang="is-IS" sz="1400" b="0" i="0" u="none" strike="noStrike">
                          <a:solidFill>
                            <a:srgbClr val="000000"/>
                          </a:solidFill>
                          <a:effectLst/>
                          <a:latin typeface="Calibri" charset="0"/>
                        </a:rPr>
                        <a:t>2.87424223</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65.1930486</a:t>
                      </a:r>
                    </a:p>
                  </a:txBody>
                  <a:tcPr marL="12700" marR="12700" marT="12700" marB="0" anchor="b"/>
                </a:tc>
                <a:tc>
                  <a:txBody>
                    <a:bodyPr/>
                    <a:lstStyle/>
                    <a:p>
                      <a:pPr algn="r" fontAlgn="b"/>
                      <a:r>
                        <a:rPr lang="is-IS" sz="1400" b="0" i="0" u="none" strike="noStrike">
                          <a:solidFill>
                            <a:srgbClr val="000000"/>
                          </a:solidFill>
                          <a:effectLst/>
                          <a:latin typeface="Calibri" charset="0"/>
                        </a:rPr>
                        <a:t>65.1930486</a:t>
                      </a:r>
                    </a:p>
                  </a:txBody>
                  <a:tcPr marL="12700" marR="12700" marT="12700" marB="0" anchor="b"/>
                </a:tc>
                <a:tc>
                  <a:txBody>
                    <a:bodyPr/>
                    <a:lstStyle/>
                    <a:p>
                      <a:pPr algn="r" fontAlgn="b"/>
                      <a:r>
                        <a:rPr lang="uk-UA" sz="1400" b="0" i="0" u="none" strike="noStrike">
                          <a:solidFill>
                            <a:srgbClr val="000000"/>
                          </a:solidFill>
                          <a:effectLst/>
                          <a:latin typeface="Calibri" charset="0"/>
                        </a:rPr>
                        <a:t>99.54556539</a:t>
                      </a:r>
                    </a:p>
                  </a:txBody>
                  <a:tcPr marL="12700" marR="12700" marT="12700" marB="0" anchor="b"/>
                </a:tc>
                <a:tc>
                  <a:txBody>
                    <a:bodyPr/>
                    <a:lstStyle/>
                    <a:p>
                      <a:pPr algn="r" fontAlgn="b"/>
                      <a:r>
                        <a:rPr lang="nb-NO" sz="1400" b="0" i="0" u="none" strike="noStrike">
                          <a:solidFill>
                            <a:srgbClr val="000000"/>
                          </a:solidFill>
                          <a:effectLst/>
                          <a:latin typeface="Calibri" charset="0"/>
                        </a:rPr>
                        <a:t>2.71E-23</a:t>
                      </a:r>
                    </a:p>
                  </a:txBody>
                  <a:tcPr marL="12700" marR="12700" marT="12700" marB="0" anchor="b"/>
                </a:tc>
                <a:tc>
                  <a:txBody>
                    <a:bodyPr/>
                    <a:lstStyle/>
                    <a:p>
                      <a:pPr algn="r" fontAlgn="b"/>
                      <a:r>
                        <a:rPr lang="it-IT" sz="1400" b="0" i="0" u="none" strike="noStrike">
                          <a:solidFill>
                            <a:srgbClr val="000000"/>
                          </a:solidFill>
                          <a:effectLst/>
                          <a:latin typeface="Calibri" charset="0"/>
                        </a:rPr>
                        <a:t>0.899959257</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ron_no33_s_dac_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63.37833934</a:t>
                      </a:r>
                    </a:p>
                  </a:txBody>
                  <a:tcPr marL="12700" marR="12700" marT="12700" marB="0" anchor="b"/>
                </a:tc>
                <a:tc>
                  <a:txBody>
                    <a:bodyPr/>
                    <a:lstStyle/>
                    <a:p>
                      <a:pPr algn="r" fontAlgn="b"/>
                      <a:r>
                        <a:rPr lang="nb-NO" sz="1400" b="0" i="0" u="none" strike="noStrike">
                          <a:solidFill>
                            <a:srgbClr val="000000"/>
                          </a:solidFill>
                          <a:effectLst/>
                          <a:latin typeface="Calibri" charset="0"/>
                        </a:rPr>
                        <a:t>63.37833934</a:t>
                      </a:r>
                    </a:p>
                  </a:txBody>
                  <a:tcPr marL="12700" marR="12700" marT="12700" marB="0" anchor="b"/>
                </a:tc>
                <a:tc>
                  <a:txBody>
                    <a:bodyPr/>
                    <a:lstStyle/>
                    <a:p>
                      <a:pPr algn="r" fontAlgn="b"/>
                      <a:r>
                        <a:rPr lang="is-IS" sz="1400" b="0" i="0" u="none" strike="noStrike">
                          <a:solidFill>
                            <a:srgbClr val="000000"/>
                          </a:solidFill>
                          <a:effectLst/>
                          <a:latin typeface="Calibri" charset="0"/>
                        </a:rPr>
                        <a:t>96.77462182</a:t>
                      </a:r>
                    </a:p>
                  </a:txBody>
                  <a:tcPr marL="12700" marR="12700" marT="12700" marB="0" anchor="b"/>
                </a:tc>
                <a:tc>
                  <a:txBody>
                    <a:bodyPr/>
                    <a:lstStyle/>
                    <a:p>
                      <a:pPr algn="r" fontAlgn="b"/>
                      <a:r>
                        <a:rPr lang="nb-NO" sz="1400" b="0" i="0" u="none" strike="noStrike">
                          <a:solidFill>
                            <a:srgbClr val="000000"/>
                          </a:solidFill>
                          <a:effectLst/>
                          <a:latin typeface="Calibri" charset="0"/>
                        </a:rPr>
                        <a:t>1.08E-22</a:t>
                      </a:r>
                    </a:p>
                  </a:txBody>
                  <a:tcPr marL="12700" marR="12700" marT="12700" marB="0" anchor="b"/>
                </a:tc>
                <a:tc>
                  <a:txBody>
                    <a:bodyPr/>
                    <a:lstStyle/>
                    <a:p>
                      <a:pPr algn="r" fontAlgn="b"/>
                      <a:r>
                        <a:rPr lang="fi-FI" sz="1400" b="0" i="0" u="none" strike="noStrike">
                          <a:solidFill>
                            <a:srgbClr val="000000"/>
                          </a:solidFill>
                          <a:effectLst/>
                          <a:latin typeface="Calibri" charset="0"/>
                        </a:rPr>
                        <a:t>0.874908053</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43.4060985</a:t>
                      </a:r>
                    </a:p>
                  </a:txBody>
                  <a:tcPr marL="12700" marR="12700" marT="12700" marB="0" anchor="b"/>
                </a:tc>
                <a:tc>
                  <a:txBody>
                    <a:bodyPr/>
                    <a:lstStyle/>
                    <a:p>
                      <a:pPr algn="r" fontAlgn="b"/>
                      <a:r>
                        <a:rPr lang="is-IS" sz="1400" b="0" i="0" u="none" strike="noStrike">
                          <a:solidFill>
                            <a:srgbClr val="000000"/>
                          </a:solidFill>
                          <a:effectLst/>
                          <a:latin typeface="Calibri" charset="0"/>
                        </a:rPr>
                        <a:t>43.4060985</a:t>
                      </a:r>
                    </a:p>
                  </a:txBody>
                  <a:tcPr marL="12700" marR="12700" marT="12700" marB="0" anchor="b"/>
                </a:tc>
                <a:tc>
                  <a:txBody>
                    <a:bodyPr/>
                    <a:lstStyle/>
                    <a:p>
                      <a:pPr algn="r" fontAlgn="b"/>
                      <a:r>
                        <a:rPr lang="is-IS" sz="1400" b="0" i="0" u="none" strike="noStrike">
                          <a:solidFill>
                            <a:srgbClr val="000000"/>
                          </a:solidFill>
                          <a:effectLst/>
                          <a:latin typeface="Calibri" charset="0"/>
                        </a:rPr>
                        <a:t>66.27830281</a:t>
                      </a:r>
                    </a:p>
                  </a:txBody>
                  <a:tcPr marL="12700" marR="12700" marT="12700" marB="0" anchor="b"/>
                </a:tc>
                <a:tc>
                  <a:txBody>
                    <a:bodyPr/>
                    <a:lstStyle/>
                    <a:p>
                      <a:pPr algn="r" fontAlgn="b"/>
                      <a:r>
                        <a:rPr lang="nb-NO" sz="1400" b="0" i="0" u="none" strike="noStrike">
                          <a:solidFill>
                            <a:srgbClr val="000000"/>
                          </a:solidFill>
                          <a:effectLst/>
                          <a:latin typeface="Calibri" charset="0"/>
                        </a:rPr>
                        <a:t>4.57E-16</a:t>
                      </a:r>
                    </a:p>
                  </a:txBody>
                  <a:tcPr marL="12700" marR="12700" marT="12700" marB="0" anchor="b"/>
                </a:tc>
                <a:tc>
                  <a:txBody>
                    <a:bodyPr/>
                    <a:lstStyle/>
                    <a:p>
                      <a:pPr algn="r" fontAlgn="b"/>
                      <a:r>
                        <a:rPr lang="is-IS" sz="1400" b="0" i="0" u="none" strike="noStrike">
                          <a:solidFill>
                            <a:srgbClr val="000000"/>
                          </a:solidFill>
                          <a:effectLst/>
                          <a:latin typeface="Calibri" charset="0"/>
                        </a:rPr>
                        <a:t>0.599200697</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32.57661631</a:t>
                      </a:r>
                    </a:p>
                  </a:txBody>
                  <a:tcPr marL="12700" marR="12700" marT="12700" marB="0" anchor="b"/>
                </a:tc>
                <a:tc>
                  <a:txBody>
                    <a:bodyPr/>
                    <a:lstStyle/>
                    <a:p>
                      <a:pPr algn="r" fontAlgn="b"/>
                      <a:r>
                        <a:rPr lang="is-IS" sz="1400" b="0" i="0" u="none" strike="noStrike">
                          <a:solidFill>
                            <a:srgbClr val="000000"/>
                          </a:solidFill>
                          <a:effectLst/>
                          <a:latin typeface="Calibri" charset="0"/>
                        </a:rPr>
                        <a:t>32.57661631</a:t>
                      </a:r>
                    </a:p>
                  </a:txBody>
                  <a:tcPr marL="12700" marR="12700" marT="12700" marB="0" anchor="b"/>
                </a:tc>
                <a:tc>
                  <a:txBody>
                    <a:bodyPr/>
                    <a:lstStyle/>
                    <a:p>
                      <a:pPr algn="r" fontAlgn="b"/>
                      <a:r>
                        <a:rPr lang="is-IS" sz="1400" b="0" i="0" u="none" strike="noStrike">
                          <a:solidFill>
                            <a:srgbClr val="000000"/>
                          </a:solidFill>
                          <a:effectLst/>
                          <a:latin typeface="Calibri" charset="0"/>
                        </a:rPr>
                        <a:t>49.74238448</a:t>
                      </a:r>
                    </a:p>
                  </a:txBody>
                  <a:tcPr marL="12700" marR="12700" marT="12700" marB="0" anchor="b"/>
                </a:tc>
                <a:tc>
                  <a:txBody>
                    <a:bodyPr/>
                    <a:lstStyle/>
                    <a:p>
                      <a:pPr algn="r" fontAlgn="b"/>
                      <a:r>
                        <a:rPr lang="nb-NO" sz="1400" b="0" i="0" u="none" strike="noStrike">
                          <a:solidFill>
                            <a:srgbClr val="000000"/>
                          </a:solidFill>
                          <a:effectLst/>
                          <a:latin typeface="Calibri" charset="0"/>
                        </a:rPr>
                        <a:t>1.92E-12</a:t>
                      </a:r>
                    </a:p>
                  </a:txBody>
                  <a:tcPr marL="12700" marR="12700" marT="12700" marB="0" anchor="b"/>
                </a:tc>
                <a:tc>
                  <a:txBody>
                    <a:bodyPr/>
                    <a:lstStyle/>
                    <a:p>
                      <a:pPr algn="r" fontAlgn="b"/>
                      <a:r>
                        <a:rPr lang="is-IS" sz="1400" b="0" i="0" u="none" strike="noStrike">
                          <a:solidFill>
                            <a:srgbClr val="000000"/>
                          </a:solidFill>
                          <a:effectLst/>
                          <a:latin typeface="Calibri" charset="0"/>
                        </a:rPr>
                        <a:t>0.449704808</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12.28925431</a:t>
                      </a:r>
                    </a:p>
                  </a:txBody>
                  <a:tcPr marL="12700" marR="12700" marT="12700" marB="0" anchor="b"/>
                </a:tc>
                <a:tc>
                  <a:txBody>
                    <a:bodyPr/>
                    <a:lstStyle/>
                    <a:p>
                      <a:pPr algn="r" fontAlgn="b"/>
                      <a:r>
                        <a:rPr lang="hr-HR" sz="1400" b="0" i="0" u="none" strike="noStrike">
                          <a:solidFill>
                            <a:srgbClr val="000000"/>
                          </a:solidFill>
                          <a:effectLst/>
                          <a:latin typeface="Calibri" charset="0"/>
                        </a:rPr>
                        <a:t>12.28925431</a:t>
                      </a:r>
                    </a:p>
                  </a:txBody>
                  <a:tcPr marL="12700" marR="12700" marT="12700" marB="0" anchor="b"/>
                </a:tc>
                <a:tc>
                  <a:txBody>
                    <a:bodyPr/>
                    <a:lstStyle/>
                    <a:p>
                      <a:pPr algn="r" fontAlgn="b"/>
                      <a:r>
                        <a:rPr lang="fi-FI" sz="1400" b="0" i="0" u="none" strike="noStrike">
                          <a:solidFill>
                            <a:srgbClr val="000000"/>
                          </a:solidFill>
                          <a:effectLst/>
                          <a:latin typeface="Calibri" charset="0"/>
                        </a:rPr>
                        <a:t>18.76489587</a:t>
                      </a:r>
                    </a:p>
                  </a:txBody>
                  <a:tcPr marL="12700" marR="12700" marT="12700" marB="0" anchor="b"/>
                </a:tc>
                <a:tc>
                  <a:txBody>
                    <a:bodyPr/>
                    <a:lstStyle/>
                    <a:p>
                      <a:pPr algn="r" fontAlgn="b"/>
                      <a:r>
                        <a:rPr lang="nb-NO" sz="1400" b="0" i="0" u="none" strike="noStrike">
                          <a:solidFill>
                            <a:srgbClr val="000000"/>
                          </a:solidFill>
                          <a:effectLst/>
                          <a:latin typeface="Calibri" charset="0"/>
                        </a:rPr>
                        <a:t>1.50E-05</a:t>
                      </a:r>
                    </a:p>
                  </a:txBody>
                  <a:tcPr marL="12700" marR="12700" marT="12700" marB="0" anchor="b"/>
                </a:tc>
                <a:tc>
                  <a:txBody>
                    <a:bodyPr/>
                    <a:lstStyle/>
                    <a:p>
                      <a:pPr algn="r" fontAlgn="b"/>
                      <a:r>
                        <a:rPr lang="is-IS" sz="1400" b="0" i="0" u="none" strike="noStrike">
                          <a:solidFill>
                            <a:srgbClr val="000000"/>
                          </a:solidFill>
                          <a:effectLst/>
                          <a:latin typeface="Calibri" charset="0"/>
                        </a:rPr>
                        <a:t>0.169647354</a:t>
                      </a:r>
                    </a:p>
                  </a:txBody>
                  <a:tcPr marL="12700" marR="12700" marT="12700" marB="0" anchor="b"/>
                </a:tc>
              </a:tr>
              <a:tr h="370840">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7.770358046</a:t>
                      </a:r>
                    </a:p>
                  </a:txBody>
                  <a:tcPr marL="12700" marR="12700" marT="12700" marB="0" anchor="b"/>
                </a:tc>
                <a:tc>
                  <a:txBody>
                    <a:bodyPr/>
                    <a:lstStyle/>
                    <a:p>
                      <a:pPr algn="r" fontAlgn="b"/>
                      <a:r>
                        <a:rPr lang="nb-NO" sz="1400" b="0" i="0" u="none" strike="noStrike">
                          <a:solidFill>
                            <a:srgbClr val="000000"/>
                          </a:solidFill>
                          <a:effectLst/>
                          <a:latin typeface="Calibri" charset="0"/>
                        </a:rPr>
                        <a:t>7.770358046</a:t>
                      </a:r>
                    </a:p>
                  </a:txBody>
                  <a:tcPr marL="12700" marR="12700" marT="12700" marB="0" anchor="b"/>
                </a:tc>
                <a:tc>
                  <a:txBody>
                    <a:bodyPr/>
                    <a:lstStyle/>
                    <a:p>
                      <a:pPr algn="r" fontAlgn="b"/>
                      <a:r>
                        <a:rPr lang="nb-NO" sz="1400" b="0" i="0" u="none" strike="noStrike">
                          <a:solidFill>
                            <a:srgbClr val="000000"/>
                          </a:solidFill>
                          <a:effectLst/>
                          <a:latin typeface="Calibri" charset="0"/>
                        </a:rPr>
                        <a:t>11.86483378</a:t>
                      </a:r>
                    </a:p>
                  </a:txBody>
                  <a:tcPr marL="12700" marR="12700" marT="12700" marB="0" anchor="b"/>
                </a:tc>
                <a:tc>
                  <a:txBody>
                    <a:bodyPr/>
                    <a:lstStyle/>
                    <a:p>
                      <a:pPr algn="r" fontAlgn="b"/>
                      <a:r>
                        <a:rPr lang="is-IS" sz="1400" b="0" i="0" u="none" strike="noStrike">
                          <a:solidFill>
                            <a:srgbClr val="000000"/>
                          </a:solidFill>
                          <a:effectLst/>
                          <a:latin typeface="Calibri" charset="0"/>
                        </a:rPr>
                        <a:t>0.000575286</a:t>
                      </a:r>
                    </a:p>
                  </a:txBody>
                  <a:tcPr marL="12700" marR="12700" marT="12700" marB="0" anchor="b"/>
                </a:tc>
                <a:tc>
                  <a:txBody>
                    <a:bodyPr/>
                    <a:lstStyle/>
                    <a:p>
                      <a:pPr algn="r" fontAlgn="b"/>
                      <a:r>
                        <a:rPr lang="is-IS" sz="1400" b="0" i="0" u="none" strike="noStrike" dirty="0">
                          <a:solidFill>
                            <a:srgbClr val="000000"/>
                          </a:solidFill>
                          <a:effectLst/>
                          <a:latin typeface="Calibri" charset="0"/>
                        </a:rPr>
                        <a:t>0.107266124</a:t>
                      </a:r>
                    </a:p>
                  </a:txBody>
                  <a:tcPr marL="12700" marR="12700" marT="12700" marB="0" anchor="b"/>
                </a:tc>
              </a:tr>
            </a:tbl>
          </a:graphicData>
        </a:graphic>
      </p:graphicFrame>
      <p:sp>
        <p:nvSpPr>
          <p:cNvPr id="3" name="Title 2"/>
          <p:cNvSpPr>
            <a:spLocks noGrp="1"/>
          </p:cNvSpPr>
          <p:nvPr>
            <p:ph type="title"/>
          </p:nvPr>
        </p:nvSpPr>
        <p:spPr/>
        <p:txBody>
          <a:bodyPr/>
          <a:lstStyle/>
          <a:p>
            <a:r>
              <a:rPr lang="en-US" dirty="0" smtClean="0">
                <a:solidFill>
                  <a:schemeClr val="accent3">
                    <a:lumMod val="75000"/>
                  </a:schemeClr>
                </a:solidFill>
              </a:rPr>
              <a:t>RTPD Variables Contribution of LASSO</a:t>
            </a:r>
            <a:endParaRPr lang="en-US" dirty="0">
              <a:solidFill>
                <a:schemeClr val="accent3">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3895527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79777573"/>
              </p:ext>
            </p:extLst>
          </p:nvPr>
        </p:nvGraphicFramePr>
        <p:xfrm>
          <a:off x="473075" y="1104900"/>
          <a:ext cx="11245850" cy="5044362"/>
        </p:xfrm>
        <a:graphic>
          <a:graphicData uri="http://schemas.openxmlformats.org/drawingml/2006/table">
            <a:tbl>
              <a:tblPr firstRow="1" bandRow="1">
                <a:tableStyleId>{5C22544A-7EE6-4342-B048-85BDC9FD1C3A}</a:tableStyleId>
              </a:tblPr>
              <a:tblGrid>
                <a:gridCol w="2531382"/>
                <a:gridCol w="681718"/>
                <a:gridCol w="1606550"/>
                <a:gridCol w="1606550"/>
                <a:gridCol w="1606550"/>
                <a:gridCol w="1606550"/>
                <a:gridCol w="1606550"/>
              </a:tblGrid>
              <a:tr h="352619">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352619">
                <a:tc>
                  <a:txBody>
                    <a:bodyPr/>
                    <a:lstStyle/>
                    <a:p>
                      <a:pPr algn="l" fontAlgn="b"/>
                      <a:r>
                        <a:rPr lang="en-US" sz="1400" b="0" i="0" u="none" strike="noStrike" smtClean="0">
                          <a:solidFill>
                            <a:srgbClr val="000000"/>
                          </a:solidFill>
                          <a:effectLst/>
                          <a:latin typeface="Calibri" charset="0"/>
                        </a:rPr>
                        <a:t>Residuals</a:t>
                      </a:r>
                      <a:endParaRPr lang="en-US" sz="1400" b="0" i="0" u="none" strike="noStrike" dirty="0">
                        <a:solidFill>
                          <a:srgbClr val="000000"/>
                        </a:solidFill>
                        <a:effectLst/>
                        <a:latin typeface="Calibri" charset="0"/>
                      </a:endParaRPr>
                    </a:p>
                  </a:txBody>
                  <a:tcPr marL="12700" marR="12700" marT="12700" marB="0" anchor="b"/>
                </a:tc>
                <a:tc>
                  <a:txBody>
                    <a:bodyPr/>
                    <a:lstStyle/>
                    <a:p>
                      <a:pPr algn="r" fontAlgn="b"/>
                      <a:r>
                        <a:rPr lang="is-IS" sz="1400" b="0" i="0" u="none" strike="noStrike" smtClean="0">
                          <a:solidFill>
                            <a:srgbClr val="000000"/>
                          </a:solidFill>
                          <a:effectLst/>
                          <a:latin typeface="Calibri" charset="0"/>
                        </a:rPr>
                        <a:t>7232</a:t>
                      </a:r>
                      <a:endParaRPr lang="is-IS" sz="1400" b="0" i="0" u="none" strike="noStrike">
                        <a:solidFill>
                          <a:srgbClr val="000000"/>
                        </a:solidFill>
                        <a:effectLst/>
                        <a:latin typeface="Calibri" charset="0"/>
                      </a:endParaRPr>
                    </a:p>
                  </a:txBody>
                  <a:tcPr marL="12700" marR="12700" marT="12700" marB="0" anchor="b"/>
                </a:tc>
                <a:tc>
                  <a:txBody>
                    <a:bodyPr/>
                    <a:lstStyle/>
                    <a:p>
                      <a:pPr algn="r" fontAlgn="b"/>
                      <a:r>
                        <a:rPr lang="hr-HR" sz="1400" b="0" i="0" u="none" strike="noStrike" smtClean="0">
                          <a:solidFill>
                            <a:srgbClr val="000000"/>
                          </a:solidFill>
                          <a:effectLst/>
                          <a:latin typeface="Calibri" charset="0"/>
                        </a:rPr>
                        <a:t>4736.284591</a:t>
                      </a:r>
                      <a:endParaRPr lang="hr-HR" sz="1400" b="0" i="0" u="none" strike="noStrike">
                        <a:solidFill>
                          <a:srgbClr val="000000"/>
                        </a:solidFill>
                        <a:effectLst/>
                        <a:latin typeface="Calibri" charset="0"/>
                      </a:endParaRPr>
                    </a:p>
                  </a:txBody>
                  <a:tcPr marL="12700" marR="12700" marT="12700" marB="0" anchor="b"/>
                </a:tc>
                <a:tc>
                  <a:txBody>
                    <a:bodyPr/>
                    <a:lstStyle/>
                    <a:p>
                      <a:pPr algn="r" fontAlgn="b"/>
                      <a:r>
                        <a:rPr lang="is-IS" sz="1400" b="0" i="0" u="none" strike="noStrike" smtClean="0">
                          <a:solidFill>
                            <a:srgbClr val="000000"/>
                          </a:solidFill>
                          <a:effectLst/>
                          <a:latin typeface="Calibri" charset="0"/>
                        </a:rPr>
                        <a:t>0.654906608</a:t>
                      </a:r>
                      <a:endParaRPr lang="is-I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smtClean="0">
                          <a:solidFill>
                            <a:srgbClr val="000000"/>
                          </a:solidFill>
                          <a:effectLst/>
                          <a:latin typeface="Calibri" charset="0"/>
                        </a:rPr>
                        <a:t>NA</a:t>
                      </a:r>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smtClean="0">
                          <a:solidFill>
                            <a:srgbClr val="000000"/>
                          </a:solidFill>
                          <a:effectLst/>
                          <a:latin typeface="Calibri" charset="0"/>
                        </a:rPr>
                        <a:t>NA</a:t>
                      </a:r>
                      <a:endParaRPr lang="en-US" sz="1400" b="0" i="0" u="none" strike="noStrike">
                        <a:solidFill>
                          <a:srgbClr val="000000"/>
                        </a:solidFill>
                        <a:effectLst/>
                        <a:latin typeface="Calibri" charset="0"/>
                      </a:endParaRPr>
                    </a:p>
                  </a:txBody>
                  <a:tcPr marL="12700" marR="12700" marT="12700" marB="0" anchor="b"/>
                </a:tc>
                <a:tc>
                  <a:txBody>
                    <a:bodyPr/>
                    <a:lstStyle/>
                    <a:p>
                      <a:pPr algn="r" fontAlgn="b"/>
                      <a:r>
                        <a:rPr lang="is-IS" sz="1400" b="0" i="0" u="none" strike="noStrike" dirty="0" smtClean="0">
                          <a:solidFill>
                            <a:srgbClr val="000000"/>
                          </a:solidFill>
                          <a:effectLst/>
                          <a:latin typeface="Calibri" charset="0"/>
                        </a:rPr>
                        <a:t>65.38217271</a:t>
                      </a:r>
                      <a:endParaRPr lang="is-IS" sz="1400" b="0" i="0" u="none" strike="noStrike" dirty="0">
                        <a:solidFill>
                          <a:srgbClr val="000000"/>
                        </a:solidFill>
                        <a:effectLst/>
                        <a:latin typeface="Calibri" charset="0"/>
                      </a:endParaRPr>
                    </a:p>
                  </a:txBody>
                  <a:tcPr marL="12700" marR="12700" marT="12700" marB="0" anchor="b"/>
                </a:tc>
              </a:tr>
              <a:tr h="352619">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475.4841054</a:t>
                      </a:r>
                    </a:p>
                  </a:txBody>
                  <a:tcPr marL="12700" marR="12700" marT="12700" marB="0" anchor="b"/>
                </a:tc>
                <a:tc>
                  <a:txBody>
                    <a:bodyPr/>
                    <a:lstStyle/>
                    <a:p>
                      <a:pPr algn="r" fontAlgn="b"/>
                      <a:r>
                        <a:rPr lang="hr-HR" sz="1400" b="0" i="0" u="none" strike="noStrike">
                          <a:solidFill>
                            <a:srgbClr val="000000"/>
                          </a:solidFill>
                          <a:effectLst/>
                          <a:latin typeface="Calibri" charset="0"/>
                        </a:rPr>
                        <a:t>475.4841054</a:t>
                      </a:r>
                    </a:p>
                  </a:txBody>
                  <a:tcPr marL="12700" marR="12700" marT="12700" marB="0" anchor="b"/>
                </a:tc>
                <a:tc>
                  <a:txBody>
                    <a:bodyPr/>
                    <a:lstStyle/>
                    <a:p>
                      <a:pPr algn="r" fontAlgn="b"/>
                      <a:r>
                        <a:rPr lang="hr-HR" sz="1400" b="0" i="0" u="none" strike="noStrike">
                          <a:solidFill>
                            <a:srgbClr val="000000"/>
                          </a:solidFill>
                          <a:effectLst/>
                          <a:latin typeface="Calibri" charset="0"/>
                        </a:rPr>
                        <a:t>726.0334518</a:t>
                      </a:r>
                    </a:p>
                  </a:txBody>
                  <a:tcPr marL="12700" marR="12700" marT="12700" marB="0" anchor="b"/>
                </a:tc>
                <a:tc>
                  <a:txBody>
                    <a:bodyPr/>
                    <a:lstStyle/>
                    <a:p>
                      <a:pPr algn="r" fontAlgn="b"/>
                      <a:r>
                        <a:rPr lang="nb-NO" sz="1400" b="0" i="0" u="none" strike="noStrike">
                          <a:solidFill>
                            <a:srgbClr val="000000"/>
                          </a:solidFill>
                          <a:effectLst/>
                          <a:latin typeface="Calibri" charset="0"/>
                        </a:rPr>
                        <a:t>1.80E-152</a:t>
                      </a:r>
                    </a:p>
                  </a:txBody>
                  <a:tcPr marL="12700" marR="12700" marT="12700" marB="0" anchor="b"/>
                </a:tc>
                <a:tc>
                  <a:txBody>
                    <a:bodyPr/>
                    <a:lstStyle/>
                    <a:p>
                      <a:pPr algn="r" fontAlgn="b"/>
                      <a:r>
                        <a:rPr lang="hr-HR" sz="1400" b="0" i="0" u="none" strike="noStrike">
                          <a:solidFill>
                            <a:srgbClr val="000000"/>
                          </a:solidFill>
                          <a:effectLst/>
                          <a:latin typeface="Calibri" charset="0"/>
                        </a:rPr>
                        <a:t>6.563833592</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318.6498252</a:t>
                      </a:r>
                    </a:p>
                  </a:txBody>
                  <a:tcPr marL="12700" marR="12700" marT="12700" marB="0" anchor="b"/>
                </a:tc>
                <a:tc>
                  <a:txBody>
                    <a:bodyPr/>
                    <a:lstStyle/>
                    <a:p>
                      <a:pPr algn="r" fontAlgn="b"/>
                      <a:r>
                        <a:rPr lang="hr-HR" sz="1400" b="0" i="0" u="none" strike="noStrike">
                          <a:solidFill>
                            <a:srgbClr val="000000"/>
                          </a:solidFill>
                          <a:effectLst/>
                          <a:latin typeface="Calibri" charset="0"/>
                        </a:rPr>
                        <a:t>318.6498252</a:t>
                      </a:r>
                    </a:p>
                  </a:txBody>
                  <a:tcPr marL="12700" marR="12700" marT="12700" marB="0" anchor="b"/>
                </a:tc>
                <a:tc>
                  <a:txBody>
                    <a:bodyPr/>
                    <a:lstStyle/>
                    <a:p>
                      <a:pPr algn="r" fontAlgn="b"/>
                      <a:r>
                        <a:rPr lang="hr-HR" sz="1400" b="0" i="0" u="none" strike="noStrike">
                          <a:solidFill>
                            <a:srgbClr val="000000"/>
                          </a:solidFill>
                          <a:effectLst/>
                          <a:latin typeface="Calibri" charset="0"/>
                        </a:rPr>
                        <a:t>486.5576575</a:t>
                      </a:r>
                    </a:p>
                  </a:txBody>
                  <a:tcPr marL="12700" marR="12700" marT="12700" marB="0" anchor="b"/>
                </a:tc>
                <a:tc>
                  <a:txBody>
                    <a:bodyPr/>
                    <a:lstStyle/>
                    <a:p>
                      <a:pPr algn="r" fontAlgn="b"/>
                      <a:r>
                        <a:rPr lang="nb-NO" sz="1400" b="0" i="0" u="none" strike="noStrike">
                          <a:solidFill>
                            <a:srgbClr val="000000"/>
                          </a:solidFill>
                          <a:effectLst/>
                          <a:latin typeface="Calibri" charset="0"/>
                        </a:rPr>
                        <a:t>2.09E-104</a:t>
                      </a:r>
                    </a:p>
                  </a:txBody>
                  <a:tcPr marL="12700" marR="12700" marT="12700" marB="0" anchor="b"/>
                </a:tc>
                <a:tc>
                  <a:txBody>
                    <a:bodyPr/>
                    <a:lstStyle/>
                    <a:p>
                      <a:pPr algn="r" fontAlgn="b"/>
                      <a:r>
                        <a:rPr lang="en-US" sz="1400" b="0" i="0" u="none" strike="noStrike">
                          <a:solidFill>
                            <a:srgbClr val="000000"/>
                          </a:solidFill>
                          <a:effectLst/>
                          <a:latin typeface="Calibri" charset="0"/>
                        </a:rPr>
                        <a:t>4.398810397</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layer4_vpgmu_s_dac_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229.869404</a:t>
                      </a:r>
                    </a:p>
                  </a:txBody>
                  <a:tcPr marL="12700" marR="12700" marT="12700" marB="0" anchor="b"/>
                </a:tc>
                <a:tc>
                  <a:txBody>
                    <a:bodyPr/>
                    <a:lstStyle/>
                    <a:p>
                      <a:pPr algn="r" fontAlgn="b"/>
                      <a:r>
                        <a:rPr lang="is-IS" sz="1400" b="0" i="0" u="none" strike="noStrike">
                          <a:solidFill>
                            <a:srgbClr val="000000"/>
                          </a:solidFill>
                          <a:effectLst/>
                          <a:latin typeface="Calibri" charset="0"/>
                        </a:rPr>
                        <a:t>229.869404</a:t>
                      </a:r>
                    </a:p>
                  </a:txBody>
                  <a:tcPr marL="12700" marR="12700" marT="12700" marB="0" anchor="b"/>
                </a:tc>
                <a:tc>
                  <a:txBody>
                    <a:bodyPr/>
                    <a:lstStyle/>
                    <a:p>
                      <a:pPr algn="r" fontAlgn="b"/>
                      <a:r>
                        <a:rPr lang="is-IS" sz="1400" b="0" i="0" u="none" strike="noStrike">
                          <a:solidFill>
                            <a:srgbClr val="000000"/>
                          </a:solidFill>
                          <a:effectLst/>
                          <a:latin typeface="Calibri" charset="0"/>
                        </a:rPr>
                        <a:t>350.9957008</a:t>
                      </a:r>
                    </a:p>
                  </a:txBody>
                  <a:tcPr marL="12700" marR="12700" marT="12700" marB="0" anchor="b"/>
                </a:tc>
                <a:tc>
                  <a:txBody>
                    <a:bodyPr/>
                    <a:lstStyle/>
                    <a:p>
                      <a:pPr algn="r" fontAlgn="b"/>
                      <a:r>
                        <a:rPr lang="nb-NO" sz="1400" b="0" i="0" u="none" strike="noStrike">
                          <a:solidFill>
                            <a:srgbClr val="000000"/>
                          </a:solidFill>
                          <a:effectLst/>
                          <a:latin typeface="Calibri" charset="0"/>
                        </a:rPr>
                        <a:t>1.63E-76</a:t>
                      </a:r>
                    </a:p>
                  </a:txBody>
                  <a:tcPr marL="12700" marR="12700" marT="12700" marB="0" anchor="b"/>
                </a:tc>
                <a:tc>
                  <a:txBody>
                    <a:bodyPr/>
                    <a:lstStyle/>
                    <a:p>
                      <a:pPr algn="r" fontAlgn="b"/>
                      <a:r>
                        <a:rPr lang="is-IS" sz="1400" b="0" i="0" u="none" strike="noStrike">
                          <a:solidFill>
                            <a:srgbClr val="000000"/>
                          </a:solidFill>
                          <a:effectLst/>
                          <a:latin typeface="Calibri" charset="0"/>
                        </a:rPr>
                        <a:t>3.173238597</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cs-CZ" sz="1400" b="0" i="0" u="none" strike="noStrike">
                          <a:solidFill>
                            <a:srgbClr val="000000"/>
                          </a:solidFill>
                          <a:effectLst/>
                          <a:latin typeface="Calibri" charset="0"/>
                        </a:rPr>
                        <a:t>218.2897389</a:t>
                      </a:r>
                    </a:p>
                  </a:txBody>
                  <a:tcPr marL="12700" marR="12700" marT="12700" marB="0" anchor="b"/>
                </a:tc>
                <a:tc>
                  <a:txBody>
                    <a:bodyPr/>
                    <a:lstStyle/>
                    <a:p>
                      <a:pPr algn="r" fontAlgn="b"/>
                      <a:r>
                        <a:rPr lang="cs-CZ" sz="1400" b="0" i="0" u="none" strike="noStrike">
                          <a:solidFill>
                            <a:srgbClr val="000000"/>
                          </a:solidFill>
                          <a:effectLst/>
                          <a:latin typeface="Calibri" charset="0"/>
                        </a:rPr>
                        <a:t>218.2897389</a:t>
                      </a:r>
                    </a:p>
                  </a:txBody>
                  <a:tcPr marL="12700" marR="12700" marT="12700" marB="0" anchor="b"/>
                </a:tc>
                <a:tc>
                  <a:txBody>
                    <a:bodyPr/>
                    <a:lstStyle/>
                    <a:p>
                      <a:pPr algn="r" fontAlgn="b"/>
                      <a:r>
                        <a:rPr lang="is-IS" sz="1400" b="0" i="0" u="none" strike="noStrike">
                          <a:solidFill>
                            <a:srgbClr val="000000"/>
                          </a:solidFill>
                          <a:effectLst/>
                          <a:latin typeface="Calibri" charset="0"/>
                        </a:rPr>
                        <a:t>333.3143018</a:t>
                      </a:r>
                    </a:p>
                  </a:txBody>
                  <a:tcPr marL="12700" marR="12700" marT="12700" marB="0" anchor="b"/>
                </a:tc>
                <a:tc>
                  <a:txBody>
                    <a:bodyPr/>
                    <a:lstStyle/>
                    <a:p>
                      <a:pPr algn="r" fontAlgn="b"/>
                      <a:r>
                        <a:rPr lang="nb-NO" sz="1400" b="0" i="0" u="none" strike="noStrike">
                          <a:solidFill>
                            <a:srgbClr val="000000"/>
                          </a:solidFill>
                          <a:effectLst/>
                          <a:latin typeface="Calibri" charset="0"/>
                        </a:rPr>
                        <a:t>7.75E-73</a:t>
                      </a:r>
                    </a:p>
                  </a:txBody>
                  <a:tcPr marL="12700" marR="12700" marT="12700" marB="0" anchor="b"/>
                </a:tc>
                <a:tc>
                  <a:txBody>
                    <a:bodyPr/>
                    <a:lstStyle/>
                    <a:p>
                      <a:pPr algn="r" fontAlgn="b"/>
                      <a:r>
                        <a:rPr lang="hr-HR" sz="1400" b="0" i="0" u="none" strike="noStrike">
                          <a:solidFill>
                            <a:srgbClr val="000000"/>
                          </a:solidFill>
                          <a:effectLst/>
                          <a:latin typeface="Calibri" charset="0"/>
                        </a:rPr>
                        <a:t>3.013386788</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208.2101071</a:t>
                      </a:r>
                    </a:p>
                  </a:txBody>
                  <a:tcPr marL="12700" marR="12700" marT="12700" marB="0" anchor="b"/>
                </a:tc>
                <a:tc>
                  <a:txBody>
                    <a:bodyPr/>
                    <a:lstStyle/>
                    <a:p>
                      <a:pPr algn="r" fontAlgn="b"/>
                      <a:r>
                        <a:rPr lang="is-IS" sz="1400" b="0" i="0" u="none" strike="noStrike">
                          <a:solidFill>
                            <a:srgbClr val="000000"/>
                          </a:solidFill>
                          <a:effectLst/>
                          <a:latin typeface="Calibri" charset="0"/>
                        </a:rPr>
                        <a:t>208.2101071</a:t>
                      </a:r>
                    </a:p>
                  </a:txBody>
                  <a:tcPr marL="12700" marR="12700" marT="12700" marB="0" anchor="b"/>
                </a:tc>
                <a:tc>
                  <a:txBody>
                    <a:bodyPr/>
                    <a:lstStyle/>
                    <a:p>
                      <a:pPr algn="r" fontAlgn="b"/>
                      <a:r>
                        <a:rPr lang="hr-HR" sz="1400" b="0" i="0" u="none" strike="noStrike">
                          <a:solidFill>
                            <a:srgbClr val="000000"/>
                          </a:solidFill>
                          <a:effectLst/>
                          <a:latin typeface="Calibri" charset="0"/>
                        </a:rPr>
                        <a:t>317.9233565</a:t>
                      </a:r>
                    </a:p>
                  </a:txBody>
                  <a:tcPr marL="12700" marR="12700" marT="12700" marB="0" anchor="b"/>
                </a:tc>
                <a:tc>
                  <a:txBody>
                    <a:bodyPr/>
                    <a:lstStyle/>
                    <a:p>
                      <a:pPr algn="r" fontAlgn="b"/>
                      <a:r>
                        <a:rPr lang="nb-NO" sz="1400" b="0" i="0" u="none" strike="noStrike">
                          <a:solidFill>
                            <a:srgbClr val="000000"/>
                          </a:solidFill>
                          <a:effectLst/>
                          <a:latin typeface="Calibri" charset="0"/>
                        </a:rPr>
                        <a:t>1.25E-69</a:t>
                      </a:r>
                    </a:p>
                  </a:txBody>
                  <a:tcPr marL="12700" marR="12700" marT="12700" marB="0" anchor="b"/>
                </a:tc>
                <a:tc>
                  <a:txBody>
                    <a:bodyPr/>
                    <a:lstStyle/>
                    <a:p>
                      <a:pPr algn="r" fontAlgn="b"/>
                      <a:r>
                        <a:rPr lang="is-IS" sz="1400" b="0" i="0" u="none" strike="noStrike">
                          <a:solidFill>
                            <a:srgbClr val="000000"/>
                          </a:solidFill>
                          <a:effectLst/>
                          <a:latin typeface="Calibri" charset="0"/>
                        </a:rPr>
                        <a:t>2.87424223</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65.1930486</a:t>
                      </a:r>
                    </a:p>
                  </a:txBody>
                  <a:tcPr marL="12700" marR="12700" marT="12700" marB="0" anchor="b"/>
                </a:tc>
                <a:tc>
                  <a:txBody>
                    <a:bodyPr/>
                    <a:lstStyle/>
                    <a:p>
                      <a:pPr algn="r" fontAlgn="b"/>
                      <a:r>
                        <a:rPr lang="is-IS" sz="1400" b="0" i="0" u="none" strike="noStrike">
                          <a:solidFill>
                            <a:srgbClr val="000000"/>
                          </a:solidFill>
                          <a:effectLst/>
                          <a:latin typeface="Calibri" charset="0"/>
                        </a:rPr>
                        <a:t>65.1930486</a:t>
                      </a:r>
                    </a:p>
                  </a:txBody>
                  <a:tcPr marL="12700" marR="12700" marT="12700" marB="0" anchor="b"/>
                </a:tc>
                <a:tc>
                  <a:txBody>
                    <a:bodyPr/>
                    <a:lstStyle/>
                    <a:p>
                      <a:pPr algn="r" fontAlgn="b"/>
                      <a:r>
                        <a:rPr lang="uk-UA" sz="1400" b="0" i="0" u="none" strike="noStrike">
                          <a:solidFill>
                            <a:srgbClr val="000000"/>
                          </a:solidFill>
                          <a:effectLst/>
                          <a:latin typeface="Calibri" charset="0"/>
                        </a:rPr>
                        <a:t>99.54556539</a:t>
                      </a:r>
                    </a:p>
                  </a:txBody>
                  <a:tcPr marL="12700" marR="12700" marT="12700" marB="0" anchor="b"/>
                </a:tc>
                <a:tc>
                  <a:txBody>
                    <a:bodyPr/>
                    <a:lstStyle/>
                    <a:p>
                      <a:pPr algn="r" fontAlgn="b"/>
                      <a:r>
                        <a:rPr lang="nb-NO" sz="1400" b="0" i="0" u="none" strike="noStrike">
                          <a:solidFill>
                            <a:srgbClr val="000000"/>
                          </a:solidFill>
                          <a:effectLst/>
                          <a:latin typeface="Calibri" charset="0"/>
                        </a:rPr>
                        <a:t>2.71E-23</a:t>
                      </a:r>
                    </a:p>
                  </a:txBody>
                  <a:tcPr marL="12700" marR="12700" marT="12700" marB="0" anchor="b"/>
                </a:tc>
                <a:tc>
                  <a:txBody>
                    <a:bodyPr/>
                    <a:lstStyle/>
                    <a:p>
                      <a:pPr algn="r" fontAlgn="b"/>
                      <a:r>
                        <a:rPr lang="it-IT" sz="1400" b="0" i="0" u="none" strike="noStrike">
                          <a:solidFill>
                            <a:srgbClr val="000000"/>
                          </a:solidFill>
                          <a:effectLst/>
                          <a:latin typeface="Calibri" charset="0"/>
                        </a:rPr>
                        <a:t>0.899959257</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ron_no33_s_dac_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63.37833934</a:t>
                      </a:r>
                    </a:p>
                  </a:txBody>
                  <a:tcPr marL="12700" marR="12700" marT="12700" marB="0" anchor="b"/>
                </a:tc>
                <a:tc>
                  <a:txBody>
                    <a:bodyPr/>
                    <a:lstStyle/>
                    <a:p>
                      <a:pPr algn="r" fontAlgn="b"/>
                      <a:r>
                        <a:rPr lang="nb-NO" sz="1400" b="0" i="0" u="none" strike="noStrike">
                          <a:solidFill>
                            <a:srgbClr val="000000"/>
                          </a:solidFill>
                          <a:effectLst/>
                          <a:latin typeface="Calibri" charset="0"/>
                        </a:rPr>
                        <a:t>63.37833934</a:t>
                      </a:r>
                    </a:p>
                  </a:txBody>
                  <a:tcPr marL="12700" marR="12700" marT="12700" marB="0" anchor="b"/>
                </a:tc>
                <a:tc>
                  <a:txBody>
                    <a:bodyPr/>
                    <a:lstStyle/>
                    <a:p>
                      <a:pPr algn="r" fontAlgn="b"/>
                      <a:r>
                        <a:rPr lang="is-IS" sz="1400" b="0" i="0" u="none" strike="noStrike">
                          <a:solidFill>
                            <a:srgbClr val="000000"/>
                          </a:solidFill>
                          <a:effectLst/>
                          <a:latin typeface="Calibri" charset="0"/>
                        </a:rPr>
                        <a:t>96.77462182</a:t>
                      </a:r>
                    </a:p>
                  </a:txBody>
                  <a:tcPr marL="12700" marR="12700" marT="12700" marB="0" anchor="b"/>
                </a:tc>
                <a:tc>
                  <a:txBody>
                    <a:bodyPr/>
                    <a:lstStyle/>
                    <a:p>
                      <a:pPr algn="r" fontAlgn="b"/>
                      <a:r>
                        <a:rPr lang="nb-NO" sz="1400" b="0" i="0" u="none" strike="noStrike">
                          <a:solidFill>
                            <a:srgbClr val="000000"/>
                          </a:solidFill>
                          <a:effectLst/>
                          <a:latin typeface="Calibri" charset="0"/>
                        </a:rPr>
                        <a:t>1.08E-22</a:t>
                      </a:r>
                    </a:p>
                  </a:txBody>
                  <a:tcPr marL="12700" marR="12700" marT="12700" marB="0" anchor="b"/>
                </a:tc>
                <a:tc>
                  <a:txBody>
                    <a:bodyPr/>
                    <a:lstStyle/>
                    <a:p>
                      <a:pPr algn="r" fontAlgn="b"/>
                      <a:r>
                        <a:rPr lang="fi-FI" sz="1400" b="0" i="0" u="none" strike="noStrike">
                          <a:solidFill>
                            <a:srgbClr val="000000"/>
                          </a:solidFill>
                          <a:effectLst/>
                          <a:latin typeface="Calibri" charset="0"/>
                        </a:rPr>
                        <a:t>0.874908053</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43.4060985</a:t>
                      </a:r>
                    </a:p>
                  </a:txBody>
                  <a:tcPr marL="12700" marR="12700" marT="12700" marB="0" anchor="b"/>
                </a:tc>
                <a:tc>
                  <a:txBody>
                    <a:bodyPr/>
                    <a:lstStyle/>
                    <a:p>
                      <a:pPr algn="r" fontAlgn="b"/>
                      <a:r>
                        <a:rPr lang="is-IS" sz="1400" b="0" i="0" u="none" strike="noStrike">
                          <a:solidFill>
                            <a:srgbClr val="000000"/>
                          </a:solidFill>
                          <a:effectLst/>
                          <a:latin typeface="Calibri" charset="0"/>
                        </a:rPr>
                        <a:t>43.4060985</a:t>
                      </a:r>
                    </a:p>
                  </a:txBody>
                  <a:tcPr marL="12700" marR="12700" marT="12700" marB="0" anchor="b"/>
                </a:tc>
                <a:tc>
                  <a:txBody>
                    <a:bodyPr/>
                    <a:lstStyle/>
                    <a:p>
                      <a:pPr algn="r" fontAlgn="b"/>
                      <a:r>
                        <a:rPr lang="is-IS" sz="1400" b="0" i="0" u="none" strike="noStrike">
                          <a:solidFill>
                            <a:srgbClr val="000000"/>
                          </a:solidFill>
                          <a:effectLst/>
                          <a:latin typeface="Calibri" charset="0"/>
                        </a:rPr>
                        <a:t>66.27830281</a:t>
                      </a:r>
                    </a:p>
                  </a:txBody>
                  <a:tcPr marL="12700" marR="12700" marT="12700" marB="0" anchor="b"/>
                </a:tc>
                <a:tc>
                  <a:txBody>
                    <a:bodyPr/>
                    <a:lstStyle/>
                    <a:p>
                      <a:pPr algn="r" fontAlgn="b"/>
                      <a:r>
                        <a:rPr lang="nb-NO" sz="1400" b="0" i="0" u="none" strike="noStrike">
                          <a:solidFill>
                            <a:srgbClr val="000000"/>
                          </a:solidFill>
                          <a:effectLst/>
                          <a:latin typeface="Calibri" charset="0"/>
                        </a:rPr>
                        <a:t>4.57E-16</a:t>
                      </a:r>
                    </a:p>
                  </a:txBody>
                  <a:tcPr marL="12700" marR="12700" marT="12700" marB="0" anchor="b"/>
                </a:tc>
                <a:tc>
                  <a:txBody>
                    <a:bodyPr/>
                    <a:lstStyle/>
                    <a:p>
                      <a:pPr algn="r" fontAlgn="b"/>
                      <a:r>
                        <a:rPr lang="is-IS" sz="1400" b="0" i="0" u="none" strike="noStrike">
                          <a:solidFill>
                            <a:srgbClr val="000000"/>
                          </a:solidFill>
                          <a:effectLst/>
                          <a:latin typeface="Calibri" charset="0"/>
                        </a:rPr>
                        <a:t>0.599200697</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32.57661631</a:t>
                      </a:r>
                    </a:p>
                  </a:txBody>
                  <a:tcPr marL="12700" marR="12700" marT="12700" marB="0" anchor="b"/>
                </a:tc>
                <a:tc>
                  <a:txBody>
                    <a:bodyPr/>
                    <a:lstStyle/>
                    <a:p>
                      <a:pPr algn="r" fontAlgn="b"/>
                      <a:r>
                        <a:rPr lang="is-IS" sz="1400" b="0" i="0" u="none" strike="noStrike">
                          <a:solidFill>
                            <a:srgbClr val="000000"/>
                          </a:solidFill>
                          <a:effectLst/>
                          <a:latin typeface="Calibri" charset="0"/>
                        </a:rPr>
                        <a:t>32.57661631</a:t>
                      </a:r>
                    </a:p>
                  </a:txBody>
                  <a:tcPr marL="12700" marR="12700" marT="12700" marB="0" anchor="b"/>
                </a:tc>
                <a:tc>
                  <a:txBody>
                    <a:bodyPr/>
                    <a:lstStyle/>
                    <a:p>
                      <a:pPr algn="r" fontAlgn="b"/>
                      <a:r>
                        <a:rPr lang="is-IS" sz="1400" b="0" i="0" u="none" strike="noStrike">
                          <a:solidFill>
                            <a:srgbClr val="000000"/>
                          </a:solidFill>
                          <a:effectLst/>
                          <a:latin typeface="Calibri" charset="0"/>
                        </a:rPr>
                        <a:t>49.74238448</a:t>
                      </a:r>
                    </a:p>
                  </a:txBody>
                  <a:tcPr marL="12700" marR="12700" marT="12700" marB="0" anchor="b"/>
                </a:tc>
                <a:tc>
                  <a:txBody>
                    <a:bodyPr/>
                    <a:lstStyle/>
                    <a:p>
                      <a:pPr algn="r" fontAlgn="b"/>
                      <a:r>
                        <a:rPr lang="nb-NO" sz="1400" b="0" i="0" u="none" strike="noStrike">
                          <a:solidFill>
                            <a:srgbClr val="000000"/>
                          </a:solidFill>
                          <a:effectLst/>
                          <a:latin typeface="Calibri" charset="0"/>
                        </a:rPr>
                        <a:t>1.92E-12</a:t>
                      </a:r>
                    </a:p>
                  </a:txBody>
                  <a:tcPr marL="12700" marR="12700" marT="12700" marB="0" anchor="b"/>
                </a:tc>
                <a:tc>
                  <a:txBody>
                    <a:bodyPr/>
                    <a:lstStyle/>
                    <a:p>
                      <a:pPr algn="r" fontAlgn="b"/>
                      <a:r>
                        <a:rPr lang="is-IS" sz="1400" b="0" i="0" u="none" strike="noStrike">
                          <a:solidFill>
                            <a:srgbClr val="000000"/>
                          </a:solidFill>
                          <a:effectLst/>
                          <a:latin typeface="Calibri" charset="0"/>
                        </a:rPr>
                        <a:t>0.449704808</a:t>
                      </a:r>
                    </a:p>
                  </a:txBody>
                  <a:tcPr marL="12700" marR="12700" marT="12700" marB="0" anchor="b"/>
                </a:tc>
              </a:tr>
              <a:tr h="352619">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12.28925431</a:t>
                      </a:r>
                    </a:p>
                  </a:txBody>
                  <a:tcPr marL="12700" marR="12700" marT="12700" marB="0" anchor="b"/>
                </a:tc>
                <a:tc>
                  <a:txBody>
                    <a:bodyPr/>
                    <a:lstStyle/>
                    <a:p>
                      <a:pPr algn="r" fontAlgn="b"/>
                      <a:r>
                        <a:rPr lang="hr-HR" sz="1400" b="0" i="0" u="none" strike="noStrike">
                          <a:solidFill>
                            <a:srgbClr val="000000"/>
                          </a:solidFill>
                          <a:effectLst/>
                          <a:latin typeface="Calibri" charset="0"/>
                        </a:rPr>
                        <a:t>12.28925431</a:t>
                      </a:r>
                    </a:p>
                  </a:txBody>
                  <a:tcPr marL="12700" marR="12700" marT="12700" marB="0" anchor="b"/>
                </a:tc>
                <a:tc>
                  <a:txBody>
                    <a:bodyPr/>
                    <a:lstStyle/>
                    <a:p>
                      <a:pPr algn="r" fontAlgn="b"/>
                      <a:r>
                        <a:rPr lang="fi-FI" sz="1400" b="0" i="0" u="none" strike="noStrike">
                          <a:solidFill>
                            <a:srgbClr val="000000"/>
                          </a:solidFill>
                          <a:effectLst/>
                          <a:latin typeface="Calibri" charset="0"/>
                        </a:rPr>
                        <a:t>18.76489587</a:t>
                      </a:r>
                    </a:p>
                  </a:txBody>
                  <a:tcPr marL="12700" marR="12700" marT="12700" marB="0" anchor="b"/>
                </a:tc>
                <a:tc>
                  <a:txBody>
                    <a:bodyPr/>
                    <a:lstStyle/>
                    <a:p>
                      <a:pPr algn="r" fontAlgn="b"/>
                      <a:r>
                        <a:rPr lang="nb-NO" sz="1400" b="0" i="0" u="none" strike="noStrike">
                          <a:solidFill>
                            <a:srgbClr val="000000"/>
                          </a:solidFill>
                          <a:effectLst/>
                          <a:latin typeface="Calibri" charset="0"/>
                        </a:rPr>
                        <a:t>1.50E-05</a:t>
                      </a:r>
                    </a:p>
                  </a:txBody>
                  <a:tcPr marL="12700" marR="12700" marT="12700" marB="0" anchor="b"/>
                </a:tc>
                <a:tc>
                  <a:txBody>
                    <a:bodyPr/>
                    <a:lstStyle/>
                    <a:p>
                      <a:pPr algn="r" fontAlgn="b"/>
                      <a:r>
                        <a:rPr lang="is-IS" sz="1400" b="0" i="0" u="none" strike="noStrike">
                          <a:solidFill>
                            <a:srgbClr val="000000"/>
                          </a:solidFill>
                          <a:effectLst/>
                          <a:latin typeface="Calibri" charset="0"/>
                        </a:rPr>
                        <a:t>0.169647354</a:t>
                      </a:r>
                    </a:p>
                  </a:txBody>
                  <a:tcPr marL="12700" marR="12700" marT="12700" marB="0" anchor="b"/>
                </a:tc>
              </a:tr>
              <a:tr h="460315">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7.770358046</a:t>
                      </a:r>
                    </a:p>
                  </a:txBody>
                  <a:tcPr marL="12700" marR="12700" marT="12700" marB="0" anchor="b"/>
                </a:tc>
                <a:tc>
                  <a:txBody>
                    <a:bodyPr/>
                    <a:lstStyle/>
                    <a:p>
                      <a:pPr algn="r" fontAlgn="b"/>
                      <a:r>
                        <a:rPr lang="nb-NO" sz="1400" b="0" i="0" u="none" strike="noStrike">
                          <a:solidFill>
                            <a:srgbClr val="000000"/>
                          </a:solidFill>
                          <a:effectLst/>
                          <a:latin typeface="Calibri" charset="0"/>
                        </a:rPr>
                        <a:t>7.770358046</a:t>
                      </a:r>
                    </a:p>
                  </a:txBody>
                  <a:tcPr marL="12700" marR="12700" marT="12700" marB="0" anchor="b"/>
                </a:tc>
                <a:tc>
                  <a:txBody>
                    <a:bodyPr/>
                    <a:lstStyle/>
                    <a:p>
                      <a:pPr algn="r" fontAlgn="b"/>
                      <a:r>
                        <a:rPr lang="nb-NO" sz="1400" b="0" i="0" u="none" strike="noStrike">
                          <a:solidFill>
                            <a:srgbClr val="000000"/>
                          </a:solidFill>
                          <a:effectLst/>
                          <a:latin typeface="Calibri" charset="0"/>
                        </a:rPr>
                        <a:t>11.86483378</a:t>
                      </a:r>
                    </a:p>
                  </a:txBody>
                  <a:tcPr marL="12700" marR="12700" marT="12700" marB="0" anchor="b"/>
                </a:tc>
                <a:tc>
                  <a:txBody>
                    <a:bodyPr/>
                    <a:lstStyle/>
                    <a:p>
                      <a:pPr algn="r" fontAlgn="b"/>
                      <a:r>
                        <a:rPr lang="is-IS" sz="1400" b="0" i="0" u="none" strike="noStrike">
                          <a:solidFill>
                            <a:srgbClr val="000000"/>
                          </a:solidFill>
                          <a:effectLst/>
                          <a:latin typeface="Calibri" charset="0"/>
                        </a:rPr>
                        <a:t>0.000575286</a:t>
                      </a:r>
                    </a:p>
                  </a:txBody>
                  <a:tcPr marL="12700" marR="12700" marT="12700" marB="0" anchor="b"/>
                </a:tc>
                <a:tc>
                  <a:txBody>
                    <a:bodyPr/>
                    <a:lstStyle/>
                    <a:p>
                      <a:pPr algn="r" fontAlgn="b"/>
                      <a:r>
                        <a:rPr lang="is-IS" sz="1400" b="0" i="0" u="none" strike="noStrike" dirty="0">
                          <a:solidFill>
                            <a:srgbClr val="000000"/>
                          </a:solidFill>
                          <a:effectLst/>
                          <a:latin typeface="Calibri" charset="0"/>
                        </a:rPr>
                        <a:t>0.107266124</a:t>
                      </a:r>
                    </a:p>
                  </a:txBody>
                  <a:tcPr marL="12700" marR="12700" marT="12700" marB="0" anchor="b"/>
                </a:tc>
              </a:tr>
              <a:tr h="352619">
                <a:tc>
                  <a:txBody>
                    <a:bodyPr/>
                    <a:lstStyle/>
                    <a:p>
                      <a:pPr algn="l" fontAlgn="b"/>
                      <a:endParaRPr lang="en-US" sz="1400" b="0" i="0" u="none" strike="noStrike" dirty="0">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dirty="0">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endParaRPr lang="en-US" sz="1400" b="0" i="0" u="none" strike="noStrike" dirty="0">
                        <a:solidFill>
                          <a:srgbClr val="000000"/>
                        </a:solidFill>
                        <a:effectLst/>
                        <a:latin typeface="Calibri" charset="0"/>
                      </a:endParaRPr>
                    </a:p>
                  </a:txBody>
                  <a:tcPr marL="12700" marR="12700" marT="12700" marB="0" anchor="b"/>
                </a:tc>
              </a:tr>
            </a:tbl>
          </a:graphicData>
        </a:graphic>
      </p:graphicFrame>
      <p:sp>
        <p:nvSpPr>
          <p:cNvPr id="3" name="Title 2"/>
          <p:cNvSpPr>
            <a:spLocks noGrp="1"/>
          </p:cNvSpPr>
          <p:nvPr>
            <p:ph type="title"/>
          </p:nvPr>
        </p:nvSpPr>
        <p:spPr/>
        <p:txBody>
          <a:bodyPr/>
          <a:lstStyle/>
          <a:p>
            <a:r>
              <a:rPr lang="en-US" dirty="0" smtClean="0">
                <a:solidFill>
                  <a:schemeClr val="accent3">
                    <a:lumMod val="75000"/>
                  </a:schemeClr>
                </a:solidFill>
              </a:rPr>
              <a:t>RTPD Variables Contribution with Lasso Model</a:t>
            </a:r>
            <a:endParaRPr lang="en-US" dirty="0">
              <a:solidFill>
                <a:schemeClr val="accent3">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3422015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489682610"/>
              </p:ext>
            </p:extLst>
          </p:nvPr>
        </p:nvGraphicFramePr>
        <p:xfrm>
          <a:off x="653145" y="587827"/>
          <a:ext cx="10807335" cy="5804026"/>
        </p:xfrm>
        <a:graphic>
          <a:graphicData uri="http://schemas.openxmlformats.org/drawingml/2006/table">
            <a:tbl>
              <a:tblPr firstRow="1" bandRow="1">
                <a:tableStyleId>{5C22544A-7EE6-4342-B048-85BDC9FD1C3A}</a:tableStyleId>
              </a:tblPr>
              <a:tblGrid>
                <a:gridCol w="2530926"/>
                <a:gridCol w="556884"/>
                <a:gridCol w="1543905"/>
                <a:gridCol w="1543905"/>
                <a:gridCol w="1543905"/>
                <a:gridCol w="1543905"/>
                <a:gridCol w="1543905"/>
              </a:tblGrid>
              <a:tr h="234489">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level</a:t>
                      </a:r>
                    </a:p>
                  </a:txBody>
                  <a:tcPr marL="12700" marR="12700" marT="12700" marB="0" anchor="b"/>
                </a:tc>
                <a:tc>
                  <a:txBody>
                    <a:bodyPr/>
                    <a:lstStyle/>
                    <a:p>
                      <a:pPr algn="r" fontAlgn="b"/>
                      <a:r>
                        <a:rPr lang="is-IS" sz="1400" b="0" i="0" u="none" strike="noStrike">
                          <a:solidFill>
                            <a:srgbClr val="000000"/>
                          </a:solidFill>
                          <a:effectLst/>
                          <a:latin typeface="Calibri" charset="0"/>
                        </a:rPr>
                        <a:t>2</a:t>
                      </a:r>
                    </a:p>
                  </a:txBody>
                  <a:tcPr marL="12700" marR="12700" marT="12700" marB="0" anchor="b"/>
                </a:tc>
                <a:tc>
                  <a:txBody>
                    <a:bodyPr/>
                    <a:lstStyle/>
                    <a:p>
                      <a:pPr algn="r" fontAlgn="b"/>
                      <a:r>
                        <a:rPr lang="hr-HR" sz="1400" b="0" i="0" u="none" strike="noStrike">
                          <a:solidFill>
                            <a:srgbClr val="000000"/>
                          </a:solidFill>
                          <a:effectLst/>
                          <a:latin typeface="Calibri" charset="0"/>
                        </a:rPr>
                        <a:t>5893.819939</a:t>
                      </a:r>
                    </a:p>
                  </a:txBody>
                  <a:tcPr marL="12700" marR="12700" marT="12700" marB="0" anchor="b"/>
                </a:tc>
                <a:tc>
                  <a:txBody>
                    <a:bodyPr/>
                    <a:lstStyle/>
                    <a:p>
                      <a:pPr algn="r" fontAlgn="b"/>
                      <a:r>
                        <a:rPr lang="hr-HR" sz="1400" b="0" i="0" u="none" strike="noStrike">
                          <a:solidFill>
                            <a:srgbClr val="000000"/>
                          </a:solidFill>
                          <a:effectLst/>
                          <a:latin typeface="Calibri" charset="0"/>
                        </a:rPr>
                        <a:t>2946.90997</a:t>
                      </a:r>
                    </a:p>
                  </a:txBody>
                  <a:tcPr marL="12700" marR="12700" marT="12700" marB="0" anchor="b"/>
                </a:tc>
                <a:tc>
                  <a:txBody>
                    <a:bodyPr/>
                    <a:lstStyle/>
                    <a:p>
                      <a:pPr algn="r" fontAlgn="b"/>
                      <a:r>
                        <a:rPr lang="nb-NO" sz="1400" b="0" i="0" u="none" strike="noStrike">
                          <a:solidFill>
                            <a:srgbClr val="000000"/>
                          </a:solidFill>
                          <a:effectLst/>
                          <a:latin typeface="Calibri" charset="0"/>
                        </a:rPr>
                        <a:t>438.1332985</a:t>
                      </a:r>
                    </a:p>
                  </a:txBody>
                  <a:tcPr marL="12700" marR="12700" marT="12700" marB="0" anchor="b"/>
                </a:tc>
                <a:tc>
                  <a:txBody>
                    <a:bodyPr/>
                    <a:lstStyle/>
                    <a:p>
                      <a:pPr algn="r" fontAlgn="b"/>
                      <a:r>
                        <a:rPr lang="hr-HR" sz="1400" b="0" i="0" u="none" strike="noStrike">
                          <a:solidFill>
                            <a:srgbClr val="000000"/>
                          </a:solidFill>
                          <a:effectLst/>
                          <a:latin typeface="Calibri" charset="0"/>
                        </a:rPr>
                        <a:t>5.61E-171</a:t>
                      </a:r>
                    </a:p>
                  </a:txBody>
                  <a:tcPr marL="12700" marR="12700" marT="12700" marB="0" anchor="b"/>
                </a:tc>
                <a:tc>
                  <a:txBody>
                    <a:bodyPr/>
                    <a:lstStyle/>
                    <a:p>
                      <a:pPr algn="r" fontAlgn="b"/>
                      <a:r>
                        <a:rPr lang="is-IS" sz="1400" b="0" i="0" u="none" strike="noStrike">
                          <a:solidFill>
                            <a:srgbClr val="000000"/>
                          </a:solidFill>
                          <a:effectLst/>
                          <a:latin typeface="Calibri" charset="0"/>
                        </a:rPr>
                        <a:t>13.36604997</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3751.114105</a:t>
                      </a:r>
                    </a:p>
                  </a:txBody>
                  <a:tcPr marL="12700" marR="12700" marT="12700" marB="0" anchor="b"/>
                </a:tc>
                <a:tc>
                  <a:txBody>
                    <a:bodyPr/>
                    <a:lstStyle/>
                    <a:p>
                      <a:pPr algn="r" fontAlgn="b"/>
                      <a:r>
                        <a:rPr lang="is-IS" sz="1400" b="0" i="0" u="none" strike="noStrike">
                          <a:solidFill>
                            <a:srgbClr val="000000"/>
                          </a:solidFill>
                          <a:effectLst/>
                          <a:latin typeface="Calibri" charset="0"/>
                        </a:rPr>
                        <a:t>3751.114105</a:t>
                      </a:r>
                    </a:p>
                  </a:txBody>
                  <a:tcPr marL="12700" marR="12700" marT="12700" marB="0" anchor="b"/>
                </a:tc>
                <a:tc>
                  <a:txBody>
                    <a:bodyPr/>
                    <a:lstStyle/>
                    <a:p>
                      <a:pPr algn="r" fontAlgn="b"/>
                      <a:r>
                        <a:rPr lang="fi-FI" sz="1400" b="0" i="0" u="none" strike="noStrike">
                          <a:solidFill>
                            <a:srgbClr val="000000"/>
                          </a:solidFill>
                          <a:effectLst/>
                          <a:latin typeface="Calibri" charset="0"/>
                        </a:rPr>
                        <a:t>557.6987465</a:t>
                      </a:r>
                    </a:p>
                  </a:txBody>
                  <a:tcPr marL="12700" marR="12700" marT="12700" marB="0" anchor="b"/>
                </a:tc>
                <a:tc>
                  <a:txBody>
                    <a:bodyPr/>
                    <a:lstStyle/>
                    <a:p>
                      <a:pPr algn="r" fontAlgn="b"/>
                      <a:r>
                        <a:rPr lang="nb-NO" sz="1400" b="0" i="0" u="none" strike="noStrike">
                          <a:solidFill>
                            <a:srgbClr val="000000"/>
                          </a:solidFill>
                          <a:effectLst/>
                          <a:latin typeface="Calibri" charset="0"/>
                        </a:rPr>
                        <a:t>9.82E-115</a:t>
                      </a:r>
                    </a:p>
                  </a:txBody>
                  <a:tcPr marL="12700" marR="12700" marT="12700" marB="0" anchor="b"/>
                </a:tc>
                <a:tc>
                  <a:txBody>
                    <a:bodyPr/>
                    <a:lstStyle/>
                    <a:p>
                      <a:pPr algn="r" fontAlgn="b"/>
                      <a:r>
                        <a:rPr lang="is-IS" sz="1400" b="0" i="0" u="none" strike="noStrike">
                          <a:solidFill>
                            <a:srgbClr val="000000"/>
                          </a:solidFill>
                          <a:effectLst/>
                          <a:latin typeface="Calibri" charset="0"/>
                        </a:rPr>
                        <a:t>8.50680528</a:t>
                      </a:r>
                    </a:p>
                  </a:txBody>
                  <a:tcPr marL="12700" marR="12700" marT="12700" marB="0" anchor="b"/>
                </a:tc>
              </a:tr>
              <a:tr h="292577">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5882.710606</a:t>
                      </a:r>
                    </a:p>
                  </a:txBody>
                  <a:tcPr marL="12700" marR="12700" marT="12700" marB="0" anchor="b"/>
                </a:tc>
                <a:tc>
                  <a:txBody>
                    <a:bodyPr/>
                    <a:lstStyle/>
                    <a:p>
                      <a:pPr algn="r" fontAlgn="b"/>
                      <a:r>
                        <a:rPr lang="is-IS" sz="1400" b="0" i="0" u="none" strike="noStrike">
                          <a:solidFill>
                            <a:srgbClr val="000000"/>
                          </a:solidFill>
                          <a:effectLst/>
                          <a:latin typeface="Calibri" charset="0"/>
                        </a:rPr>
                        <a:t>5882.710606</a:t>
                      </a:r>
                    </a:p>
                  </a:txBody>
                  <a:tcPr marL="12700" marR="12700" marT="12700" marB="0" anchor="b"/>
                </a:tc>
                <a:tc>
                  <a:txBody>
                    <a:bodyPr/>
                    <a:lstStyle/>
                    <a:p>
                      <a:pPr algn="r" fontAlgn="b"/>
                      <a:r>
                        <a:rPr lang="cs-CZ" sz="1400" b="0" i="0" u="none" strike="noStrike">
                          <a:solidFill>
                            <a:srgbClr val="000000"/>
                          </a:solidFill>
                          <a:effectLst/>
                          <a:latin typeface="Calibri" charset="0"/>
                        </a:rPr>
                        <a:t>874.6149115</a:t>
                      </a:r>
                    </a:p>
                  </a:txBody>
                  <a:tcPr marL="12700" marR="12700" marT="12700" marB="0" anchor="b"/>
                </a:tc>
                <a:tc>
                  <a:txBody>
                    <a:bodyPr/>
                    <a:lstStyle/>
                    <a:p>
                      <a:pPr algn="r" fontAlgn="b"/>
                      <a:r>
                        <a:rPr lang="nb-NO" sz="1400" b="0" i="0" u="none" strike="noStrike">
                          <a:solidFill>
                            <a:srgbClr val="000000"/>
                          </a:solidFill>
                          <a:effectLst/>
                          <a:latin typeface="Calibri" charset="0"/>
                        </a:rPr>
                        <a:t>3.27E-172</a:t>
                      </a:r>
                    </a:p>
                  </a:txBody>
                  <a:tcPr marL="12700" marR="12700" marT="12700" marB="0" anchor="b"/>
                </a:tc>
                <a:tc>
                  <a:txBody>
                    <a:bodyPr/>
                    <a:lstStyle/>
                    <a:p>
                      <a:pPr algn="r" fontAlgn="b"/>
                      <a:r>
                        <a:rPr lang="hr-HR" sz="1400" b="0" i="0" u="none" strike="noStrike">
                          <a:solidFill>
                            <a:srgbClr val="000000"/>
                          </a:solidFill>
                          <a:effectLst/>
                          <a:latin typeface="Calibri" charset="0"/>
                        </a:rPr>
                        <a:t>13.34085614</a:t>
                      </a:r>
                    </a:p>
                  </a:txBody>
                  <a:tcPr marL="12700" marR="12700" marT="12700" marB="0" anchor="b"/>
                </a:tc>
              </a:tr>
              <a:tr h="352003">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22.19716037</a:t>
                      </a:r>
                    </a:p>
                  </a:txBody>
                  <a:tcPr marL="12700" marR="12700" marT="12700" marB="0" anchor="b"/>
                </a:tc>
                <a:tc>
                  <a:txBody>
                    <a:bodyPr/>
                    <a:lstStyle/>
                    <a:p>
                      <a:pPr algn="r" fontAlgn="b"/>
                      <a:r>
                        <a:rPr lang="hr-HR" sz="1400" b="0" i="0" u="none" strike="noStrike">
                          <a:solidFill>
                            <a:srgbClr val="000000"/>
                          </a:solidFill>
                          <a:effectLst/>
                          <a:latin typeface="Calibri" charset="0"/>
                        </a:rPr>
                        <a:t>22.19716037</a:t>
                      </a:r>
                    </a:p>
                  </a:txBody>
                  <a:tcPr marL="12700" marR="12700" marT="12700" marB="0" anchor="b"/>
                </a:tc>
                <a:tc>
                  <a:txBody>
                    <a:bodyPr/>
                    <a:lstStyle/>
                    <a:p>
                      <a:pPr algn="r" fontAlgn="b"/>
                      <a:r>
                        <a:rPr lang="is-IS" sz="1400" b="0" i="0" u="none" strike="noStrike">
                          <a:solidFill>
                            <a:srgbClr val="000000"/>
                          </a:solidFill>
                          <a:effectLst/>
                          <a:latin typeface="Calibri" charset="0"/>
                        </a:rPr>
                        <a:t>3.300173806</a:t>
                      </a:r>
                    </a:p>
                  </a:txBody>
                  <a:tcPr marL="12700" marR="12700" marT="12700" marB="0" anchor="b"/>
                </a:tc>
                <a:tc>
                  <a:txBody>
                    <a:bodyPr/>
                    <a:lstStyle/>
                    <a:p>
                      <a:pPr algn="r" fontAlgn="b"/>
                      <a:r>
                        <a:rPr lang="is-IS" sz="1400" b="0" i="0" u="none" strike="noStrike">
                          <a:solidFill>
                            <a:srgbClr val="000000"/>
                          </a:solidFill>
                          <a:effectLst/>
                          <a:latin typeface="Calibri" charset="0"/>
                        </a:rPr>
                        <a:t>0.069355931</a:t>
                      </a:r>
                    </a:p>
                  </a:txBody>
                  <a:tcPr marL="12700" marR="12700" marT="12700" marB="0" anchor="b"/>
                </a:tc>
                <a:tc>
                  <a:txBody>
                    <a:bodyPr/>
                    <a:lstStyle/>
                    <a:p>
                      <a:pPr algn="r" fontAlgn="b"/>
                      <a:r>
                        <a:rPr lang="pt-BR" sz="1400" b="0" i="0" u="none" strike="noStrike">
                          <a:solidFill>
                            <a:srgbClr val="000000"/>
                          </a:solidFill>
                          <a:effectLst/>
                          <a:latin typeface="Calibri" charset="0"/>
                        </a:rPr>
                        <a:t>0.05033889</a:t>
                      </a:r>
                    </a:p>
                  </a:txBody>
                  <a:tcPr marL="12700" marR="12700" marT="12700" marB="0" anchor="b"/>
                </a:tc>
              </a:tr>
              <a:tr h="323232">
                <a:tc>
                  <a:txBody>
                    <a:bodyPr/>
                    <a:lstStyle/>
                    <a:p>
                      <a:pPr algn="l" fontAlgn="b"/>
                      <a:r>
                        <a:rPr lang="en-US" sz="1400" b="0" i="0" u="none" strike="noStrike">
                          <a:solidFill>
                            <a:srgbClr val="000000"/>
                          </a:solidFill>
                          <a:effectLst/>
                          <a:latin typeface="Calibri" charset="0"/>
                        </a:rPr>
                        <a:t>sfbc_t32wlsaerx_far_fresh_pcs_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87.76651173</a:t>
                      </a:r>
                    </a:p>
                  </a:txBody>
                  <a:tcPr marL="12700" marR="12700" marT="12700" marB="0" anchor="b"/>
                </a:tc>
                <a:tc>
                  <a:txBody>
                    <a:bodyPr/>
                    <a:lstStyle/>
                    <a:p>
                      <a:pPr algn="r" fontAlgn="b"/>
                      <a:r>
                        <a:rPr lang="fi-FI" sz="1400" b="0" i="0" u="none" strike="noStrike">
                          <a:solidFill>
                            <a:srgbClr val="000000"/>
                          </a:solidFill>
                          <a:effectLst/>
                          <a:latin typeface="Calibri" charset="0"/>
                        </a:rPr>
                        <a:t>87.76651173</a:t>
                      </a:r>
                    </a:p>
                  </a:txBody>
                  <a:tcPr marL="12700" marR="12700" marT="12700" marB="0" anchor="b"/>
                </a:tc>
                <a:tc>
                  <a:txBody>
                    <a:bodyPr/>
                    <a:lstStyle/>
                    <a:p>
                      <a:pPr algn="r" fontAlgn="b"/>
                      <a:r>
                        <a:rPr lang="fi-FI" sz="1400" b="0" i="0" u="none" strike="noStrike">
                          <a:solidFill>
                            <a:srgbClr val="000000"/>
                          </a:solidFill>
                          <a:effectLst/>
                          <a:latin typeface="Calibri" charset="0"/>
                        </a:rPr>
                        <a:t>13.04872958</a:t>
                      </a:r>
                    </a:p>
                  </a:txBody>
                  <a:tcPr marL="12700" marR="12700" marT="12700" marB="0" anchor="b"/>
                </a:tc>
                <a:tc>
                  <a:txBody>
                    <a:bodyPr/>
                    <a:lstStyle/>
                    <a:p>
                      <a:pPr algn="r" fontAlgn="b"/>
                      <a:r>
                        <a:rPr lang="is-IS" sz="1400" b="0" i="0" u="none" strike="noStrike">
                          <a:solidFill>
                            <a:srgbClr val="000000"/>
                          </a:solidFill>
                          <a:effectLst/>
                          <a:latin typeface="Calibri" charset="0"/>
                        </a:rPr>
                        <a:t>0.000307647</a:t>
                      </a:r>
                    </a:p>
                  </a:txBody>
                  <a:tcPr marL="12700" marR="12700" marT="12700" marB="0" anchor="b"/>
                </a:tc>
                <a:tc>
                  <a:txBody>
                    <a:bodyPr/>
                    <a:lstStyle/>
                    <a:p>
                      <a:pPr algn="r" fontAlgn="b"/>
                      <a:r>
                        <a:rPr lang="nb-NO" sz="1400" b="0" i="0" u="none" strike="noStrike">
                          <a:solidFill>
                            <a:srgbClr val="000000"/>
                          </a:solidFill>
                          <a:effectLst/>
                          <a:latin typeface="Calibri" charset="0"/>
                        </a:rPr>
                        <a:t>0.199037567</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ron_no18_t_ua_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116.4547499</a:t>
                      </a:r>
                    </a:p>
                  </a:txBody>
                  <a:tcPr marL="12700" marR="12700" marT="12700" marB="0" anchor="b"/>
                </a:tc>
                <a:tc>
                  <a:txBody>
                    <a:bodyPr/>
                    <a:lstStyle/>
                    <a:p>
                      <a:pPr algn="r" fontAlgn="b"/>
                      <a:r>
                        <a:rPr lang="hr-HR" sz="1400" b="0" i="0" u="none" strike="noStrike">
                          <a:solidFill>
                            <a:srgbClr val="000000"/>
                          </a:solidFill>
                          <a:effectLst/>
                          <a:latin typeface="Calibri" charset="0"/>
                        </a:rPr>
                        <a:t>116.4547499</a:t>
                      </a:r>
                    </a:p>
                  </a:txBody>
                  <a:tcPr marL="12700" marR="12700" marT="12700" marB="0" anchor="b"/>
                </a:tc>
                <a:tc>
                  <a:txBody>
                    <a:bodyPr/>
                    <a:lstStyle/>
                    <a:p>
                      <a:pPr algn="r" fontAlgn="b"/>
                      <a:r>
                        <a:rPr lang="hr-HR" sz="1400" b="0" i="0" u="none" strike="noStrike">
                          <a:solidFill>
                            <a:srgbClr val="000000"/>
                          </a:solidFill>
                          <a:effectLst/>
                          <a:latin typeface="Calibri" charset="0"/>
                        </a:rPr>
                        <a:t>17.31396759</a:t>
                      </a:r>
                    </a:p>
                  </a:txBody>
                  <a:tcPr marL="12700" marR="12700" marT="12700" marB="0" anchor="b"/>
                </a:tc>
                <a:tc>
                  <a:txBody>
                    <a:bodyPr/>
                    <a:lstStyle/>
                    <a:p>
                      <a:pPr algn="r" fontAlgn="b"/>
                      <a:r>
                        <a:rPr lang="hr-HR" sz="1400" b="0" i="0" u="none" strike="noStrike">
                          <a:solidFill>
                            <a:srgbClr val="000000"/>
                          </a:solidFill>
                          <a:effectLst/>
                          <a:latin typeface="Calibri" charset="0"/>
                        </a:rPr>
                        <a:t>3.24E-05</a:t>
                      </a:r>
                    </a:p>
                  </a:txBody>
                  <a:tcPr marL="12700" marR="12700" marT="12700" marB="0" anchor="b"/>
                </a:tc>
                <a:tc>
                  <a:txBody>
                    <a:bodyPr/>
                    <a:lstStyle/>
                    <a:p>
                      <a:pPr algn="r" fontAlgn="b"/>
                      <a:r>
                        <a:rPr lang="is-IS" sz="1400" b="0" i="0" u="none" strike="noStrike">
                          <a:solidFill>
                            <a:srgbClr val="000000"/>
                          </a:solidFill>
                          <a:effectLst/>
                          <a:latin typeface="Calibri" charset="0"/>
                        </a:rPr>
                        <a:t>0.264096973</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vth_sgd_l3s_mv_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105.0931392</a:t>
                      </a:r>
                    </a:p>
                  </a:txBody>
                  <a:tcPr marL="12700" marR="12700" marT="12700" marB="0" anchor="b"/>
                </a:tc>
                <a:tc>
                  <a:txBody>
                    <a:bodyPr/>
                    <a:lstStyle/>
                    <a:p>
                      <a:pPr algn="r" fontAlgn="b"/>
                      <a:r>
                        <a:rPr lang="is-IS" sz="1400" b="0" i="0" u="none" strike="noStrike">
                          <a:solidFill>
                            <a:srgbClr val="000000"/>
                          </a:solidFill>
                          <a:effectLst/>
                          <a:latin typeface="Calibri" charset="0"/>
                        </a:rPr>
                        <a:t>105.0931392</a:t>
                      </a:r>
                    </a:p>
                  </a:txBody>
                  <a:tcPr marL="12700" marR="12700" marT="12700" marB="0" anchor="b"/>
                </a:tc>
                <a:tc>
                  <a:txBody>
                    <a:bodyPr/>
                    <a:lstStyle/>
                    <a:p>
                      <a:pPr algn="r" fontAlgn="b"/>
                      <a:r>
                        <a:rPr lang="hr-HR" sz="1400" b="0" i="0" u="none" strike="noStrike">
                          <a:solidFill>
                            <a:srgbClr val="000000"/>
                          </a:solidFill>
                          <a:effectLst/>
                          <a:latin typeface="Calibri" charset="0"/>
                        </a:rPr>
                        <a:t>15.6247745</a:t>
                      </a:r>
                    </a:p>
                  </a:txBody>
                  <a:tcPr marL="12700" marR="12700" marT="12700" marB="0" anchor="b"/>
                </a:tc>
                <a:tc>
                  <a:txBody>
                    <a:bodyPr/>
                    <a:lstStyle/>
                    <a:p>
                      <a:pPr algn="r" fontAlgn="b"/>
                      <a:r>
                        <a:rPr lang="fi-FI" sz="1400" b="0" i="0" u="none" strike="noStrike">
                          <a:solidFill>
                            <a:srgbClr val="000000"/>
                          </a:solidFill>
                          <a:effectLst/>
                          <a:latin typeface="Calibri" charset="0"/>
                        </a:rPr>
                        <a:t>7.87E-05</a:t>
                      </a:r>
                    </a:p>
                  </a:txBody>
                  <a:tcPr marL="12700" marR="12700" marT="12700" marB="0" anchor="b"/>
                </a:tc>
                <a:tc>
                  <a:txBody>
                    <a:bodyPr/>
                    <a:lstStyle/>
                    <a:p>
                      <a:pPr algn="r" fontAlgn="b"/>
                      <a:r>
                        <a:rPr lang="fi-FI" sz="1400" b="0" i="0" u="none" strike="noStrike">
                          <a:solidFill>
                            <a:srgbClr val="000000"/>
                          </a:solidFill>
                          <a:effectLst/>
                          <a:latin typeface="Calibri" charset="0"/>
                        </a:rPr>
                        <a:t>0.238331026</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sfbc_b32wlsalp_dc_post_pcs_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737.7069124</a:t>
                      </a:r>
                    </a:p>
                  </a:txBody>
                  <a:tcPr marL="12700" marR="12700" marT="12700" marB="0" anchor="b"/>
                </a:tc>
                <a:tc>
                  <a:txBody>
                    <a:bodyPr/>
                    <a:lstStyle/>
                    <a:p>
                      <a:pPr algn="r" fontAlgn="b"/>
                      <a:r>
                        <a:rPr lang="is-IS" sz="1400" b="0" i="0" u="none" strike="noStrike">
                          <a:solidFill>
                            <a:srgbClr val="000000"/>
                          </a:solidFill>
                          <a:effectLst/>
                          <a:latin typeface="Calibri" charset="0"/>
                        </a:rPr>
                        <a:t>737.7069124</a:t>
                      </a:r>
                    </a:p>
                  </a:txBody>
                  <a:tcPr marL="12700" marR="12700" marT="12700" marB="0" anchor="b"/>
                </a:tc>
                <a:tc>
                  <a:txBody>
                    <a:bodyPr/>
                    <a:lstStyle/>
                    <a:p>
                      <a:pPr algn="r" fontAlgn="b"/>
                      <a:r>
                        <a:rPr lang="is-IS" sz="1400" b="0" i="0" u="none" strike="noStrike">
                          <a:solidFill>
                            <a:srgbClr val="000000"/>
                          </a:solidFill>
                          <a:effectLst/>
                          <a:latin typeface="Calibri" charset="0"/>
                        </a:rPr>
                        <a:t>109.6789404</a:t>
                      </a:r>
                    </a:p>
                  </a:txBody>
                  <a:tcPr marL="12700" marR="12700" marT="12700" marB="0" anchor="b"/>
                </a:tc>
                <a:tc>
                  <a:txBody>
                    <a:bodyPr/>
                    <a:lstStyle/>
                    <a:p>
                      <a:pPr algn="r" fontAlgn="b"/>
                      <a:r>
                        <a:rPr lang="nb-NO" sz="1400" b="0" i="0" u="none" strike="noStrike">
                          <a:solidFill>
                            <a:srgbClr val="000000"/>
                          </a:solidFill>
                          <a:effectLst/>
                          <a:latin typeface="Calibri" charset="0"/>
                        </a:rPr>
                        <a:t>2.66E-25</a:t>
                      </a:r>
                    </a:p>
                  </a:txBody>
                  <a:tcPr marL="12700" marR="12700" marT="12700" marB="0" anchor="b"/>
                </a:tc>
                <a:tc>
                  <a:txBody>
                    <a:bodyPr/>
                    <a:lstStyle/>
                    <a:p>
                      <a:pPr algn="r" fontAlgn="b"/>
                      <a:r>
                        <a:rPr lang="nb-NO" sz="1400" b="0" i="0" u="none" strike="noStrike">
                          <a:solidFill>
                            <a:srgbClr val="000000"/>
                          </a:solidFill>
                          <a:effectLst/>
                          <a:latin typeface="Calibri" charset="0"/>
                        </a:rPr>
                        <a:t>1.672977383</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tlcwc_we0_wl0_fr_s25_a2r_pcs_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8.912288382</a:t>
                      </a:r>
                    </a:p>
                  </a:txBody>
                  <a:tcPr marL="12700" marR="12700" marT="12700" marB="0" anchor="b"/>
                </a:tc>
                <a:tc>
                  <a:txBody>
                    <a:bodyPr/>
                    <a:lstStyle/>
                    <a:p>
                      <a:pPr algn="r" fontAlgn="b"/>
                      <a:r>
                        <a:rPr lang="is-IS" sz="1400" b="0" i="0" u="none" strike="noStrike">
                          <a:solidFill>
                            <a:srgbClr val="000000"/>
                          </a:solidFill>
                          <a:effectLst/>
                          <a:latin typeface="Calibri" charset="0"/>
                        </a:rPr>
                        <a:t>8.912288382</a:t>
                      </a:r>
                    </a:p>
                  </a:txBody>
                  <a:tcPr marL="12700" marR="12700" marT="12700" marB="0" anchor="b"/>
                </a:tc>
                <a:tc>
                  <a:txBody>
                    <a:bodyPr/>
                    <a:lstStyle/>
                    <a:p>
                      <a:pPr algn="r" fontAlgn="b"/>
                      <a:r>
                        <a:rPr lang="fi-FI" sz="1400" b="0" i="0" u="none" strike="noStrike">
                          <a:solidFill>
                            <a:srgbClr val="000000"/>
                          </a:solidFill>
                          <a:effectLst/>
                          <a:latin typeface="Calibri" charset="0"/>
                        </a:rPr>
                        <a:t>1.325038887</a:t>
                      </a:r>
                    </a:p>
                  </a:txBody>
                  <a:tcPr marL="12700" marR="12700" marT="12700" marB="0" anchor="b"/>
                </a:tc>
                <a:tc>
                  <a:txBody>
                    <a:bodyPr/>
                    <a:lstStyle/>
                    <a:p>
                      <a:pPr algn="r" fontAlgn="b"/>
                      <a:r>
                        <a:rPr lang="is-IS" sz="1400" b="0" i="0" u="none" strike="noStrike">
                          <a:solidFill>
                            <a:srgbClr val="000000"/>
                          </a:solidFill>
                          <a:effectLst/>
                          <a:latin typeface="Calibri" charset="0"/>
                        </a:rPr>
                        <a:t>0.249766408</a:t>
                      </a:r>
                    </a:p>
                  </a:txBody>
                  <a:tcPr marL="12700" marR="12700" marT="12700" marB="0" anchor="b"/>
                </a:tc>
                <a:tc>
                  <a:txBody>
                    <a:bodyPr/>
                    <a:lstStyle/>
                    <a:p>
                      <a:pPr algn="r" fontAlgn="b"/>
                      <a:r>
                        <a:rPr lang="nb-NO" sz="1400" b="0" i="0" u="none" strike="noStrike">
                          <a:solidFill>
                            <a:srgbClr val="000000"/>
                          </a:solidFill>
                          <a:effectLst/>
                          <a:latin typeface="Calibri" charset="0"/>
                        </a:rPr>
                        <a:t>0.020211356</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321.2251326</a:t>
                      </a:r>
                    </a:p>
                  </a:txBody>
                  <a:tcPr marL="12700" marR="12700" marT="12700" marB="0" anchor="b"/>
                </a:tc>
                <a:tc>
                  <a:txBody>
                    <a:bodyPr/>
                    <a:lstStyle/>
                    <a:p>
                      <a:pPr algn="r" fontAlgn="b"/>
                      <a:r>
                        <a:rPr lang="is-IS" sz="1400" b="0" i="0" u="none" strike="noStrike">
                          <a:solidFill>
                            <a:srgbClr val="000000"/>
                          </a:solidFill>
                          <a:effectLst/>
                          <a:latin typeface="Calibri" charset="0"/>
                        </a:rPr>
                        <a:t>321.2251326</a:t>
                      </a:r>
                    </a:p>
                  </a:txBody>
                  <a:tcPr marL="12700" marR="12700" marT="12700" marB="0" anchor="b"/>
                </a:tc>
                <a:tc>
                  <a:txBody>
                    <a:bodyPr/>
                    <a:lstStyle/>
                    <a:p>
                      <a:pPr algn="r" fontAlgn="b"/>
                      <a:r>
                        <a:rPr lang="is-IS" sz="1400" b="0" i="0" u="none" strike="noStrike">
                          <a:solidFill>
                            <a:srgbClr val="000000"/>
                          </a:solidFill>
                          <a:effectLst/>
                          <a:latin typeface="Calibri" charset="0"/>
                        </a:rPr>
                        <a:t>47.7583056</a:t>
                      </a:r>
                    </a:p>
                  </a:txBody>
                  <a:tcPr marL="12700" marR="12700" marT="12700" marB="0" anchor="b"/>
                </a:tc>
                <a:tc>
                  <a:txBody>
                    <a:bodyPr/>
                    <a:lstStyle/>
                    <a:p>
                      <a:pPr algn="r" fontAlgn="b"/>
                      <a:r>
                        <a:rPr lang="nb-NO" sz="1400" b="0" i="0" u="none" strike="noStrike">
                          <a:solidFill>
                            <a:srgbClr val="000000"/>
                          </a:solidFill>
                          <a:effectLst/>
                          <a:latin typeface="Calibri" charset="0"/>
                        </a:rPr>
                        <a:t>5.68E-12</a:t>
                      </a:r>
                    </a:p>
                  </a:txBody>
                  <a:tcPr marL="12700" marR="12700" marT="12700" marB="0" anchor="b"/>
                </a:tc>
                <a:tc>
                  <a:txBody>
                    <a:bodyPr/>
                    <a:lstStyle/>
                    <a:p>
                      <a:pPr algn="r" fontAlgn="b"/>
                      <a:r>
                        <a:rPr lang="it-IT" sz="1400" b="0" i="0" u="none" strike="noStrike">
                          <a:solidFill>
                            <a:srgbClr val="000000"/>
                          </a:solidFill>
                          <a:effectLst/>
                          <a:latin typeface="Calibri" charset="0"/>
                        </a:rPr>
                        <a:t>0.728476814</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427.6160189</a:t>
                      </a:r>
                    </a:p>
                  </a:txBody>
                  <a:tcPr marL="12700" marR="12700" marT="12700" marB="0" anchor="b"/>
                </a:tc>
                <a:tc>
                  <a:txBody>
                    <a:bodyPr/>
                    <a:lstStyle/>
                    <a:p>
                      <a:pPr algn="r" fontAlgn="b"/>
                      <a:r>
                        <a:rPr lang="nb-NO" sz="1400" b="0" i="0" u="none" strike="noStrike">
                          <a:solidFill>
                            <a:srgbClr val="000000"/>
                          </a:solidFill>
                          <a:effectLst/>
                          <a:latin typeface="Calibri" charset="0"/>
                        </a:rPr>
                        <a:t>427.6160189</a:t>
                      </a:r>
                    </a:p>
                  </a:txBody>
                  <a:tcPr marL="12700" marR="12700" marT="12700" marB="0" anchor="b"/>
                </a:tc>
                <a:tc>
                  <a:txBody>
                    <a:bodyPr/>
                    <a:lstStyle/>
                    <a:p>
                      <a:pPr algn="r" fontAlgn="b"/>
                      <a:r>
                        <a:rPr lang="is-IS" sz="1400" b="0" i="0" u="none" strike="noStrike">
                          <a:solidFill>
                            <a:srgbClr val="000000"/>
                          </a:solidFill>
                          <a:effectLst/>
                          <a:latin typeface="Calibri" charset="0"/>
                        </a:rPr>
                        <a:t>63.57602329</a:t>
                      </a:r>
                    </a:p>
                  </a:txBody>
                  <a:tcPr marL="12700" marR="12700" marT="12700" marB="0" anchor="b"/>
                </a:tc>
                <a:tc>
                  <a:txBody>
                    <a:bodyPr/>
                    <a:lstStyle/>
                    <a:p>
                      <a:pPr algn="r" fontAlgn="b"/>
                      <a:r>
                        <a:rPr lang="nb-NO" sz="1400" b="0" i="0" u="none" strike="noStrike">
                          <a:solidFill>
                            <a:srgbClr val="000000"/>
                          </a:solidFill>
                          <a:effectLst/>
                          <a:latin typeface="Calibri" charset="0"/>
                        </a:rPr>
                        <a:t>2.06E-15</a:t>
                      </a:r>
                    </a:p>
                  </a:txBody>
                  <a:tcPr marL="12700" marR="12700" marT="12700" marB="0" anchor="b"/>
                </a:tc>
                <a:tc>
                  <a:txBody>
                    <a:bodyPr/>
                    <a:lstStyle/>
                    <a:p>
                      <a:pPr algn="r" fontAlgn="b"/>
                      <a:r>
                        <a:rPr lang="nb-NO" sz="1400" b="0" i="0" u="none" strike="noStrike">
                          <a:solidFill>
                            <a:srgbClr val="000000"/>
                          </a:solidFill>
                          <a:effectLst/>
                          <a:latin typeface="Calibri" charset="0"/>
                        </a:rPr>
                        <a:t>0.969750881</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vth_sgs_l3s_mv_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347.6732364</a:t>
                      </a:r>
                    </a:p>
                  </a:txBody>
                  <a:tcPr marL="12700" marR="12700" marT="12700" marB="0" anchor="b"/>
                </a:tc>
                <a:tc>
                  <a:txBody>
                    <a:bodyPr/>
                    <a:lstStyle/>
                    <a:p>
                      <a:pPr algn="r" fontAlgn="b"/>
                      <a:r>
                        <a:rPr lang="hr-HR" sz="1400" b="0" i="0" u="none" strike="noStrike">
                          <a:solidFill>
                            <a:srgbClr val="000000"/>
                          </a:solidFill>
                          <a:effectLst/>
                          <a:latin typeface="Calibri" charset="0"/>
                        </a:rPr>
                        <a:t>347.6732364</a:t>
                      </a:r>
                    </a:p>
                  </a:txBody>
                  <a:tcPr marL="12700" marR="12700" marT="12700" marB="0" anchor="b"/>
                </a:tc>
                <a:tc>
                  <a:txBody>
                    <a:bodyPr/>
                    <a:lstStyle/>
                    <a:p>
                      <a:pPr algn="r" fontAlgn="b"/>
                      <a:r>
                        <a:rPr lang="is-IS" sz="1400" b="0" i="0" u="none" strike="noStrike">
                          <a:solidFill>
                            <a:srgbClr val="000000"/>
                          </a:solidFill>
                          <a:effectLst/>
                          <a:latin typeface="Calibri" charset="0"/>
                        </a:rPr>
                        <a:t>51.69049053</a:t>
                      </a:r>
                    </a:p>
                  </a:txBody>
                  <a:tcPr marL="12700" marR="12700" marT="12700" marB="0" anchor="b"/>
                </a:tc>
                <a:tc>
                  <a:txBody>
                    <a:bodyPr/>
                    <a:lstStyle/>
                    <a:p>
                      <a:pPr algn="r" fontAlgn="b"/>
                      <a:r>
                        <a:rPr lang="fi-FI" sz="1400" b="0" i="0" u="none" strike="noStrike">
                          <a:solidFill>
                            <a:srgbClr val="000000"/>
                          </a:solidFill>
                          <a:effectLst/>
                          <a:latin typeface="Calibri" charset="0"/>
                        </a:rPr>
                        <a:t>7.87E-13</a:t>
                      </a:r>
                    </a:p>
                  </a:txBody>
                  <a:tcPr marL="12700" marR="12700" marT="12700" marB="0" anchor="b"/>
                </a:tc>
                <a:tc>
                  <a:txBody>
                    <a:bodyPr/>
                    <a:lstStyle/>
                    <a:p>
                      <a:pPr algn="r" fontAlgn="b"/>
                      <a:r>
                        <a:rPr lang="nb-NO" sz="1400" b="0" i="0" u="none" strike="noStrike">
                          <a:solidFill>
                            <a:srgbClr val="000000"/>
                          </a:solidFill>
                          <a:effectLst/>
                          <a:latin typeface="Calibri" charset="0"/>
                        </a:rPr>
                        <a:t>0.788456027</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sfbc_64wls00t1_dc_drpost1_pcs_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688.8745834</a:t>
                      </a:r>
                    </a:p>
                  </a:txBody>
                  <a:tcPr marL="12700" marR="12700" marT="12700" marB="0" anchor="b"/>
                </a:tc>
                <a:tc>
                  <a:txBody>
                    <a:bodyPr/>
                    <a:lstStyle/>
                    <a:p>
                      <a:pPr algn="r" fontAlgn="b"/>
                      <a:r>
                        <a:rPr lang="fi-FI" sz="1400" b="0" i="0" u="none" strike="noStrike">
                          <a:solidFill>
                            <a:srgbClr val="000000"/>
                          </a:solidFill>
                          <a:effectLst/>
                          <a:latin typeface="Calibri" charset="0"/>
                        </a:rPr>
                        <a:t>688.8745834</a:t>
                      </a:r>
                    </a:p>
                  </a:txBody>
                  <a:tcPr marL="12700" marR="12700" marT="12700" marB="0" anchor="b"/>
                </a:tc>
                <a:tc>
                  <a:txBody>
                    <a:bodyPr/>
                    <a:lstStyle/>
                    <a:p>
                      <a:pPr algn="r" fontAlgn="b"/>
                      <a:r>
                        <a:rPr lang="fi-FI" sz="1400" b="0" i="0" u="none" strike="noStrike">
                          <a:solidFill>
                            <a:srgbClr val="000000"/>
                          </a:solidFill>
                          <a:effectLst/>
                          <a:latin typeface="Calibri" charset="0"/>
                        </a:rPr>
                        <a:t>102.4187697</a:t>
                      </a:r>
                    </a:p>
                  </a:txBody>
                  <a:tcPr marL="12700" marR="12700" marT="12700" marB="0" anchor="b"/>
                </a:tc>
                <a:tc>
                  <a:txBody>
                    <a:bodyPr/>
                    <a:lstStyle/>
                    <a:p>
                      <a:pPr algn="r" fontAlgn="b"/>
                      <a:r>
                        <a:rPr lang="nb-NO" sz="1400" b="0" i="0" u="none" strike="noStrike">
                          <a:solidFill>
                            <a:srgbClr val="000000"/>
                          </a:solidFill>
                          <a:effectLst/>
                          <a:latin typeface="Calibri" charset="0"/>
                        </a:rPr>
                        <a:t>9.34E-24</a:t>
                      </a:r>
                    </a:p>
                  </a:txBody>
                  <a:tcPr marL="12700" marR="12700" marT="12700" marB="0" anchor="b"/>
                </a:tc>
                <a:tc>
                  <a:txBody>
                    <a:bodyPr/>
                    <a:lstStyle/>
                    <a:p>
                      <a:pPr algn="r" fontAlgn="b"/>
                      <a:r>
                        <a:rPr lang="is-IS" sz="1400" b="0" i="0" u="none" strike="noStrike">
                          <a:solidFill>
                            <a:srgbClr val="000000"/>
                          </a:solidFill>
                          <a:effectLst/>
                          <a:latin typeface="Calibri" charset="0"/>
                        </a:rPr>
                        <a:t>1.562235053</a:t>
                      </a:r>
                    </a:p>
                  </a:txBody>
                  <a:tcPr marL="12700" marR="12700" marT="12700" marB="0" anchor="b"/>
                </a:tc>
              </a:tr>
              <a:tr h="301111">
                <a:tc>
                  <a:txBody>
                    <a:bodyPr/>
                    <a:lstStyle/>
                    <a:p>
                      <a:pPr algn="l" fontAlgn="b"/>
                      <a:r>
                        <a:rPr lang="en-US" sz="1400" b="0" i="0" u="none" strike="noStrike">
                          <a:solidFill>
                            <a:srgbClr val="000000"/>
                          </a:solidFill>
                          <a:effectLst/>
                          <a:latin typeface="Calibri" charset="0"/>
                        </a:rPr>
                        <a:t>vreadt_p_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101.9787297</a:t>
                      </a:r>
                    </a:p>
                  </a:txBody>
                  <a:tcPr marL="12700" marR="12700" marT="12700" marB="0" anchor="b"/>
                </a:tc>
                <a:tc>
                  <a:txBody>
                    <a:bodyPr/>
                    <a:lstStyle/>
                    <a:p>
                      <a:pPr algn="r" fontAlgn="b"/>
                      <a:r>
                        <a:rPr lang="fi-FI" sz="1400" b="0" i="0" u="none" strike="noStrike">
                          <a:solidFill>
                            <a:srgbClr val="000000"/>
                          </a:solidFill>
                          <a:effectLst/>
                          <a:latin typeface="Calibri" charset="0"/>
                        </a:rPr>
                        <a:t>101.9787297</a:t>
                      </a:r>
                    </a:p>
                  </a:txBody>
                  <a:tcPr marL="12700" marR="12700" marT="12700" marB="0" anchor="b"/>
                </a:tc>
                <a:tc>
                  <a:txBody>
                    <a:bodyPr/>
                    <a:lstStyle/>
                    <a:p>
                      <a:pPr algn="r" fontAlgn="b"/>
                      <a:r>
                        <a:rPr lang="nb-NO" sz="1400" b="0" i="0" u="none" strike="noStrike">
                          <a:solidFill>
                            <a:srgbClr val="000000"/>
                          </a:solidFill>
                          <a:effectLst/>
                          <a:latin typeface="Calibri" charset="0"/>
                        </a:rPr>
                        <a:t>15.16173812</a:t>
                      </a:r>
                    </a:p>
                  </a:txBody>
                  <a:tcPr marL="12700" marR="12700" marT="12700" marB="0" anchor="b"/>
                </a:tc>
                <a:tc>
                  <a:txBody>
                    <a:bodyPr/>
                    <a:lstStyle/>
                    <a:p>
                      <a:pPr algn="r" fontAlgn="b"/>
                      <a:r>
                        <a:rPr lang="is-IS" sz="1400" b="0" i="0" u="none" strike="noStrike">
                          <a:solidFill>
                            <a:srgbClr val="000000"/>
                          </a:solidFill>
                          <a:effectLst/>
                          <a:latin typeface="Calibri" charset="0"/>
                        </a:rPr>
                        <a:t>0.000100478</a:t>
                      </a:r>
                    </a:p>
                  </a:txBody>
                  <a:tcPr marL="12700" marR="12700" marT="12700" marB="0" anchor="b"/>
                </a:tc>
                <a:tc>
                  <a:txBody>
                    <a:bodyPr/>
                    <a:lstStyle/>
                    <a:p>
                      <a:pPr algn="r" fontAlgn="b"/>
                      <a:r>
                        <a:rPr lang="tr-TR" sz="1400" b="0" i="0" u="none" strike="noStrike">
                          <a:solidFill>
                            <a:srgbClr val="000000"/>
                          </a:solidFill>
                          <a:effectLst/>
                          <a:latin typeface="Calibri" charset="0"/>
                        </a:rPr>
                        <a:t>0.231268144</a:t>
                      </a:r>
                    </a:p>
                  </a:txBody>
                  <a:tcPr marL="12700" marR="12700" marT="12700" marB="0" anchor="b"/>
                </a:tc>
              </a:tr>
              <a:tr h="322730">
                <a:tc>
                  <a:txBody>
                    <a:bodyPr/>
                    <a:lstStyle/>
                    <a:p>
                      <a:pPr algn="l" fontAlgn="b"/>
                      <a:r>
                        <a:rPr lang="en-US" sz="1400" b="0" i="0" u="none" strike="noStrike">
                          <a:solidFill>
                            <a:srgbClr val="000000"/>
                          </a:solidFill>
                          <a:effectLst/>
                          <a:latin typeface="Calibri" charset="0"/>
                        </a:rPr>
                        <a:t>sde_s_dac_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16.59697082</a:t>
                      </a:r>
                    </a:p>
                  </a:txBody>
                  <a:tcPr marL="12700" marR="12700" marT="12700" marB="0" anchor="b"/>
                </a:tc>
                <a:tc>
                  <a:txBody>
                    <a:bodyPr/>
                    <a:lstStyle/>
                    <a:p>
                      <a:pPr algn="r" fontAlgn="b"/>
                      <a:r>
                        <a:rPr lang="hr-HR" sz="1400" b="0" i="0" u="none" strike="noStrike">
                          <a:solidFill>
                            <a:srgbClr val="000000"/>
                          </a:solidFill>
                          <a:effectLst/>
                          <a:latin typeface="Calibri" charset="0"/>
                        </a:rPr>
                        <a:t>16.59697082</a:t>
                      </a:r>
                    </a:p>
                  </a:txBody>
                  <a:tcPr marL="12700" marR="12700" marT="12700" marB="0" anchor="b"/>
                </a:tc>
                <a:tc>
                  <a:txBody>
                    <a:bodyPr/>
                    <a:lstStyle/>
                    <a:p>
                      <a:pPr algn="r" fontAlgn="b"/>
                      <a:r>
                        <a:rPr lang="is-IS" sz="1400" b="0" i="0" u="none" strike="noStrike">
                          <a:solidFill>
                            <a:srgbClr val="000000"/>
                          </a:solidFill>
                          <a:effectLst/>
                          <a:latin typeface="Calibri" charset="0"/>
                        </a:rPr>
                        <a:t>2.467562853</a:t>
                      </a:r>
                    </a:p>
                  </a:txBody>
                  <a:tcPr marL="12700" marR="12700" marT="12700" marB="0" anchor="b"/>
                </a:tc>
                <a:tc>
                  <a:txBody>
                    <a:bodyPr/>
                    <a:lstStyle/>
                    <a:p>
                      <a:pPr algn="r" fontAlgn="b"/>
                      <a:r>
                        <a:rPr lang="is-IS" sz="1400" b="0" i="0" u="none" strike="noStrike">
                          <a:solidFill>
                            <a:srgbClr val="000000"/>
                          </a:solidFill>
                          <a:effectLst/>
                          <a:latin typeface="Calibri" charset="0"/>
                        </a:rPr>
                        <a:t>0.116306153</a:t>
                      </a:r>
                    </a:p>
                  </a:txBody>
                  <a:tcPr marL="12700" marR="12700" marT="12700" marB="0" anchor="b"/>
                </a:tc>
                <a:tc>
                  <a:txBody>
                    <a:bodyPr/>
                    <a:lstStyle/>
                    <a:p>
                      <a:pPr algn="r" fontAlgn="b"/>
                      <a:r>
                        <a:rPr lang="fi-FI" sz="1400" b="0" i="0" u="none" strike="noStrike">
                          <a:solidFill>
                            <a:srgbClr val="000000"/>
                          </a:solidFill>
                          <a:effectLst/>
                          <a:latin typeface="Calibri" charset="0"/>
                        </a:rPr>
                        <a:t>0.037638737</a:t>
                      </a:r>
                    </a:p>
                  </a:txBody>
                  <a:tcPr marL="12700" marR="12700" marT="12700" marB="0" anchor="b"/>
                </a:tc>
              </a:tr>
              <a:tr h="295835">
                <a:tc>
                  <a:txBody>
                    <a:bodyPr/>
                    <a:lstStyle/>
                    <a:p>
                      <a:pPr algn="l" fontAlgn="b"/>
                      <a:r>
                        <a:rPr lang="en-US" sz="1400" b="0" i="0" u="none" strike="noStrike" dirty="0">
                          <a:solidFill>
                            <a:srgbClr val="000000"/>
                          </a:solidFill>
                          <a:effectLst/>
                          <a:latin typeface="Calibri" charset="0"/>
                        </a:rPr>
                        <a:t>vreadk_n1_t_mv_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16.80435142</a:t>
                      </a:r>
                    </a:p>
                  </a:txBody>
                  <a:tcPr marL="12700" marR="12700" marT="12700" marB="0" anchor="b"/>
                </a:tc>
                <a:tc>
                  <a:txBody>
                    <a:bodyPr/>
                    <a:lstStyle/>
                    <a:p>
                      <a:pPr algn="r" fontAlgn="b"/>
                      <a:r>
                        <a:rPr lang="is-IS" sz="1400" b="0" i="0" u="none" strike="noStrike">
                          <a:solidFill>
                            <a:srgbClr val="000000"/>
                          </a:solidFill>
                          <a:effectLst/>
                          <a:latin typeface="Calibri" charset="0"/>
                        </a:rPr>
                        <a:t>16.80435142</a:t>
                      </a:r>
                    </a:p>
                  </a:txBody>
                  <a:tcPr marL="12700" marR="12700" marT="12700" marB="0" anchor="b"/>
                </a:tc>
                <a:tc>
                  <a:txBody>
                    <a:bodyPr/>
                    <a:lstStyle/>
                    <a:p>
                      <a:pPr algn="r" fontAlgn="b"/>
                      <a:r>
                        <a:rPr lang="is-IS" sz="1400" b="0" i="0" u="none" strike="noStrike">
                          <a:solidFill>
                            <a:srgbClr val="000000"/>
                          </a:solidFill>
                          <a:effectLst/>
                          <a:latin typeface="Calibri" charset="0"/>
                        </a:rPr>
                        <a:t>2.498395266</a:t>
                      </a:r>
                    </a:p>
                  </a:txBody>
                  <a:tcPr marL="12700" marR="12700" marT="12700" marB="0" anchor="b"/>
                </a:tc>
                <a:tc>
                  <a:txBody>
                    <a:bodyPr/>
                    <a:lstStyle/>
                    <a:p>
                      <a:pPr algn="r" fontAlgn="b"/>
                      <a:r>
                        <a:rPr lang="is-IS" sz="1400" b="0" i="0" u="none" strike="noStrike">
                          <a:solidFill>
                            <a:srgbClr val="000000"/>
                          </a:solidFill>
                          <a:effectLst/>
                          <a:latin typeface="Calibri" charset="0"/>
                        </a:rPr>
                        <a:t>0.114050487</a:t>
                      </a:r>
                    </a:p>
                  </a:txBody>
                  <a:tcPr marL="12700" marR="12700" marT="12700" marB="0" anchor="b"/>
                </a:tc>
                <a:tc>
                  <a:txBody>
                    <a:bodyPr/>
                    <a:lstStyle/>
                    <a:p>
                      <a:pPr algn="r" fontAlgn="b"/>
                      <a:r>
                        <a:rPr lang="en-US" sz="1400" b="0" i="0" u="none" strike="noStrike">
                          <a:solidFill>
                            <a:srgbClr val="000000"/>
                          </a:solidFill>
                          <a:effectLst/>
                          <a:latin typeface="Calibri" charset="0"/>
                        </a:rPr>
                        <a:t>0.038109037</a:t>
                      </a:r>
                    </a:p>
                  </a:txBody>
                  <a:tcPr marL="12700" marR="12700" marT="12700" marB="0" anchor="b"/>
                </a:tc>
              </a:tr>
              <a:tr h="349624">
                <a:tc>
                  <a:txBody>
                    <a:bodyPr/>
                    <a:lstStyle/>
                    <a:p>
                      <a:pPr algn="l" fontAlgn="b"/>
                      <a:r>
                        <a:rPr lang="en-US" sz="1400" b="0" i="0" u="none" strike="noStrike">
                          <a:solidFill>
                            <a:srgbClr val="000000"/>
                          </a:solidFill>
                          <a:effectLst/>
                          <a:latin typeface="Calibri" charset="0"/>
                        </a:rPr>
                        <a:t>veramaxt_p_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3.512957905</a:t>
                      </a:r>
                    </a:p>
                  </a:txBody>
                  <a:tcPr marL="12700" marR="12700" marT="12700" marB="0" anchor="b"/>
                </a:tc>
                <a:tc>
                  <a:txBody>
                    <a:bodyPr/>
                    <a:lstStyle/>
                    <a:p>
                      <a:pPr algn="r" fontAlgn="b"/>
                      <a:r>
                        <a:rPr lang="is-IS" sz="1400" b="0" i="0" u="none" strike="noStrike">
                          <a:solidFill>
                            <a:srgbClr val="000000"/>
                          </a:solidFill>
                          <a:effectLst/>
                          <a:latin typeface="Calibri" charset="0"/>
                        </a:rPr>
                        <a:t>3.512957905</a:t>
                      </a:r>
                    </a:p>
                  </a:txBody>
                  <a:tcPr marL="12700" marR="12700" marT="12700" marB="0" anchor="b"/>
                </a:tc>
                <a:tc>
                  <a:txBody>
                    <a:bodyPr/>
                    <a:lstStyle/>
                    <a:p>
                      <a:pPr algn="r" fontAlgn="b"/>
                      <a:r>
                        <a:rPr lang="cs-CZ" sz="1400" b="0" i="0" u="none" strike="noStrike">
                          <a:solidFill>
                            <a:srgbClr val="000000"/>
                          </a:solidFill>
                          <a:effectLst/>
                          <a:latin typeface="Calibri" charset="0"/>
                        </a:rPr>
                        <a:t>0.522290756</a:t>
                      </a:r>
                    </a:p>
                  </a:txBody>
                  <a:tcPr marL="12700" marR="12700" marT="12700" marB="0" anchor="b"/>
                </a:tc>
                <a:tc>
                  <a:txBody>
                    <a:bodyPr/>
                    <a:lstStyle/>
                    <a:p>
                      <a:pPr algn="r" fontAlgn="b"/>
                      <a:r>
                        <a:rPr lang="hr-HR" sz="1400" b="0" i="0" u="none" strike="noStrike">
                          <a:solidFill>
                            <a:srgbClr val="000000"/>
                          </a:solidFill>
                          <a:effectLst/>
                          <a:latin typeface="Calibri" charset="0"/>
                        </a:rPr>
                        <a:t>0.469913233</a:t>
                      </a:r>
                    </a:p>
                  </a:txBody>
                  <a:tcPr marL="12700" marR="12700" marT="12700" marB="0" anchor="b"/>
                </a:tc>
                <a:tc>
                  <a:txBody>
                    <a:bodyPr/>
                    <a:lstStyle/>
                    <a:p>
                      <a:pPr algn="r" fontAlgn="b"/>
                      <a:r>
                        <a:rPr lang="is-IS" sz="1400" b="0" i="0" u="none" strike="noStrike">
                          <a:solidFill>
                            <a:srgbClr val="000000"/>
                          </a:solidFill>
                          <a:effectLst/>
                          <a:latin typeface="Calibri" charset="0"/>
                        </a:rPr>
                        <a:t>0.007966713</a:t>
                      </a:r>
                    </a:p>
                  </a:txBody>
                  <a:tcPr marL="12700" marR="12700" marT="12700" marB="0" anchor="b"/>
                </a:tc>
              </a:tr>
              <a:tr h="282388">
                <a:tc>
                  <a:txBody>
                    <a:bodyPr/>
                    <a:lstStyle/>
                    <a:p>
                      <a:pPr algn="l" fontAlgn="b"/>
                      <a:r>
                        <a:rPr lang="en-US" sz="1400" b="0" i="0" u="none" strike="noStrike">
                          <a:solidFill>
                            <a:srgbClr val="000000"/>
                          </a:solidFill>
                          <a:effectLst/>
                          <a:latin typeface="Calibri" charset="0"/>
                        </a:rPr>
                        <a:t>vpgmulooptrial2__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699.8870375</a:t>
                      </a:r>
                    </a:p>
                  </a:txBody>
                  <a:tcPr marL="12700" marR="12700" marT="12700" marB="0" anchor="b"/>
                </a:tc>
                <a:tc>
                  <a:txBody>
                    <a:bodyPr/>
                    <a:lstStyle/>
                    <a:p>
                      <a:pPr algn="r" fontAlgn="b"/>
                      <a:r>
                        <a:rPr lang="fi-FI" sz="1400" b="0" i="0" u="none" strike="noStrike">
                          <a:solidFill>
                            <a:srgbClr val="000000"/>
                          </a:solidFill>
                          <a:effectLst/>
                          <a:latin typeface="Calibri" charset="0"/>
                        </a:rPr>
                        <a:t>699.8870375</a:t>
                      </a:r>
                    </a:p>
                  </a:txBody>
                  <a:tcPr marL="12700" marR="12700" marT="12700" marB="0" anchor="b"/>
                </a:tc>
                <a:tc>
                  <a:txBody>
                    <a:bodyPr/>
                    <a:lstStyle/>
                    <a:p>
                      <a:pPr algn="r" fontAlgn="b"/>
                      <a:r>
                        <a:rPr lang="is-IS" sz="1400" b="0" i="0" u="none" strike="noStrike">
                          <a:solidFill>
                            <a:srgbClr val="000000"/>
                          </a:solidFill>
                          <a:effectLst/>
                          <a:latin typeface="Calibri" charset="0"/>
                        </a:rPr>
                        <a:t>104.0560518</a:t>
                      </a:r>
                    </a:p>
                  </a:txBody>
                  <a:tcPr marL="12700" marR="12700" marT="12700" marB="0" anchor="b"/>
                </a:tc>
                <a:tc>
                  <a:txBody>
                    <a:bodyPr/>
                    <a:lstStyle/>
                    <a:p>
                      <a:pPr algn="r" fontAlgn="b"/>
                      <a:r>
                        <a:rPr lang="nb-NO" sz="1400" b="0" i="0" u="none" strike="noStrike">
                          <a:solidFill>
                            <a:srgbClr val="000000"/>
                          </a:solidFill>
                          <a:effectLst/>
                          <a:latin typeface="Calibri" charset="0"/>
                        </a:rPr>
                        <a:t>4.18E-24</a:t>
                      </a:r>
                    </a:p>
                  </a:txBody>
                  <a:tcPr marL="12700" marR="12700" marT="12700" marB="0" anchor="b"/>
                </a:tc>
                <a:tc>
                  <a:txBody>
                    <a:bodyPr/>
                    <a:lstStyle/>
                    <a:p>
                      <a:pPr algn="r" fontAlgn="b"/>
                      <a:r>
                        <a:rPr lang="fi-FI" sz="1400" b="0" i="0" u="none" strike="noStrike">
                          <a:solidFill>
                            <a:srgbClr val="000000"/>
                          </a:solidFill>
                          <a:effectLst/>
                          <a:latin typeface="Calibri" charset="0"/>
                        </a:rPr>
                        <a:t>1.587209181</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frlt_vcgrsft_ar3_pcs_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tr-TR" sz="1400" b="0" i="0" u="none" strike="noStrike">
                          <a:solidFill>
                            <a:srgbClr val="000000"/>
                          </a:solidFill>
                          <a:effectLst/>
                          <a:latin typeface="Calibri" charset="0"/>
                        </a:rPr>
                        <a:t>123.1247859</a:t>
                      </a:r>
                    </a:p>
                  </a:txBody>
                  <a:tcPr marL="12700" marR="12700" marT="12700" marB="0" anchor="b"/>
                </a:tc>
                <a:tc>
                  <a:txBody>
                    <a:bodyPr/>
                    <a:lstStyle/>
                    <a:p>
                      <a:pPr algn="r" fontAlgn="b"/>
                      <a:r>
                        <a:rPr lang="tr-TR" sz="1400" b="0" i="0" u="none" strike="noStrike">
                          <a:solidFill>
                            <a:srgbClr val="000000"/>
                          </a:solidFill>
                          <a:effectLst/>
                          <a:latin typeface="Calibri" charset="0"/>
                        </a:rPr>
                        <a:t>123.1247859</a:t>
                      </a:r>
                    </a:p>
                  </a:txBody>
                  <a:tcPr marL="12700" marR="12700" marT="12700" marB="0" anchor="b"/>
                </a:tc>
                <a:tc>
                  <a:txBody>
                    <a:bodyPr/>
                    <a:lstStyle/>
                    <a:p>
                      <a:pPr algn="r" fontAlgn="b"/>
                      <a:r>
                        <a:rPr lang="is-IS" sz="1400" b="0" i="0" u="none" strike="noStrike">
                          <a:solidFill>
                            <a:srgbClr val="000000"/>
                          </a:solidFill>
                          <a:effectLst/>
                          <a:latin typeface="Calibri" charset="0"/>
                        </a:rPr>
                        <a:t>18.30563849</a:t>
                      </a:r>
                    </a:p>
                  </a:txBody>
                  <a:tcPr marL="12700" marR="12700" marT="12700" marB="0" anchor="b"/>
                </a:tc>
                <a:tc>
                  <a:txBody>
                    <a:bodyPr/>
                    <a:lstStyle/>
                    <a:p>
                      <a:pPr algn="r" fontAlgn="b"/>
                      <a:r>
                        <a:rPr lang="nb-NO" sz="1400" b="0" i="0" u="none" strike="noStrike">
                          <a:solidFill>
                            <a:srgbClr val="000000"/>
                          </a:solidFill>
                          <a:effectLst/>
                          <a:latin typeface="Calibri" charset="0"/>
                        </a:rPr>
                        <a:t>1.93E-05</a:t>
                      </a:r>
                    </a:p>
                  </a:txBody>
                  <a:tcPr marL="12700" marR="12700" marT="12700" marB="0" anchor="b"/>
                </a:tc>
                <a:tc>
                  <a:txBody>
                    <a:bodyPr/>
                    <a:lstStyle/>
                    <a:p>
                      <a:pPr algn="r" fontAlgn="b"/>
                      <a:r>
                        <a:rPr lang="is-IS" sz="1400" b="0" i="0" u="none" strike="noStrike">
                          <a:solidFill>
                            <a:srgbClr val="000000"/>
                          </a:solidFill>
                          <a:effectLst/>
                          <a:latin typeface="Calibri" charset="0"/>
                        </a:rPr>
                        <a:t>0.279223332</a:t>
                      </a:r>
                    </a:p>
                  </a:txBody>
                  <a:tcPr marL="12700" marR="12700" marT="12700" marB="0" anchor="b"/>
                </a:tc>
              </a:tr>
              <a:tr h="234769">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13.89940762</a:t>
                      </a:r>
                    </a:p>
                  </a:txBody>
                  <a:tcPr marL="12700" marR="12700" marT="12700" marB="0" anchor="b"/>
                </a:tc>
                <a:tc>
                  <a:txBody>
                    <a:bodyPr/>
                    <a:lstStyle/>
                    <a:p>
                      <a:pPr algn="r" fontAlgn="b"/>
                      <a:r>
                        <a:rPr lang="hr-HR" sz="1400" b="0" i="0" u="none" strike="noStrike">
                          <a:solidFill>
                            <a:srgbClr val="000000"/>
                          </a:solidFill>
                          <a:effectLst/>
                          <a:latin typeface="Calibri" charset="0"/>
                        </a:rPr>
                        <a:t>13.89940762</a:t>
                      </a:r>
                    </a:p>
                  </a:txBody>
                  <a:tcPr marL="12700" marR="12700" marT="12700" marB="0" anchor="b"/>
                </a:tc>
                <a:tc>
                  <a:txBody>
                    <a:bodyPr/>
                    <a:lstStyle/>
                    <a:p>
                      <a:pPr algn="r" fontAlgn="b"/>
                      <a:r>
                        <a:rPr lang="is-IS" sz="1400" b="0" i="0" u="none" strike="noStrike">
                          <a:solidFill>
                            <a:srgbClr val="000000"/>
                          </a:solidFill>
                          <a:effectLst/>
                          <a:latin typeface="Calibri" charset="0"/>
                        </a:rPr>
                        <a:t>2.066501309</a:t>
                      </a:r>
                    </a:p>
                  </a:txBody>
                  <a:tcPr marL="12700" marR="12700" marT="12700" marB="0" anchor="b"/>
                </a:tc>
                <a:tc>
                  <a:txBody>
                    <a:bodyPr/>
                    <a:lstStyle/>
                    <a:p>
                      <a:pPr algn="r" fontAlgn="b"/>
                      <a:r>
                        <a:rPr lang="is-IS" sz="1400" b="0" i="0" u="none" strike="noStrike">
                          <a:solidFill>
                            <a:srgbClr val="000000"/>
                          </a:solidFill>
                          <a:effectLst/>
                          <a:latin typeface="Calibri" charset="0"/>
                        </a:rPr>
                        <a:t>0.150653763</a:t>
                      </a:r>
                    </a:p>
                  </a:txBody>
                  <a:tcPr marL="12700" marR="12700" marT="12700" marB="0" anchor="b"/>
                </a:tc>
                <a:tc>
                  <a:txBody>
                    <a:bodyPr/>
                    <a:lstStyle/>
                    <a:p>
                      <a:pPr algn="r" fontAlgn="b"/>
                      <a:r>
                        <a:rPr lang="cs-CZ" sz="1400" b="0" i="0" u="none" strike="noStrike" dirty="0">
                          <a:solidFill>
                            <a:srgbClr val="000000"/>
                          </a:solidFill>
                          <a:effectLst/>
                          <a:latin typeface="Calibri" charset="0"/>
                        </a:rPr>
                        <a:t>0.031521183</a:t>
                      </a:r>
                    </a:p>
                  </a:txBody>
                  <a:tcPr marL="12700" marR="12700" marT="12700" marB="0" anchor="b"/>
                </a:tc>
              </a:tr>
              <a:tr h="234489">
                <a:tc>
                  <a:txBody>
                    <a:bodyPr/>
                    <a:lstStyle/>
                    <a:p>
                      <a:pPr algn="l" fontAlgn="b"/>
                      <a:r>
                        <a:rPr lang="en-US" sz="1400" b="0" i="0" u="none" strike="noStrike">
                          <a:solidFill>
                            <a:srgbClr val="000000"/>
                          </a:solidFill>
                          <a:effectLst/>
                          <a:latin typeface="Calibri" charset="0"/>
                        </a:rPr>
                        <a:t>tpor_us_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8.759482925</a:t>
                      </a:r>
                    </a:p>
                  </a:txBody>
                  <a:tcPr marL="12700" marR="12700" marT="12700" marB="0" anchor="b"/>
                </a:tc>
                <a:tc>
                  <a:txBody>
                    <a:bodyPr/>
                    <a:lstStyle/>
                    <a:p>
                      <a:pPr algn="r" fontAlgn="b"/>
                      <a:r>
                        <a:rPr lang="hr-HR" sz="1400" b="0" i="0" u="none" strike="noStrike">
                          <a:solidFill>
                            <a:srgbClr val="000000"/>
                          </a:solidFill>
                          <a:effectLst/>
                          <a:latin typeface="Calibri" charset="0"/>
                        </a:rPr>
                        <a:t>8.759482925</a:t>
                      </a:r>
                    </a:p>
                  </a:txBody>
                  <a:tcPr marL="12700" marR="12700" marT="12700" marB="0" anchor="b"/>
                </a:tc>
                <a:tc>
                  <a:txBody>
                    <a:bodyPr/>
                    <a:lstStyle/>
                    <a:p>
                      <a:pPr algn="r" fontAlgn="b"/>
                      <a:r>
                        <a:rPr lang="is-IS" sz="1400" b="0" i="0" u="none" strike="noStrike">
                          <a:solidFill>
                            <a:srgbClr val="000000"/>
                          </a:solidFill>
                          <a:effectLst/>
                          <a:latin typeface="Calibri" charset="0"/>
                        </a:rPr>
                        <a:t>1.30232046</a:t>
                      </a:r>
                    </a:p>
                  </a:txBody>
                  <a:tcPr marL="12700" marR="12700" marT="12700" marB="0" anchor="b"/>
                </a:tc>
                <a:tc>
                  <a:txBody>
                    <a:bodyPr/>
                    <a:lstStyle/>
                    <a:p>
                      <a:pPr algn="r" fontAlgn="b"/>
                      <a:r>
                        <a:rPr lang="nb-NO" sz="1400" b="0" i="0" u="none" strike="noStrike">
                          <a:solidFill>
                            <a:srgbClr val="000000"/>
                          </a:solidFill>
                          <a:effectLst/>
                          <a:latin typeface="Calibri" charset="0"/>
                        </a:rPr>
                        <a:t>0.253865938</a:t>
                      </a:r>
                    </a:p>
                  </a:txBody>
                  <a:tcPr marL="12700" marR="12700" marT="12700" marB="0" anchor="b"/>
                </a:tc>
                <a:tc>
                  <a:txBody>
                    <a:bodyPr/>
                    <a:lstStyle/>
                    <a:p>
                      <a:pPr algn="r" fontAlgn="b"/>
                      <a:r>
                        <a:rPr lang="nb-NO" sz="1400" b="0" i="0" u="none" strike="noStrike" dirty="0">
                          <a:solidFill>
                            <a:srgbClr val="000000"/>
                          </a:solidFill>
                          <a:effectLst/>
                          <a:latin typeface="Calibri" charset="0"/>
                        </a:rPr>
                        <a:t>0.019864822</a:t>
                      </a:r>
                    </a:p>
                  </a:txBody>
                  <a:tcPr marL="12700" marR="12700" marT="12700" marB="0" anchor="b"/>
                </a:tc>
              </a:tr>
            </a:tbl>
          </a:graphicData>
        </a:graphic>
      </p:graphicFrame>
      <p:sp>
        <p:nvSpPr>
          <p:cNvPr id="9" name="Title 2"/>
          <p:cNvSpPr>
            <a:spLocks noGrp="1"/>
          </p:cNvSpPr>
          <p:nvPr>
            <p:ph type="title"/>
          </p:nvPr>
        </p:nvSpPr>
        <p:spPr>
          <a:xfrm>
            <a:off x="653145" y="107556"/>
            <a:ext cx="11247120" cy="624840"/>
          </a:xfrm>
        </p:spPr>
        <p:txBody>
          <a:bodyPr/>
          <a:lstStyle/>
          <a:p>
            <a:r>
              <a:rPr lang="en-US" dirty="0">
                <a:solidFill>
                  <a:srgbClr val="0070C0"/>
                </a:solidFill>
              </a:rPr>
              <a:t>R</a:t>
            </a:r>
            <a:r>
              <a:rPr lang="en-US" smtClean="0">
                <a:solidFill>
                  <a:srgbClr val="0070C0"/>
                </a:solidFill>
              </a:rPr>
              <a:t>TPD </a:t>
            </a:r>
            <a:r>
              <a:rPr lang="en-US" dirty="0" smtClean="0">
                <a:solidFill>
                  <a:srgbClr val="0070C0"/>
                </a:solidFill>
              </a:rPr>
              <a:t>contribution variables by standardized GBM </a:t>
            </a:r>
            <a:endParaRPr lang="en-US" dirty="0">
              <a:solidFill>
                <a:srgbClr val="0070C0"/>
              </a:solidFill>
            </a:endParaRPr>
          </a:p>
        </p:txBody>
      </p:sp>
    </p:spTree>
    <p:extLst>
      <p:ext uri="{BB962C8B-B14F-4D97-AF65-F5344CB8AC3E}">
        <p14:creationId xmlns:p14="http://schemas.microsoft.com/office/powerpoint/2010/main" val="19295067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90887"/>
              </p:ext>
            </p:extLst>
          </p:nvPr>
        </p:nvGraphicFramePr>
        <p:xfrm>
          <a:off x="538845" y="945038"/>
          <a:ext cx="11165475" cy="5615822"/>
        </p:xfrm>
        <a:graphic>
          <a:graphicData uri="http://schemas.openxmlformats.org/drawingml/2006/table">
            <a:tbl>
              <a:tblPr firstRow="1" bandRow="1">
                <a:tableStyleId>{5C22544A-7EE6-4342-B048-85BDC9FD1C3A}</a:tableStyleId>
              </a:tblPr>
              <a:tblGrid>
                <a:gridCol w="2660061"/>
                <a:gridCol w="530074"/>
                <a:gridCol w="1595068"/>
                <a:gridCol w="1595068"/>
                <a:gridCol w="1595068"/>
                <a:gridCol w="1595068"/>
                <a:gridCol w="1595068"/>
              </a:tblGrid>
              <a:tr h="258679">
                <a:tc>
                  <a:txBody>
                    <a:bodyPr/>
                    <a:lstStyle/>
                    <a:p>
                      <a:pPr algn="l" fontAlgn="b"/>
                      <a:endParaRPr lang="en-US" sz="1400" b="0" i="0" u="none" strike="noStrike">
                        <a:solidFill>
                          <a:srgbClr val="000000"/>
                        </a:solidFill>
                        <a:effectLst/>
                        <a:latin typeface="Calibri" charset="0"/>
                      </a:endParaRPr>
                    </a:p>
                  </a:txBody>
                  <a:tcPr marL="12700" marR="12700" marT="12700" marB="0" anchor="b"/>
                </a:tc>
                <a:tc>
                  <a:txBody>
                    <a:bodyPr/>
                    <a:lstStyle/>
                    <a:p>
                      <a:pPr algn="l" fontAlgn="b"/>
                      <a:r>
                        <a:rPr lang="en-US" sz="1400" b="0" i="0" u="none" strike="noStrike">
                          <a:solidFill>
                            <a:srgbClr val="000000"/>
                          </a:solidFill>
                          <a:effectLst/>
                          <a:latin typeface="Calibri" charset="0"/>
                        </a:rPr>
                        <a:t>Df</a:t>
                      </a:r>
                    </a:p>
                  </a:txBody>
                  <a:tcPr marL="12700" marR="12700" marT="12700" marB="0" anchor="b"/>
                </a:tc>
                <a:tc>
                  <a:txBody>
                    <a:bodyPr/>
                    <a:lstStyle/>
                    <a:p>
                      <a:pPr algn="l" fontAlgn="b"/>
                      <a:r>
                        <a:rPr lang="en-US" sz="1400" b="0" i="0" u="none" strike="noStrike">
                          <a:solidFill>
                            <a:srgbClr val="000000"/>
                          </a:solidFill>
                          <a:effectLst/>
                          <a:latin typeface="Calibri" charset="0"/>
                        </a:rPr>
                        <a:t>Sum Sq</a:t>
                      </a:r>
                    </a:p>
                  </a:txBody>
                  <a:tcPr marL="12700" marR="12700" marT="12700" marB="0" anchor="b"/>
                </a:tc>
                <a:tc>
                  <a:txBody>
                    <a:bodyPr/>
                    <a:lstStyle/>
                    <a:p>
                      <a:pPr algn="l" fontAlgn="b"/>
                      <a:r>
                        <a:rPr lang="en-US" sz="1400" b="0" i="0" u="none" strike="noStrike">
                          <a:solidFill>
                            <a:srgbClr val="000000"/>
                          </a:solidFill>
                          <a:effectLst/>
                          <a:latin typeface="Calibri" charset="0"/>
                        </a:rPr>
                        <a:t>Mean Sq</a:t>
                      </a:r>
                    </a:p>
                  </a:txBody>
                  <a:tcPr marL="12700" marR="12700" marT="12700" marB="0" anchor="b"/>
                </a:tc>
                <a:tc>
                  <a:txBody>
                    <a:bodyPr/>
                    <a:lstStyle/>
                    <a:p>
                      <a:pPr algn="l" fontAlgn="b"/>
                      <a:r>
                        <a:rPr lang="en-US" sz="1400" b="0" i="0" u="none" strike="noStrike">
                          <a:solidFill>
                            <a:srgbClr val="000000"/>
                          </a:solidFill>
                          <a:effectLst/>
                          <a:latin typeface="Calibri" charset="0"/>
                        </a:rPr>
                        <a:t>F value</a:t>
                      </a:r>
                    </a:p>
                  </a:txBody>
                  <a:tcPr marL="12700" marR="12700" marT="12700" marB="0" anchor="b"/>
                </a:tc>
                <a:tc>
                  <a:txBody>
                    <a:bodyPr/>
                    <a:lstStyle/>
                    <a:p>
                      <a:pPr algn="l" fontAlgn="b"/>
                      <a:r>
                        <a:rPr lang="en-US" sz="1400" b="0" i="0" u="none" strike="noStrike">
                          <a:solidFill>
                            <a:srgbClr val="000000"/>
                          </a:solidFill>
                          <a:effectLst/>
                          <a:latin typeface="Calibri" charset="0"/>
                        </a:rPr>
                        <a:t>Pr(&gt;F)</a:t>
                      </a:r>
                    </a:p>
                  </a:txBody>
                  <a:tcPr marL="12700" marR="12700" marT="12700" marB="0" anchor="b"/>
                </a:tc>
                <a:tc>
                  <a:txBody>
                    <a:bodyPr/>
                    <a:lstStyle/>
                    <a:p>
                      <a:pPr algn="l" fontAlgn="b"/>
                      <a:r>
                        <a:rPr lang="en-US" sz="1400" b="0" i="0" u="none" strike="noStrike">
                          <a:solidFill>
                            <a:srgbClr val="000000"/>
                          </a:solidFill>
                          <a:effectLst/>
                          <a:latin typeface="Calibri" charset="0"/>
                        </a:rPr>
                        <a:t>PctExp</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levelMP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2780.704352</a:t>
                      </a:r>
                    </a:p>
                  </a:txBody>
                  <a:tcPr marL="12700" marR="12700" marT="12700" marB="0" anchor="b"/>
                </a:tc>
                <a:tc>
                  <a:txBody>
                    <a:bodyPr/>
                    <a:lstStyle/>
                    <a:p>
                      <a:pPr algn="r" fontAlgn="b"/>
                      <a:r>
                        <a:rPr lang="is-IS" sz="1400" b="0" i="0" u="none" strike="noStrike">
                          <a:solidFill>
                            <a:srgbClr val="000000"/>
                          </a:solidFill>
                          <a:effectLst/>
                          <a:latin typeface="Calibri" charset="0"/>
                        </a:rPr>
                        <a:t>2780.704352</a:t>
                      </a:r>
                    </a:p>
                  </a:txBody>
                  <a:tcPr marL="12700" marR="12700" marT="12700" marB="0" anchor="b"/>
                </a:tc>
                <a:tc>
                  <a:txBody>
                    <a:bodyPr/>
                    <a:lstStyle/>
                    <a:p>
                      <a:pPr algn="r" fontAlgn="b"/>
                      <a:r>
                        <a:rPr lang="is-IS" sz="1400" b="0" i="0" u="none" strike="noStrike">
                          <a:solidFill>
                            <a:srgbClr val="000000"/>
                          </a:solidFill>
                          <a:effectLst/>
                          <a:latin typeface="Calibri" charset="0"/>
                        </a:rPr>
                        <a:t>9267.885332</a:t>
                      </a:r>
                    </a:p>
                  </a:txBody>
                  <a:tcPr marL="12700" marR="12700" marT="12700" marB="0" anchor="b"/>
                </a:tc>
                <a:tc>
                  <a:txBody>
                    <a:bodyPr/>
                    <a:lstStyle/>
                    <a:p>
                      <a:pPr algn="r" fontAlgn="b"/>
                      <a:r>
                        <a:rPr lang="en-US" sz="1400" b="0" i="0" u="none" strike="noStrike">
                          <a:solidFill>
                            <a:srgbClr val="000000"/>
                          </a:solidFill>
                          <a:effectLst/>
                          <a:latin typeface="Calibri" charset="0"/>
                        </a:rPr>
                        <a:t>0</a:t>
                      </a:r>
                    </a:p>
                  </a:txBody>
                  <a:tcPr marL="12700" marR="12700" marT="12700" marB="0" anchor="b"/>
                </a:tc>
                <a:tc>
                  <a:txBody>
                    <a:bodyPr/>
                    <a:lstStyle/>
                    <a:p>
                      <a:pPr algn="r" fontAlgn="b"/>
                      <a:r>
                        <a:rPr lang="hr-HR" sz="1400" b="0" i="0" u="none" strike="noStrike">
                          <a:solidFill>
                            <a:srgbClr val="000000"/>
                          </a:solidFill>
                          <a:effectLst/>
                          <a:latin typeface="Calibri" charset="0"/>
                        </a:rPr>
                        <a:t>38.38631077</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617.2704114</a:t>
                      </a:r>
                    </a:p>
                  </a:txBody>
                  <a:tcPr marL="12700" marR="12700" marT="12700" marB="0" anchor="b"/>
                </a:tc>
                <a:tc>
                  <a:txBody>
                    <a:bodyPr/>
                    <a:lstStyle/>
                    <a:p>
                      <a:pPr algn="r" fontAlgn="b"/>
                      <a:r>
                        <a:rPr lang="is-IS" sz="1400" b="0" i="0" u="none" strike="noStrike">
                          <a:solidFill>
                            <a:srgbClr val="000000"/>
                          </a:solidFill>
                          <a:effectLst/>
                          <a:latin typeface="Calibri" charset="0"/>
                        </a:rPr>
                        <a:t>617.2704114</a:t>
                      </a:r>
                    </a:p>
                  </a:txBody>
                  <a:tcPr marL="12700" marR="12700" marT="12700" marB="0" anchor="b"/>
                </a:tc>
                <a:tc>
                  <a:txBody>
                    <a:bodyPr/>
                    <a:lstStyle/>
                    <a:p>
                      <a:pPr algn="r" fontAlgn="b"/>
                      <a:r>
                        <a:rPr lang="is-IS" sz="1400" b="0" i="0" u="none" strike="noStrike">
                          <a:solidFill>
                            <a:srgbClr val="000000"/>
                          </a:solidFill>
                          <a:effectLst/>
                          <a:latin typeface="Calibri" charset="0"/>
                        </a:rPr>
                        <a:t>2057.31738</a:t>
                      </a:r>
                    </a:p>
                  </a:txBody>
                  <a:tcPr marL="12700" marR="12700" marT="12700" marB="0" anchor="b"/>
                </a:tc>
                <a:tc>
                  <a:txBody>
                    <a:bodyPr/>
                    <a:lstStyle/>
                    <a:p>
                      <a:pPr algn="r" fontAlgn="b"/>
                      <a:r>
                        <a:rPr lang="en-US" sz="1400" b="0" i="0" u="none" strike="noStrike">
                          <a:solidFill>
                            <a:srgbClr val="000000"/>
                          </a:solidFill>
                          <a:effectLst/>
                          <a:latin typeface="Calibri" charset="0"/>
                        </a:rPr>
                        <a:t>0</a:t>
                      </a:r>
                    </a:p>
                  </a:txBody>
                  <a:tcPr marL="12700" marR="12700" marT="12700" marB="0" anchor="b"/>
                </a:tc>
                <a:tc>
                  <a:txBody>
                    <a:bodyPr/>
                    <a:lstStyle/>
                    <a:p>
                      <a:pPr algn="r" fontAlgn="b"/>
                      <a:r>
                        <a:rPr lang="is-IS" sz="1400" b="0" i="0" u="none" strike="noStrike">
                          <a:solidFill>
                            <a:srgbClr val="000000"/>
                          </a:solidFill>
                          <a:effectLst/>
                          <a:latin typeface="Calibri" charset="0"/>
                        </a:rPr>
                        <a:t>8.521126606</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431.1852724</a:t>
                      </a:r>
                    </a:p>
                  </a:txBody>
                  <a:tcPr marL="12700" marR="12700" marT="12700" marB="0" anchor="b"/>
                </a:tc>
                <a:tc>
                  <a:txBody>
                    <a:bodyPr/>
                    <a:lstStyle/>
                    <a:p>
                      <a:pPr algn="r" fontAlgn="b"/>
                      <a:r>
                        <a:rPr lang="is-IS" sz="1400" b="0" i="0" u="none" strike="noStrike">
                          <a:solidFill>
                            <a:srgbClr val="000000"/>
                          </a:solidFill>
                          <a:effectLst/>
                          <a:latin typeface="Calibri" charset="0"/>
                        </a:rPr>
                        <a:t>431.1852724</a:t>
                      </a:r>
                    </a:p>
                  </a:txBody>
                  <a:tcPr marL="12700" marR="12700" marT="12700" marB="0" anchor="b"/>
                </a:tc>
                <a:tc>
                  <a:txBody>
                    <a:bodyPr/>
                    <a:lstStyle/>
                    <a:p>
                      <a:pPr algn="r" fontAlgn="b"/>
                      <a:r>
                        <a:rPr lang="is-IS" sz="1400" b="0" i="0" u="none" strike="noStrike">
                          <a:solidFill>
                            <a:srgbClr val="000000"/>
                          </a:solidFill>
                          <a:effectLst/>
                          <a:latin typeface="Calibri" charset="0"/>
                        </a:rPr>
                        <a:t>1437.109148</a:t>
                      </a:r>
                    </a:p>
                  </a:txBody>
                  <a:tcPr marL="12700" marR="12700" marT="12700" marB="0" anchor="b"/>
                </a:tc>
                <a:tc>
                  <a:txBody>
                    <a:bodyPr/>
                    <a:lstStyle/>
                    <a:p>
                      <a:pPr algn="r" fontAlgn="b"/>
                      <a:r>
                        <a:rPr lang="nb-NO" sz="1400" b="0" i="0" u="none" strike="noStrike">
                          <a:solidFill>
                            <a:srgbClr val="000000"/>
                          </a:solidFill>
                          <a:effectLst/>
                          <a:latin typeface="Calibri" charset="0"/>
                        </a:rPr>
                        <a:t>1.65E-286</a:t>
                      </a:r>
                    </a:p>
                  </a:txBody>
                  <a:tcPr marL="12700" marR="12700" marT="12700" marB="0" anchor="b"/>
                </a:tc>
                <a:tc>
                  <a:txBody>
                    <a:bodyPr/>
                    <a:lstStyle/>
                    <a:p>
                      <a:pPr algn="r" fontAlgn="b"/>
                      <a:r>
                        <a:rPr lang="hr-HR" sz="1400" b="0" i="0" u="none" strike="noStrike">
                          <a:solidFill>
                            <a:srgbClr val="000000"/>
                          </a:solidFill>
                          <a:effectLst/>
                          <a:latin typeface="Calibri" charset="0"/>
                        </a:rPr>
                        <a:t>5.952309117</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129.035725</a:t>
                      </a:r>
                    </a:p>
                  </a:txBody>
                  <a:tcPr marL="12700" marR="12700" marT="12700" marB="0" anchor="b"/>
                </a:tc>
                <a:tc>
                  <a:txBody>
                    <a:bodyPr/>
                    <a:lstStyle/>
                    <a:p>
                      <a:pPr algn="r" fontAlgn="b"/>
                      <a:r>
                        <a:rPr lang="hr-HR" sz="1400" b="0" i="0" u="none" strike="noStrike">
                          <a:solidFill>
                            <a:srgbClr val="000000"/>
                          </a:solidFill>
                          <a:effectLst/>
                          <a:latin typeface="Calibri" charset="0"/>
                        </a:rPr>
                        <a:t>129.035725</a:t>
                      </a:r>
                    </a:p>
                  </a:txBody>
                  <a:tcPr marL="12700" marR="12700" marT="12700" marB="0" anchor="b"/>
                </a:tc>
                <a:tc>
                  <a:txBody>
                    <a:bodyPr/>
                    <a:lstStyle/>
                    <a:p>
                      <a:pPr algn="r" fontAlgn="b"/>
                      <a:r>
                        <a:rPr lang="is-IS" sz="1400" b="0" i="0" u="none" strike="noStrike">
                          <a:solidFill>
                            <a:srgbClr val="000000"/>
                          </a:solidFill>
                          <a:effectLst/>
                          <a:latin typeface="Calibri" charset="0"/>
                        </a:rPr>
                        <a:t>430.0666852</a:t>
                      </a:r>
                    </a:p>
                  </a:txBody>
                  <a:tcPr marL="12700" marR="12700" marT="12700" marB="0" anchor="b"/>
                </a:tc>
                <a:tc>
                  <a:txBody>
                    <a:bodyPr/>
                    <a:lstStyle/>
                    <a:p>
                      <a:pPr algn="r" fontAlgn="b"/>
                      <a:r>
                        <a:rPr lang="nb-NO" sz="1400" b="0" i="0" u="none" strike="noStrike">
                          <a:solidFill>
                            <a:srgbClr val="000000"/>
                          </a:solidFill>
                          <a:effectLst/>
                          <a:latin typeface="Calibri" charset="0"/>
                        </a:rPr>
                        <a:t>8.56E-93</a:t>
                      </a:r>
                    </a:p>
                  </a:txBody>
                  <a:tcPr marL="12700" marR="12700" marT="12700" marB="0" anchor="b"/>
                </a:tc>
                <a:tc>
                  <a:txBody>
                    <a:bodyPr/>
                    <a:lstStyle/>
                    <a:p>
                      <a:pPr algn="r" fontAlgn="b"/>
                      <a:r>
                        <a:rPr lang="is-IS" sz="1400" b="0" i="0" u="none" strike="noStrike">
                          <a:solidFill>
                            <a:srgbClr val="000000"/>
                          </a:solidFill>
                          <a:effectLst/>
                          <a:latin typeface="Calibri" charset="0"/>
                        </a:rPr>
                        <a:t>1.781277264</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120.1226806</a:t>
                      </a:r>
                    </a:p>
                  </a:txBody>
                  <a:tcPr marL="12700" marR="12700" marT="12700" marB="0" anchor="b"/>
                </a:tc>
                <a:tc>
                  <a:txBody>
                    <a:bodyPr/>
                    <a:lstStyle/>
                    <a:p>
                      <a:pPr algn="r" fontAlgn="b"/>
                      <a:r>
                        <a:rPr lang="is-IS" sz="1400" b="0" i="0" u="none" strike="noStrike">
                          <a:solidFill>
                            <a:srgbClr val="000000"/>
                          </a:solidFill>
                          <a:effectLst/>
                          <a:latin typeface="Calibri" charset="0"/>
                        </a:rPr>
                        <a:t>120.1226806</a:t>
                      </a:r>
                    </a:p>
                  </a:txBody>
                  <a:tcPr marL="12700" marR="12700" marT="12700" marB="0" anchor="b"/>
                </a:tc>
                <a:tc>
                  <a:txBody>
                    <a:bodyPr/>
                    <a:lstStyle/>
                    <a:p>
                      <a:pPr algn="r" fontAlgn="b"/>
                      <a:r>
                        <a:rPr lang="nb-NO" sz="1400" b="0" i="0" u="none" strike="noStrike">
                          <a:solidFill>
                            <a:srgbClr val="000000"/>
                          </a:solidFill>
                          <a:effectLst/>
                          <a:latin typeface="Calibri" charset="0"/>
                        </a:rPr>
                        <a:t>400.3601564</a:t>
                      </a:r>
                    </a:p>
                  </a:txBody>
                  <a:tcPr marL="12700" marR="12700" marT="12700" marB="0" anchor="b"/>
                </a:tc>
                <a:tc>
                  <a:txBody>
                    <a:bodyPr/>
                    <a:lstStyle/>
                    <a:p>
                      <a:pPr algn="r" fontAlgn="b"/>
                      <a:r>
                        <a:rPr lang="nb-NO" sz="1400" b="0" i="0" u="none" strike="noStrike">
                          <a:solidFill>
                            <a:srgbClr val="000000"/>
                          </a:solidFill>
                          <a:effectLst/>
                          <a:latin typeface="Calibri" charset="0"/>
                        </a:rPr>
                        <a:t>1.10E-86</a:t>
                      </a:r>
                    </a:p>
                  </a:txBody>
                  <a:tcPr marL="12700" marR="12700" marT="12700" marB="0" anchor="b"/>
                </a:tc>
                <a:tc>
                  <a:txBody>
                    <a:bodyPr/>
                    <a:lstStyle/>
                    <a:p>
                      <a:pPr algn="r" fontAlgn="b"/>
                      <a:r>
                        <a:rPr lang="it-IT" sz="1400" b="0" i="0" u="none" strike="noStrike">
                          <a:solidFill>
                            <a:srgbClr val="000000"/>
                          </a:solidFill>
                          <a:effectLst/>
                          <a:latin typeface="Calibri" charset="0"/>
                        </a:rPr>
                        <a:t>1.658236893</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115.8119161</a:t>
                      </a:r>
                    </a:p>
                  </a:txBody>
                  <a:tcPr marL="12700" marR="12700" marT="12700" marB="0" anchor="b"/>
                </a:tc>
                <a:tc>
                  <a:txBody>
                    <a:bodyPr/>
                    <a:lstStyle/>
                    <a:p>
                      <a:pPr algn="r" fontAlgn="b"/>
                      <a:r>
                        <a:rPr lang="nb-NO" sz="1400" b="0" i="0" u="none" strike="noStrike">
                          <a:solidFill>
                            <a:srgbClr val="000000"/>
                          </a:solidFill>
                          <a:effectLst/>
                          <a:latin typeface="Calibri" charset="0"/>
                        </a:rPr>
                        <a:t>115.8119161</a:t>
                      </a:r>
                    </a:p>
                  </a:txBody>
                  <a:tcPr marL="12700" marR="12700" marT="12700" marB="0" anchor="b"/>
                </a:tc>
                <a:tc>
                  <a:txBody>
                    <a:bodyPr/>
                    <a:lstStyle/>
                    <a:p>
                      <a:pPr algn="r" fontAlgn="b"/>
                      <a:r>
                        <a:rPr lang="hr-HR" sz="1400" b="0" i="0" u="none" strike="noStrike">
                          <a:solidFill>
                            <a:srgbClr val="000000"/>
                          </a:solidFill>
                          <a:effectLst/>
                          <a:latin typeface="Calibri" charset="0"/>
                        </a:rPr>
                        <a:t>385.9926919</a:t>
                      </a:r>
                    </a:p>
                  </a:txBody>
                  <a:tcPr marL="12700" marR="12700" marT="12700" marB="0" anchor="b"/>
                </a:tc>
                <a:tc>
                  <a:txBody>
                    <a:bodyPr/>
                    <a:lstStyle/>
                    <a:p>
                      <a:pPr algn="r" fontAlgn="b"/>
                      <a:r>
                        <a:rPr lang="nb-NO" sz="1400" b="0" i="0" u="none" strike="noStrike">
                          <a:solidFill>
                            <a:srgbClr val="000000"/>
                          </a:solidFill>
                          <a:effectLst/>
                          <a:latin typeface="Calibri" charset="0"/>
                        </a:rPr>
                        <a:t>1.01E-83</a:t>
                      </a:r>
                    </a:p>
                  </a:txBody>
                  <a:tcPr marL="12700" marR="12700" marT="12700" marB="0" anchor="b"/>
                </a:tc>
                <a:tc>
                  <a:txBody>
                    <a:bodyPr/>
                    <a:lstStyle/>
                    <a:p>
                      <a:pPr algn="r" fontAlgn="b"/>
                      <a:r>
                        <a:rPr lang="is-IS" sz="1400" b="0" i="0" u="none" strike="noStrike">
                          <a:solidFill>
                            <a:srgbClr val="000000"/>
                          </a:solidFill>
                          <a:effectLst/>
                          <a:latin typeface="Calibri" charset="0"/>
                        </a:rPr>
                        <a:t>1.598728825</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76.73001528</a:t>
                      </a:r>
                    </a:p>
                  </a:txBody>
                  <a:tcPr marL="12700" marR="12700" marT="12700" marB="0" anchor="b"/>
                </a:tc>
                <a:tc>
                  <a:txBody>
                    <a:bodyPr/>
                    <a:lstStyle/>
                    <a:p>
                      <a:pPr algn="r" fontAlgn="b"/>
                      <a:r>
                        <a:rPr lang="hr-HR" sz="1400" b="0" i="0" u="none" strike="noStrike">
                          <a:solidFill>
                            <a:srgbClr val="000000"/>
                          </a:solidFill>
                          <a:effectLst/>
                          <a:latin typeface="Calibri" charset="0"/>
                        </a:rPr>
                        <a:t>76.73001528</a:t>
                      </a:r>
                    </a:p>
                  </a:txBody>
                  <a:tcPr marL="12700" marR="12700" marT="12700" marB="0" anchor="b"/>
                </a:tc>
                <a:tc>
                  <a:txBody>
                    <a:bodyPr/>
                    <a:lstStyle/>
                    <a:p>
                      <a:pPr algn="r" fontAlgn="b"/>
                      <a:r>
                        <a:rPr lang="nb-NO" sz="1400" b="0" i="0" u="none" strike="noStrike">
                          <a:solidFill>
                            <a:srgbClr val="000000"/>
                          </a:solidFill>
                          <a:effectLst/>
                          <a:latin typeface="Calibri" charset="0"/>
                        </a:rPr>
                        <a:t>255.7355594</a:t>
                      </a:r>
                    </a:p>
                  </a:txBody>
                  <a:tcPr marL="12700" marR="12700" marT="12700" marB="0" anchor="b"/>
                </a:tc>
                <a:tc>
                  <a:txBody>
                    <a:bodyPr/>
                    <a:lstStyle/>
                    <a:p>
                      <a:pPr algn="r" fontAlgn="b"/>
                      <a:r>
                        <a:rPr lang="nb-NO" sz="1400" b="0" i="0" u="none" strike="noStrike">
                          <a:solidFill>
                            <a:srgbClr val="000000"/>
                          </a:solidFill>
                          <a:effectLst/>
                          <a:latin typeface="Calibri" charset="0"/>
                        </a:rPr>
                        <a:t>1.41E-56</a:t>
                      </a:r>
                    </a:p>
                  </a:txBody>
                  <a:tcPr marL="12700" marR="12700" marT="12700" marB="0" anchor="b"/>
                </a:tc>
                <a:tc>
                  <a:txBody>
                    <a:bodyPr/>
                    <a:lstStyle/>
                    <a:p>
                      <a:pPr algn="r" fontAlgn="b"/>
                      <a:r>
                        <a:rPr lang="is-IS" sz="1400" b="0" i="0" u="none" strike="noStrike">
                          <a:solidFill>
                            <a:srgbClr val="000000"/>
                          </a:solidFill>
                          <a:effectLst/>
                          <a:latin typeface="Calibri" charset="0"/>
                        </a:rPr>
                        <a:t>1.059221636</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bbk_sgsld_1_d_pcs_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58.22113018</a:t>
                      </a:r>
                    </a:p>
                  </a:txBody>
                  <a:tcPr marL="12700" marR="12700" marT="12700" marB="0" anchor="b"/>
                </a:tc>
                <a:tc>
                  <a:txBody>
                    <a:bodyPr/>
                    <a:lstStyle/>
                    <a:p>
                      <a:pPr algn="r" fontAlgn="b"/>
                      <a:r>
                        <a:rPr lang="hr-HR" sz="1400" b="0" i="0" u="none" strike="noStrike">
                          <a:solidFill>
                            <a:srgbClr val="000000"/>
                          </a:solidFill>
                          <a:effectLst/>
                          <a:latin typeface="Calibri" charset="0"/>
                        </a:rPr>
                        <a:t>58.22113018</a:t>
                      </a:r>
                    </a:p>
                  </a:txBody>
                  <a:tcPr marL="12700" marR="12700" marT="12700" marB="0" anchor="b"/>
                </a:tc>
                <a:tc>
                  <a:txBody>
                    <a:bodyPr/>
                    <a:lstStyle/>
                    <a:p>
                      <a:pPr algn="r" fontAlgn="b"/>
                      <a:r>
                        <a:rPr lang="is-IS" sz="1400" b="0" i="0" u="none" strike="noStrike">
                          <a:solidFill>
                            <a:srgbClr val="000000"/>
                          </a:solidFill>
                          <a:effectLst/>
                          <a:latin typeface="Calibri" charset="0"/>
                        </a:rPr>
                        <a:t>194.0467918</a:t>
                      </a:r>
                    </a:p>
                  </a:txBody>
                  <a:tcPr marL="12700" marR="12700" marT="12700" marB="0" anchor="b"/>
                </a:tc>
                <a:tc>
                  <a:txBody>
                    <a:bodyPr/>
                    <a:lstStyle/>
                    <a:p>
                      <a:pPr algn="r" fontAlgn="b"/>
                      <a:r>
                        <a:rPr lang="nb-NO" sz="1400" b="0" i="0" u="none" strike="noStrike">
                          <a:solidFill>
                            <a:srgbClr val="000000"/>
                          </a:solidFill>
                          <a:effectLst/>
                          <a:latin typeface="Calibri" charset="0"/>
                        </a:rPr>
                        <a:t>1.55E-43</a:t>
                      </a:r>
                    </a:p>
                  </a:txBody>
                  <a:tcPr marL="12700" marR="12700" marT="12700" marB="0" anchor="b"/>
                </a:tc>
                <a:tc>
                  <a:txBody>
                    <a:bodyPr/>
                    <a:lstStyle/>
                    <a:p>
                      <a:pPr algn="r" fontAlgn="b"/>
                      <a:r>
                        <a:rPr lang="is-IS" sz="1400" b="0" i="0" u="none" strike="noStrike">
                          <a:solidFill>
                            <a:srgbClr val="000000"/>
                          </a:solidFill>
                          <a:effectLst/>
                          <a:latin typeface="Calibri" charset="0"/>
                        </a:rPr>
                        <a:t>0.803715215</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sfbc_t32wlsalp_far_fresh_pcs_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55.58449882</a:t>
                      </a:r>
                    </a:p>
                  </a:txBody>
                  <a:tcPr marL="12700" marR="12700" marT="12700" marB="0" anchor="b"/>
                </a:tc>
                <a:tc>
                  <a:txBody>
                    <a:bodyPr/>
                    <a:lstStyle/>
                    <a:p>
                      <a:pPr algn="r" fontAlgn="b"/>
                      <a:r>
                        <a:rPr lang="nb-NO" sz="1400" b="0" i="0" u="none" strike="noStrike">
                          <a:solidFill>
                            <a:srgbClr val="000000"/>
                          </a:solidFill>
                          <a:effectLst/>
                          <a:latin typeface="Calibri" charset="0"/>
                        </a:rPr>
                        <a:t>55.58449882</a:t>
                      </a:r>
                    </a:p>
                  </a:txBody>
                  <a:tcPr marL="12700" marR="12700" marT="12700" marB="0" anchor="b"/>
                </a:tc>
                <a:tc>
                  <a:txBody>
                    <a:bodyPr/>
                    <a:lstStyle/>
                    <a:p>
                      <a:pPr algn="r" fontAlgn="b"/>
                      <a:r>
                        <a:rPr lang="hr-HR" sz="1400" b="0" i="0" u="none" strike="noStrike">
                          <a:solidFill>
                            <a:srgbClr val="000000"/>
                          </a:solidFill>
                          <a:effectLst/>
                          <a:latin typeface="Calibri" charset="0"/>
                        </a:rPr>
                        <a:t>185.2590913</a:t>
                      </a:r>
                    </a:p>
                  </a:txBody>
                  <a:tcPr marL="12700" marR="12700" marT="12700" marB="0" anchor="b"/>
                </a:tc>
                <a:tc>
                  <a:txBody>
                    <a:bodyPr/>
                    <a:lstStyle/>
                    <a:p>
                      <a:pPr algn="r" fontAlgn="b"/>
                      <a:r>
                        <a:rPr lang="nb-NO" sz="1400" b="0" i="0" u="none" strike="noStrike">
                          <a:solidFill>
                            <a:srgbClr val="000000"/>
                          </a:solidFill>
                          <a:effectLst/>
                          <a:latin typeface="Calibri" charset="0"/>
                        </a:rPr>
                        <a:t>1.15E-41</a:t>
                      </a:r>
                    </a:p>
                  </a:txBody>
                  <a:tcPr marL="12700" marR="12700" marT="12700" marB="0" anchor="b"/>
                </a:tc>
                <a:tc>
                  <a:txBody>
                    <a:bodyPr/>
                    <a:lstStyle/>
                    <a:p>
                      <a:pPr algn="r" fontAlgn="b"/>
                      <a:r>
                        <a:rPr lang="nb-NO" sz="1400" b="0" i="0" u="none" strike="noStrike">
                          <a:solidFill>
                            <a:srgbClr val="000000"/>
                          </a:solidFill>
                          <a:effectLst/>
                          <a:latin typeface="Calibri" charset="0"/>
                        </a:rPr>
                        <a:t>0.767317764</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levelUP</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169.0125441</a:t>
                      </a:r>
                    </a:p>
                  </a:txBody>
                  <a:tcPr marL="12700" marR="12700" marT="12700" marB="0" anchor="b"/>
                </a:tc>
                <a:tc>
                  <a:txBody>
                    <a:bodyPr/>
                    <a:lstStyle/>
                    <a:p>
                      <a:pPr algn="r" fontAlgn="b"/>
                      <a:r>
                        <a:rPr lang="nb-NO" sz="1400" b="0" i="0" u="none" strike="noStrike">
                          <a:solidFill>
                            <a:srgbClr val="000000"/>
                          </a:solidFill>
                          <a:effectLst/>
                          <a:latin typeface="Calibri" charset="0"/>
                        </a:rPr>
                        <a:t>3.32E-38</a:t>
                      </a:r>
                    </a:p>
                  </a:txBody>
                  <a:tcPr marL="12700" marR="12700" marT="12700" marB="0" anchor="b"/>
                </a:tc>
                <a:tc>
                  <a:txBody>
                    <a:bodyPr/>
                    <a:lstStyle/>
                    <a:p>
                      <a:pPr algn="r" fontAlgn="b"/>
                      <a:r>
                        <a:rPr lang="is-IS" sz="1400" b="0" i="0" u="none" strike="noStrike">
                          <a:solidFill>
                            <a:srgbClr val="000000"/>
                          </a:solidFill>
                          <a:effectLst/>
                          <a:latin typeface="Calibri" charset="0"/>
                        </a:rPr>
                        <a:t>0.700026793</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frlt_vcgrsft_cr3_pcs_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46.96652396</a:t>
                      </a:r>
                    </a:p>
                  </a:txBody>
                  <a:tcPr marL="12700" marR="12700" marT="12700" marB="0" anchor="b"/>
                </a:tc>
                <a:tc>
                  <a:txBody>
                    <a:bodyPr/>
                    <a:lstStyle/>
                    <a:p>
                      <a:pPr algn="r" fontAlgn="b"/>
                      <a:r>
                        <a:rPr lang="hr-HR" sz="1400" b="0" i="0" u="none" strike="noStrike">
                          <a:solidFill>
                            <a:srgbClr val="000000"/>
                          </a:solidFill>
                          <a:effectLst/>
                          <a:latin typeface="Calibri" charset="0"/>
                        </a:rPr>
                        <a:t>46.96652396</a:t>
                      </a:r>
                    </a:p>
                  </a:txBody>
                  <a:tcPr marL="12700" marR="12700" marT="12700" marB="0" anchor="b"/>
                </a:tc>
                <a:tc>
                  <a:txBody>
                    <a:bodyPr/>
                    <a:lstStyle/>
                    <a:p>
                      <a:pPr algn="r" fontAlgn="b"/>
                      <a:r>
                        <a:rPr lang="is-IS" sz="1400" b="0" i="0" u="none" strike="noStrike">
                          <a:solidFill>
                            <a:srgbClr val="000000"/>
                          </a:solidFill>
                          <a:effectLst/>
                          <a:latin typeface="Calibri" charset="0"/>
                        </a:rPr>
                        <a:t>156.5360079</a:t>
                      </a:r>
                    </a:p>
                  </a:txBody>
                  <a:tcPr marL="12700" marR="12700" marT="12700" marB="0" anchor="b"/>
                </a:tc>
                <a:tc>
                  <a:txBody>
                    <a:bodyPr/>
                    <a:lstStyle/>
                    <a:p>
                      <a:pPr algn="r" fontAlgn="b"/>
                      <a:r>
                        <a:rPr lang="nb-NO" sz="1400" b="0" i="0" u="none" strike="noStrike">
                          <a:solidFill>
                            <a:srgbClr val="000000"/>
                          </a:solidFill>
                          <a:effectLst/>
                          <a:latin typeface="Calibri" charset="0"/>
                        </a:rPr>
                        <a:t>1.53E-35</a:t>
                      </a:r>
                    </a:p>
                  </a:txBody>
                  <a:tcPr marL="12700" marR="12700" marT="12700" marB="0" anchor="b"/>
                </a:tc>
                <a:tc>
                  <a:txBody>
                    <a:bodyPr/>
                    <a:lstStyle/>
                    <a:p>
                      <a:pPr algn="r" fontAlgn="b"/>
                      <a:r>
                        <a:rPr lang="hr-HR" sz="1400" b="0" i="0" u="none" strike="noStrike">
                          <a:solidFill>
                            <a:srgbClr val="000000"/>
                          </a:solidFill>
                          <a:effectLst/>
                          <a:latin typeface="Calibri" charset="0"/>
                        </a:rPr>
                        <a:t>0.64835069</a:t>
                      </a:r>
                    </a:p>
                  </a:txBody>
                  <a:tcPr marL="12700" marR="12700" marT="12700" marB="0" anchor="b"/>
                </a:tc>
              </a:tr>
              <a:tr h="399738">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en-US" sz="1400" b="0" i="0" u="none" strike="noStrike">
                          <a:solidFill>
                            <a:srgbClr val="000000"/>
                          </a:solidFill>
                          <a:effectLst/>
                          <a:latin typeface="Calibri" charset="0"/>
                        </a:rPr>
                        <a:t>33.0247069</a:t>
                      </a:r>
                    </a:p>
                  </a:txBody>
                  <a:tcPr marL="12700" marR="12700" marT="12700" marB="0" anchor="b"/>
                </a:tc>
                <a:tc>
                  <a:txBody>
                    <a:bodyPr/>
                    <a:lstStyle/>
                    <a:p>
                      <a:pPr algn="r" fontAlgn="b"/>
                      <a:r>
                        <a:rPr lang="en-US" sz="1400" b="0" i="0" u="none" strike="noStrike">
                          <a:solidFill>
                            <a:srgbClr val="000000"/>
                          </a:solidFill>
                          <a:effectLst/>
                          <a:latin typeface="Calibri" charset="0"/>
                        </a:rPr>
                        <a:t>33.0247069</a:t>
                      </a:r>
                    </a:p>
                  </a:txBody>
                  <a:tcPr marL="12700" marR="12700" marT="12700" marB="0" anchor="b"/>
                </a:tc>
                <a:tc>
                  <a:txBody>
                    <a:bodyPr/>
                    <a:lstStyle/>
                    <a:p>
                      <a:pPr algn="r" fontAlgn="b"/>
                      <a:r>
                        <a:rPr lang="is-IS" sz="1400" b="0" i="0" u="none" strike="noStrike">
                          <a:solidFill>
                            <a:srgbClr val="000000"/>
                          </a:solidFill>
                          <a:effectLst/>
                          <a:latin typeface="Calibri" charset="0"/>
                        </a:rPr>
                        <a:t>110.0689458</a:t>
                      </a:r>
                    </a:p>
                  </a:txBody>
                  <a:tcPr marL="12700" marR="12700" marT="12700" marB="0" anchor="b"/>
                </a:tc>
                <a:tc>
                  <a:txBody>
                    <a:bodyPr/>
                    <a:lstStyle/>
                    <a:p>
                      <a:pPr algn="r" fontAlgn="b"/>
                      <a:r>
                        <a:rPr lang="nb-NO" sz="1400" b="0" i="0" u="none" strike="noStrike">
                          <a:solidFill>
                            <a:srgbClr val="000000"/>
                          </a:solidFill>
                          <a:effectLst/>
                          <a:latin typeface="Calibri" charset="0"/>
                        </a:rPr>
                        <a:t>1.46E-25</a:t>
                      </a:r>
                    </a:p>
                  </a:txBody>
                  <a:tcPr marL="12700" marR="12700" marT="12700" marB="0" anchor="b"/>
                </a:tc>
                <a:tc>
                  <a:txBody>
                    <a:bodyPr/>
                    <a:lstStyle/>
                    <a:p>
                      <a:pPr algn="r" fontAlgn="b"/>
                      <a:r>
                        <a:rPr lang="fi-FI" sz="1400" b="0" i="0" u="none" strike="noStrike">
                          <a:solidFill>
                            <a:srgbClr val="000000"/>
                          </a:solidFill>
                          <a:effectLst/>
                          <a:latin typeface="Calibri" charset="0"/>
                        </a:rPr>
                        <a:t>0.455890487</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vpass1_s_dac_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27.39548509</a:t>
                      </a:r>
                    </a:p>
                  </a:txBody>
                  <a:tcPr marL="12700" marR="12700" marT="12700" marB="0" anchor="b"/>
                </a:tc>
                <a:tc>
                  <a:txBody>
                    <a:bodyPr/>
                    <a:lstStyle/>
                    <a:p>
                      <a:pPr algn="r" fontAlgn="b"/>
                      <a:r>
                        <a:rPr lang="is-IS" sz="1400" b="0" i="0" u="none" strike="noStrike">
                          <a:solidFill>
                            <a:srgbClr val="000000"/>
                          </a:solidFill>
                          <a:effectLst/>
                          <a:latin typeface="Calibri" charset="0"/>
                        </a:rPr>
                        <a:t>27.39548509</a:t>
                      </a:r>
                    </a:p>
                  </a:txBody>
                  <a:tcPr marL="12700" marR="12700" marT="12700" marB="0" anchor="b"/>
                </a:tc>
                <a:tc>
                  <a:txBody>
                    <a:bodyPr/>
                    <a:lstStyle/>
                    <a:p>
                      <a:pPr algn="r" fontAlgn="b"/>
                      <a:r>
                        <a:rPr lang="is-IS" sz="1400" b="0" i="0" u="none" strike="noStrike">
                          <a:solidFill>
                            <a:srgbClr val="000000"/>
                          </a:solidFill>
                          <a:effectLst/>
                          <a:latin typeface="Calibri" charset="0"/>
                        </a:rPr>
                        <a:t>91.30715902</a:t>
                      </a:r>
                    </a:p>
                  </a:txBody>
                  <a:tcPr marL="12700" marR="12700" marT="12700" marB="0" anchor="b"/>
                </a:tc>
                <a:tc>
                  <a:txBody>
                    <a:bodyPr/>
                    <a:lstStyle/>
                    <a:p>
                      <a:pPr algn="r" fontAlgn="b"/>
                      <a:r>
                        <a:rPr lang="nb-NO" sz="1400" b="0" i="0" u="none" strike="noStrike">
                          <a:solidFill>
                            <a:srgbClr val="000000"/>
                          </a:solidFill>
                          <a:effectLst/>
                          <a:latin typeface="Calibri" charset="0"/>
                        </a:rPr>
                        <a:t>1.66E-21</a:t>
                      </a:r>
                    </a:p>
                  </a:txBody>
                  <a:tcPr marL="12700" marR="12700" marT="12700" marB="0" anchor="b"/>
                </a:tc>
                <a:tc>
                  <a:txBody>
                    <a:bodyPr/>
                    <a:lstStyle/>
                    <a:p>
                      <a:pPr algn="r" fontAlgn="b"/>
                      <a:r>
                        <a:rPr lang="nb-NO" sz="1400" b="0" i="0" u="none" strike="noStrike">
                          <a:solidFill>
                            <a:srgbClr val="000000"/>
                          </a:solidFill>
                          <a:effectLst/>
                          <a:latin typeface="Calibri" charset="0"/>
                        </a:rPr>
                        <a:t>0.378181738</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vera_mlc_rate__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23.5819139</a:t>
                      </a:r>
                    </a:p>
                  </a:txBody>
                  <a:tcPr marL="12700" marR="12700" marT="12700" marB="0" anchor="b"/>
                </a:tc>
                <a:tc>
                  <a:txBody>
                    <a:bodyPr/>
                    <a:lstStyle/>
                    <a:p>
                      <a:pPr algn="r" fontAlgn="b"/>
                      <a:r>
                        <a:rPr lang="hr-HR" sz="1400" b="0" i="0" u="none" strike="noStrike">
                          <a:solidFill>
                            <a:srgbClr val="000000"/>
                          </a:solidFill>
                          <a:effectLst/>
                          <a:latin typeface="Calibri" charset="0"/>
                        </a:rPr>
                        <a:t>23.5819139</a:t>
                      </a:r>
                    </a:p>
                  </a:txBody>
                  <a:tcPr marL="12700" marR="12700" marT="12700" marB="0" anchor="b"/>
                </a:tc>
                <a:tc>
                  <a:txBody>
                    <a:bodyPr/>
                    <a:lstStyle/>
                    <a:p>
                      <a:pPr algn="r" fontAlgn="b"/>
                      <a:r>
                        <a:rPr lang="hr-HR" sz="1400" b="0" i="0" u="none" strike="noStrike">
                          <a:solidFill>
                            <a:srgbClr val="000000"/>
                          </a:solidFill>
                          <a:effectLst/>
                          <a:latin typeface="Calibri" charset="0"/>
                        </a:rPr>
                        <a:t>78.59680364</a:t>
                      </a:r>
                    </a:p>
                  </a:txBody>
                  <a:tcPr marL="12700" marR="12700" marT="12700" marB="0" anchor="b"/>
                </a:tc>
                <a:tc>
                  <a:txBody>
                    <a:bodyPr/>
                    <a:lstStyle/>
                    <a:p>
                      <a:pPr algn="r" fontAlgn="b"/>
                      <a:r>
                        <a:rPr lang="nb-NO" sz="1400" b="0" i="0" u="none" strike="noStrike">
                          <a:solidFill>
                            <a:srgbClr val="000000"/>
                          </a:solidFill>
                          <a:effectLst/>
                          <a:latin typeface="Calibri" charset="0"/>
                        </a:rPr>
                        <a:t>9.51E-19</a:t>
                      </a:r>
                    </a:p>
                  </a:txBody>
                  <a:tcPr marL="12700" marR="12700" marT="12700" marB="0" anchor="b"/>
                </a:tc>
                <a:tc>
                  <a:txBody>
                    <a:bodyPr/>
                    <a:lstStyle/>
                    <a:p>
                      <a:pPr algn="r" fontAlgn="b"/>
                      <a:r>
                        <a:rPr lang="nb-NO" sz="1400" b="0" i="0" u="none" strike="noStrike">
                          <a:solidFill>
                            <a:srgbClr val="000000"/>
                          </a:solidFill>
                          <a:effectLst/>
                          <a:latin typeface="Calibri" charset="0"/>
                        </a:rPr>
                        <a:t>0.325537188</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eires20x1__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23.39559047</a:t>
                      </a:r>
                    </a:p>
                  </a:txBody>
                  <a:tcPr marL="12700" marR="12700" marT="12700" marB="0" anchor="b"/>
                </a:tc>
                <a:tc>
                  <a:txBody>
                    <a:bodyPr/>
                    <a:lstStyle/>
                    <a:p>
                      <a:pPr algn="r" fontAlgn="b"/>
                      <a:r>
                        <a:rPr lang="is-IS" sz="1400" b="0" i="0" u="none" strike="noStrike">
                          <a:solidFill>
                            <a:srgbClr val="000000"/>
                          </a:solidFill>
                          <a:effectLst/>
                          <a:latin typeface="Calibri" charset="0"/>
                        </a:rPr>
                        <a:t>23.39559047</a:t>
                      </a:r>
                    </a:p>
                  </a:txBody>
                  <a:tcPr marL="12700" marR="12700" marT="12700" marB="0" anchor="b"/>
                </a:tc>
                <a:tc>
                  <a:txBody>
                    <a:bodyPr/>
                    <a:lstStyle/>
                    <a:p>
                      <a:pPr algn="r" fontAlgn="b"/>
                      <a:r>
                        <a:rPr lang="cs-CZ" sz="1400" b="0" i="0" u="none" strike="noStrike">
                          <a:solidFill>
                            <a:srgbClr val="000000"/>
                          </a:solidFill>
                          <a:effectLst/>
                          <a:latin typeface="Calibri" charset="0"/>
                        </a:rPr>
                        <a:t>77.97580121</a:t>
                      </a:r>
                    </a:p>
                  </a:txBody>
                  <a:tcPr marL="12700" marR="12700" marT="12700" marB="0" anchor="b"/>
                </a:tc>
                <a:tc>
                  <a:txBody>
                    <a:bodyPr/>
                    <a:lstStyle/>
                    <a:p>
                      <a:pPr algn="r" fontAlgn="b"/>
                      <a:r>
                        <a:rPr lang="nb-NO" sz="1400" b="0" i="0" u="none" strike="noStrike">
                          <a:solidFill>
                            <a:srgbClr val="000000"/>
                          </a:solidFill>
                          <a:effectLst/>
                          <a:latin typeface="Calibri" charset="0"/>
                        </a:rPr>
                        <a:t>1.30E-18</a:t>
                      </a:r>
                    </a:p>
                  </a:txBody>
                  <a:tcPr marL="12700" marR="12700" marT="12700" marB="0" anchor="b"/>
                </a:tc>
                <a:tc>
                  <a:txBody>
                    <a:bodyPr/>
                    <a:lstStyle/>
                    <a:p>
                      <a:pPr algn="r" fontAlgn="b"/>
                      <a:r>
                        <a:rPr lang="is-IS" sz="1400" b="0" i="0" u="none" strike="noStrike">
                          <a:solidFill>
                            <a:srgbClr val="000000"/>
                          </a:solidFill>
                          <a:effectLst/>
                          <a:latin typeface="Calibri" charset="0"/>
                        </a:rPr>
                        <a:t>0.322965081</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wlleak_each_value_46_na_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15.17166608</a:t>
                      </a:r>
                    </a:p>
                  </a:txBody>
                  <a:tcPr marL="12700" marR="12700" marT="12700" marB="0" anchor="b"/>
                </a:tc>
                <a:tc>
                  <a:txBody>
                    <a:bodyPr/>
                    <a:lstStyle/>
                    <a:p>
                      <a:pPr algn="r" fontAlgn="b"/>
                      <a:r>
                        <a:rPr lang="is-IS" sz="1400" b="0" i="0" u="none" strike="noStrike">
                          <a:solidFill>
                            <a:srgbClr val="000000"/>
                          </a:solidFill>
                          <a:effectLst/>
                          <a:latin typeface="Calibri" charset="0"/>
                        </a:rPr>
                        <a:t>15.17166608</a:t>
                      </a:r>
                    </a:p>
                  </a:txBody>
                  <a:tcPr marL="12700" marR="12700" marT="12700" marB="0" anchor="b"/>
                </a:tc>
                <a:tc>
                  <a:txBody>
                    <a:bodyPr/>
                    <a:lstStyle/>
                    <a:p>
                      <a:pPr algn="r" fontAlgn="b"/>
                      <a:r>
                        <a:rPr lang="is-IS" sz="1400" b="0" i="0" u="none" strike="noStrike">
                          <a:solidFill>
                            <a:srgbClr val="000000"/>
                          </a:solidFill>
                          <a:effectLst/>
                          <a:latin typeface="Calibri" charset="0"/>
                        </a:rPr>
                        <a:t>50.56605942</a:t>
                      </a:r>
                    </a:p>
                  </a:txBody>
                  <a:tcPr marL="12700" marR="12700" marT="12700" marB="0" anchor="b"/>
                </a:tc>
                <a:tc>
                  <a:txBody>
                    <a:bodyPr/>
                    <a:lstStyle/>
                    <a:p>
                      <a:pPr algn="r" fontAlgn="b"/>
                      <a:r>
                        <a:rPr lang="nb-NO" sz="1400" b="0" i="0" u="none" strike="noStrike">
                          <a:solidFill>
                            <a:srgbClr val="000000"/>
                          </a:solidFill>
                          <a:effectLst/>
                          <a:latin typeface="Calibri" charset="0"/>
                        </a:rPr>
                        <a:t>1.26E-12</a:t>
                      </a:r>
                    </a:p>
                  </a:txBody>
                  <a:tcPr marL="12700" marR="12700" marT="12700" marB="0" anchor="b"/>
                </a:tc>
                <a:tc>
                  <a:txBody>
                    <a:bodyPr/>
                    <a:lstStyle/>
                    <a:p>
                      <a:pPr algn="r" fontAlgn="b"/>
                      <a:r>
                        <a:rPr lang="fi-FI" sz="1400" b="0" i="0" u="none" strike="noStrike">
                          <a:solidFill>
                            <a:srgbClr val="000000"/>
                          </a:solidFill>
                          <a:effectLst/>
                          <a:latin typeface="Calibri" charset="0"/>
                        </a:rPr>
                        <a:t>0.209437687</a:t>
                      </a:r>
                    </a:p>
                  </a:txBody>
                  <a:tcPr marL="12700" marR="12700" marT="12700" marB="0" anchor="b"/>
                </a:tc>
              </a:tr>
              <a:tr h="263992">
                <a:tc>
                  <a:txBody>
                    <a:bodyPr/>
                    <a:lstStyle/>
                    <a:p>
                      <a:pPr algn="l" fontAlgn="b"/>
                      <a:r>
                        <a:rPr lang="en-US" sz="1400" b="0" i="0" u="none" strike="noStrike">
                          <a:solidFill>
                            <a:srgbClr val="000000"/>
                          </a:solidFill>
                          <a:effectLst/>
                          <a:latin typeface="Calibri" charset="0"/>
                        </a:rPr>
                        <a:t>wlleak_each_value_53_na_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14.29263226</a:t>
                      </a:r>
                    </a:p>
                  </a:txBody>
                  <a:tcPr marL="12700" marR="12700" marT="12700" marB="0" anchor="b"/>
                </a:tc>
                <a:tc>
                  <a:txBody>
                    <a:bodyPr/>
                    <a:lstStyle/>
                    <a:p>
                      <a:pPr algn="r" fontAlgn="b"/>
                      <a:r>
                        <a:rPr lang="is-IS" sz="1400" b="0" i="0" u="none" strike="noStrike">
                          <a:solidFill>
                            <a:srgbClr val="000000"/>
                          </a:solidFill>
                          <a:effectLst/>
                          <a:latin typeface="Calibri" charset="0"/>
                        </a:rPr>
                        <a:t>14.29263226</a:t>
                      </a:r>
                    </a:p>
                  </a:txBody>
                  <a:tcPr marL="12700" marR="12700" marT="12700" marB="0" anchor="b"/>
                </a:tc>
                <a:tc>
                  <a:txBody>
                    <a:bodyPr/>
                    <a:lstStyle/>
                    <a:p>
                      <a:pPr algn="r" fontAlgn="b"/>
                      <a:r>
                        <a:rPr lang="is-IS" sz="1400" b="0" i="0" u="none" strike="noStrike">
                          <a:solidFill>
                            <a:srgbClr val="000000"/>
                          </a:solidFill>
                          <a:effectLst/>
                          <a:latin typeface="Calibri" charset="0"/>
                        </a:rPr>
                        <a:t>47.63630364</a:t>
                      </a:r>
                    </a:p>
                  </a:txBody>
                  <a:tcPr marL="12700" marR="12700" marT="12700" marB="0" anchor="b"/>
                </a:tc>
                <a:tc>
                  <a:txBody>
                    <a:bodyPr/>
                    <a:lstStyle/>
                    <a:p>
                      <a:pPr algn="r" fontAlgn="b"/>
                      <a:r>
                        <a:rPr lang="nb-NO" sz="1400" b="0" i="0" u="none" strike="noStrike">
                          <a:solidFill>
                            <a:srgbClr val="000000"/>
                          </a:solidFill>
                          <a:effectLst/>
                          <a:latin typeface="Calibri" charset="0"/>
                        </a:rPr>
                        <a:t>5.57E-12</a:t>
                      </a:r>
                    </a:p>
                  </a:txBody>
                  <a:tcPr marL="12700" marR="12700" marT="12700" marB="0" anchor="b"/>
                </a:tc>
                <a:tc>
                  <a:txBody>
                    <a:bodyPr/>
                    <a:lstStyle/>
                    <a:p>
                      <a:pPr algn="r" fontAlgn="b"/>
                      <a:r>
                        <a:rPr lang="is-IS" sz="1400" b="0" i="0" u="none" strike="noStrike">
                          <a:solidFill>
                            <a:srgbClr val="000000"/>
                          </a:solidFill>
                          <a:effectLst/>
                          <a:latin typeface="Calibri" charset="0"/>
                        </a:rPr>
                        <a:t>0.197303041</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fbc_sdllk2_pcs_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14.00574789</a:t>
                      </a:r>
                    </a:p>
                  </a:txBody>
                  <a:tcPr marL="12700" marR="12700" marT="12700" marB="0" anchor="b"/>
                </a:tc>
                <a:tc>
                  <a:txBody>
                    <a:bodyPr/>
                    <a:lstStyle/>
                    <a:p>
                      <a:pPr algn="r" fontAlgn="b"/>
                      <a:r>
                        <a:rPr lang="is-IS" sz="1400" b="0" i="0" u="none" strike="noStrike">
                          <a:solidFill>
                            <a:srgbClr val="000000"/>
                          </a:solidFill>
                          <a:effectLst/>
                          <a:latin typeface="Calibri" charset="0"/>
                        </a:rPr>
                        <a:t>14.00574789</a:t>
                      </a:r>
                    </a:p>
                  </a:txBody>
                  <a:tcPr marL="12700" marR="12700" marT="12700" marB="0" anchor="b"/>
                </a:tc>
                <a:tc>
                  <a:txBody>
                    <a:bodyPr/>
                    <a:lstStyle/>
                    <a:p>
                      <a:pPr algn="r" fontAlgn="b"/>
                      <a:r>
                        <a:rPr lang="hr-HR" sz="1400" b="0" i="0" u="none" strike="noStrike">
                          <a:solidFill>
                            <a:srgbClr val="000000"/>
                          </a:solidFill>
                          <a:effectLst/>
                          <a:latin typeface="Calibri" charset="0"/>
                        </a:rPr>
                        <a:t>46.68013891</a:t>
                      </a:r>
                    </a:p>
                  </a:txBody>
                  <a:tcPr marL="12700" marR="12700" marT="12700" marB="0" anchor="b"/>
                </a:tc>
                <a:tc>
                  <a:txBody>
                    <a:bodyPr/>
                    <a:lstStyle/>
                    <a:p>
                      <a:pPr algn="r" fontAlgn="b"/>
                      <a:r>
                        <a:rPr lang="nb-NO" sz="1400" b="0" i="0" u="none" strike="noStrike">
                          <a:solidFill>
                            <a:srgbClr val="000000"/>
                          </a:solidFill>
                          <a:effectLst/>
                          <a:latin typeface="Calibri" charset="0"/>
                        </a:rPr>
                        <a:t>9.05E-12</a:t>
                      </a:r>
                    </a:p>
                  </a:txBody>
                  <a:tcPr marL="12700" marR="12700" marT="12700" marB="0" anchor="b"/>
                </a:tc>
                <a:tc>
                  <a:txBody>
                    <a:bodyPr/>
                    <a:lstStyle/>
                    <a:p>
                      <a:pPr algn="r" fontAlgn="b"/>
                      <a:r>
                        <a:rPr lang="is-IS" sz="1400" b="0" i="0" u="none" strike="noStrike">
                          <a:solidFill>
                            <a:srgbClr val="000000"/>
                          </a:solidFill>
                          <a:effectLst/>
                          <a:latin typeface="Calibri" charset="0"/>
                        </a:rPr>
                        <a:t>0.193342737</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wlleak_post_00_na_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13.4597989</a:t>
                      </a:r>
                    </a:p>
                  </a:txBody>
                  <a:tcPr marL="12700" marR="12700" marT="12700" marB="0" anchor="b"/>
                </a:tc>
                <a:tc>
                  <a:txBody>
                    <a:bodyPr/>
                    <a:lstStyle/>
                    <a:p>
                      <a:pPr algn="r" fontAlgn="b"/>
                      <a:r>
                        <a:rPr lang="hr-HR" sz="1400" b="0" i="0" u="none" strike="noStrike">
                          <a:solidFill>
                            <a:srgbClr val="000000"/>
                          </a:solidFill>
                          <a:effectLst/>
                          <a:latin typeface="Calibri" charset="0"/>
                        </a:rPr>
                        <a:t>13.4597989</a:t>
                      </a:r>
                    </a:p>
                  </a:txBody>
                  <a:tcPr marL="12700" marR="12700" marT="12700" marB="0" anchor="b"/>
                </a:tc>
                <a:tc>
                  <a:txBody>
                    <a:bodyPr/>
                    <a:lstStyle/>
                    <a:p>
                      <a:pPr algn="r" fontAlgn="b"/>
                      <a:r>
                        <a:rPr lang="is-IS" sz="1400" b="0" i="0" u="none" strike="noStrike">
                          <a:solidFill>
                            <a:srgbClr val="000000"/>
                          </a:solidFill>
                          <a:effectLst/>
                          <a:latin typeface="Calibri" charset="0"/>
                        </a:rPr>
                        <a:t>44.86053063</a:t>
                      </a:r>
                    </a:p>
                  </a:txBody>
                  <a:tcPr marL="12700" marR="12700" marT="12700" marB="0" anchor="b"/>
                </a:tc>
                <a:tc>
                  <a:txBody>
                    <a:bodyPr/>
                    <a:lstStyle/>
                    <a:p>
                      <a:pPr algn="r" fontAlgn="b"/>
                      <a:r>
                        <a:rPr lang="nb-NO" sz="1400" b="0" i="0" u="none" strike="noStrike">
                          <a:solidFill>
                            <a:srgbClr val="000000"/>
                          </a:solidFill>
                          <a:effectLst/>
                          <a:latin typeface="Calibri" charset="0"/>
                        </a:rPr>
                        <a:t>2.28E-11</a:t>
                      </a:r>
                    </a:p>
                  </a:txBody>
                  <a:tcPr marL="12700" marR="12700" marT="12700" marB="0" anchor="b"/>
                </a:tc>
                <a:tc>
                  <a:txBody>
                    <a:bodyPr/>
                    <a:lstStyle/>
                    <a:p>
                      <a:pPr algn="r" fontAlgn="b"/>
                      <a:r>
                        <a:rPr lang="is-IS" sz="1400" b="0" i="0" u="none" strike="noStrike">
                          <a:solidFill>
                            <a:srgbClr val="000000"/>
                          </a:solidFill>
                          <a:effectLst/>
                          <a:latin typeface="Calibri" charset="0"/>
                        </a:rPr>
                        <a:t>0.185806169</a:t>
                      </a:r>
                    </a:p>
                  </a:txBody>
                  <a:tcPr marL="12700" marR="12700" marT="12700" marB="0" anchor="b"/>
                </a:tc>
              </a:tr>
              <a:tr h="258679">
                <a:tc>
                  <a:txBody>
                    <a:bodyPr/>
                    <a:lstStyle/>
                    <a:p>
                      <a:pPr algn="l" fontAlgn="b"/>
                      <a:r>
                        <a:rPr lang="en-US" sz="1400" b="0" i="0" u="none" strike="noStrike">
                          <a:solidFill>
                            <a:srgbClr val="000000"/>
                          </a:solidFill>
                          <a:effectLst/>
                          <a:latin typeface="Calibri" charset="0"/>
                        </a:rPr>
                        <a:t>sfbc_b32wlsalp_drpost_pcs_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13.43465892</a:t>
                      </a:r>
                    </a:p>
                  </a:txBody>
                  <a:tcPr marL="12700" marR="12700" marT="12700" marB="0" anchor="b"/>
                </a:tc>
                <a:tc>
                  <a:txBody>
                    <a:bodyPr/>
                    <a:lstStyle/>
                    <a:p>
                      <a:pPr algn="r" fontAlgn="b"/>
                      <a:r>
                        <a:rPr lang="hr-HR" sz="1400" b="0" i="0" u="none" strike="noStrike">
                          <a:solidFill>
                            <a:srgbClr val="000000"/>
                          </a:solidFill>
                          <a:effectLst/>
                          <a:latin typeface="Calibri" charset="0"/>
                        </a:rPr>
                        <a:t>13.43465892</a:t>
                      </a:r>
                    </a:p>
                  </a:txBody>
                  <a:tcPr marL="12700" marR="12700" marT="12700" marB="0" anchor="b"/>
                </a:tc>
                <a:tc>
                  <a:txBody>
                    <a:bodyPr/>
                    <a:lstStyle/>
                    <a:p>
                      <a:pPr algn="r" fontAlgn="b"/>
                      <a:r>
                        <a:rPr lang="hr-HR" sz="1400" b="0" i="0" u="none" strike="noStrike">
                          <a:solidFill>
                            <a:srgbClr val="000000"/>
                          </a:solidFill>
                          <a:effectLst/>
                          <a:latin typeface="Calibri" charset="0"/>
                        </a:rPr>
                        <a:t>44.77674092</a:t>
                      </a:r>
                    </a:p>
                  </a:txBody>
                  <a:tcPr marL="12700" marR="12700" marT="12700" marB="0" anchor="b"/>
                </a:tc>
                <a:tc>
                  <a:txBody>
                    <a:bodyPr/>
                    <a:lstStyle/>
                    <a:p>
                      <a:pPr algn="r" fontAlgn="b"/>
                      <a:r>
                        <a:rPr lang="nb-NO" sz="1400" b="0" i="0" u="none" strike="noStrike">
                          <a:solidFill>
                            <a:srgbClr val="000000"/>
                          </a:solidFill>
                          <a:effectLst/>
                          <a:latin typeface="Calibri" charset="0"/>
                        </a:rPr>
                        <a:t>2.38E-11</a:t>
                      </a:r>
                    </a:p>
                  </a:txBody>
                  <a:tcPr marL="12700" marR="12700" marT="12700" marB="0" anchor="b"/>
                </a:tc>
                <a:tc>
                  <a:txBody>
                    <a:bodyPr/>
                    <a:lstStyle/>
                    <a:p>
                      <a:pPr algn="r" fontAlgn="b"/>
                      <a:r>
                        <a:rPr lang="tr-TR" sz="1400" b="0" i="0" u="none" strike="noStrike" dirty="0">
                          <a:solidFill>
                            <a:srgbClr val="000000"/>
                          </a:solidFill>
                          <a:effectLst/>
                          <a:latin typeface="Calibri" charset="0"/>
                        </a:rPr>
                        <a:t>0.185459124</a:t>
                      </a:r>
                    </a:p>
                  </a:txBody>
                  <a:tcPr marL="12700" marR="12700" marT="12700" marB="0" anchor="b"/>
                </a:tc>
              </a:tr>
            </a:tbl>
          </a:graphicData>
        </a:graphic>
      </p:graphicFrame>
      <p:sp>
        <p:nvSpPr>
          <p:cNvPr id="9" name="TextBox 8"/>
          <p:cNvSpPr txBox="1"/>
          <p:nvPr/>
        </p:nvSpPr>
        <p:spPr>
          <a:xfrm>
            <a:off x="538845" y="424543"/>
            <a:ext cx="10544459" cy="400110"/>
          </a:xfrm>
          <a:prstGeom prst="rect">
            <a:avLst/>
          </a:prstGeom>
          <a:noFill/>
        </p:spPr>
        <p:txBody>
          <a:bodyPr wrap="square" rtlCol="0">
            <a:spAutoFit/>
          </a:bodyPr>
          <a:lstStyle/>
          <a:p>
            <a:r>
              <a:rPr lang="en-US" sz="2000" b="1" dirty="0" smtClean="0">
                <a:solidFill>
                  <a:srgbClr val="0070C0"/>
                </a:solidFill>
              </a:rPr>
              <a:t>LTPD variables contribution by Lasso model</a:t>
            </a:r>
          </a:p>
        </p:txBody>
      </p:sp>
      <p:sp>
        <p:nvSpPr>
          <p:cNvPr id="10" name="Title 2"/>
          <p:cNvSpPr>
            <a:spLocks noGrp="1"/>
          </p:cNvSpPr>
          <p:nvPr>
            <p:ph type="title"/>
          </p:nvPr>
        </p:nvSpPr>
        <p:spPr>
          <a:xfrm>
            <a:off x="498022" y="-383177"/>
            <a:ext cx="11247120" cy="624840"/>
          </a:xfrm>
        </p:spPr>
        <p:txBody>
          <a:bodyPr/>
          <a:lstStyle/>
          <a:p>
            <a:r>
              <a:rPr lang="en-US" dirty="0" smtClean="0">
                <a:solidFill>
                  <a:srgbClr val="0070C0"/>
                </a:solidFill>
              </a:rPr>
              <a:t>LTPD contribution variables by standardized LASSO </a:t>
            </a:r>
            <a:endParaRPr lang="en-US" dirty="0">
              <a:solidFill>
                <a:srgbClr val="0070C0"/>
              </a:solidFill>
            </a:endParaRPr>
          </a:p>
        </p:txBody>
      </p:sp>
    </p:spTree>
    <p:extLst>
      <p:ext uri="{BB962C8B-B14F-4D97-AF65-F5344CB8AC3E}">
        <p14:creationId xmlns:p14="http://schemas.microsoft.com/office/powerpoint/2010/main" val="8145361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70C0"/>
                </a:solidFill>
              </a:rPr>
              <a:t>LTPD contribution variables by standardized GBM </a:t>
            </a:r>
            <a:endParaRPr lang="en-US" dirty="0">
              <a:solidFill>
                <a:srgbClr val="0070C0"/>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44325277"/>
              </p:ext>
            </p:extLst>
          </p:nvPr>
        </p:nvGraphicFramePr>
        <p:xfrm>
          <a:off x="473073" y="990600"/>
          <a:ext cx="11246487" cy="5623706"/>
        </p:xfrm>
        <a:graphic>
          <a:graphicData uri="http://schemas.openxmlformats.org/drawingml/2006/table">
            <a:tbl>
              <a:tblPr firstRow="1" bandRow="1">
                <a:tableStyleId>{5C22544A-7EE6-4342-B048-85BDC9FD1C3A}</a:tableStyleId>
              </a:tblPr>
              <a:tblGrid>
                <a:gridCol w="2515691"/>
                <a:gridCol w="697591"/>
                <a:gridCol w="1606641"/>
                <a:gridCol w="1606641"/>
                <a:gridCol w="1606641"/>
                <a:gridCol w="1606641"/>
                <a:gridCol w="1606641"/>
              </a:tblGrid>
              <a:tr h="271682">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Df</a:t>
                      </a:r>
                    </a:p>
                  </a:txBody>
                  <a:tcPr marL="12700" marR="12700" marT="12700" marB="0" anchor="b"/>
                </a:tc>
                <a:tc>
                  <a:txBody>
                    <a:bodyPr/>
                    <a:lstStyle/>
                    <a:p>
                      <a:pPr algn="l" fontAlgn="b"/>
                      <a:r>
                        <a:rPr lang="en-US" sz="1200" b="0" i="0" u="none" strike="noStrike">
                          <a:solidFill>
                            <a:srgbClr val="000000"/>
                          </a:solidFill>
                          <a:effectLst/>
                          <a:latin typeface="Calibri" charset="0"/>
                        </a:rPr>
                        <a:t>Sum Sq</a:t>
                      </a:r>
                    </a:p>
                  </a:txBody>
                  <a:tcPr marL="12700" marR="12700" marT="12700" marB="0" anchor="b"/>
                </a:tc>
                <a:tc>
                  <a:txBody>
                    <a:bodyPr/>
                    <a:lstStyle/>
                    <a:p>
                      <a:pPr algn="l" fontAlgn="b"/>
                      <a:r>
                        <a:rPr lang="en-US" sz="1200" b="0" i="0" u="none" strike="noStrike">
                          <a:solidFill>
                            <a:srgbClr val="000000"/>
                          </a:solidFill>
                          <a:effectLst/>
                          <a:latin typeface="Calibri" charset="0"/>
                        </a:rPr>
                        <a:t>Mean Sq</a:t>
                      </a:r>
                    </a:p>
                  </a:txBody>
                  <a:tcPr marL="12700" marR="12700" marT="12700" marB="0" anchor="b"/>
                </a:tc>
                <a:tc>
                  <a:txBody>
                    <a:bodyPr/>
                    <a:lstStyle/>
                    <a:p>
                      <a:pPr algn="l" fontAlgn="b"/>
                      <a:r>
                        <a:rPr lang="en-US" sz="1200" b="0" i="0" u="none" strike="noStrike">
                          <a:solidFill>
                            <a:srgbClr val="000000"/>
                          </a:solidFill>
                          <a:effectLst/>
                          <a:latin typeface="Calibri" charset="0"/>
                        </a:rPr>
                        <a:t>F value</a:t>
                      </a:r>
                    </a:p>
                  </a:txBody>
                  <a:tcPr marL="12700" marR="12700" marT="12700" marB="0" anchor="b"/>
                </a:tc>
                <a:tc>
                  <a:txBody>
                    <a:bodyPr/>
                    <a:lstStyle/>
                    <a:p>
                      <a:pPr algn="l" fontAlgn="b"/>
                      <a:r>
                        <a:rPr lang="en-US" sz="1200" b="0" i="0" u="none" strike="noStrike">
                          <a:solidFill>
                            <a:srgbClr val="000000"/>
                          </a:solidFill>
                          <a:effectLst/>
                          <a:latin typeface="Calibri" charset="0"/>
                        </a:rPr>
                        <a:t>Pr(&gt;F)</a:t>
                      </a:r>
                    </a:p>
                  </a:txBody>
                  <a:tcPr marL="12700" marR="12700" marT="12700" marB="0" anchor="b"/>
                </a:tc>
                <a:tc>
                  <a:txBody>
                    <a:bodyPr/>
                    <a:lstStyle/>
                    <a:p>
                      <a:pPr algn="l" fontAlgn="b"/>
                      <a:r>
                        <a:rPr lang="en-US" sz="1200" b="0" i="0" u="none" strike="noStrike">
                          <a:solidFill>
                            <a:srgbClr val="000000"/>
                          </a:solidFill>
                          <a:effectLst/>
                          <a:latin typeface="Calibri" charset="0"/>
                        </a:rPr>
                        <a:t>PctExp</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sfbc_b32wlsaup_drpost_pcs_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720.2784585</a:t>
                      </a:r>
                    </a:p>
                  </a:txBody>
                  <a:tcPr marL="12700" marR="12700" marT="12700" marB="0" anchor="b"/>
                </a:tc>
                <a:tc>
                  <a:txBody>
                    <a:bodyPr/>
                    <a:lstStyle/>
                    <a:p>
                      <a:pPr algn="r" fontAlgn="b"/>
                      <a:r>
                        <a:rPr lang="is-IS" sz="1400" b="0" i="0" u="none" strike="noStrike">
                          <a:solidFill>
                            <a:srgbClr val="000000"/>
                          </a:solidFill>
                          <a:effectLst/>
                          <a:latin typeface="Calibri" charset="0"/>
                        </a:rPr>
                        <a:t>720.2784585</a:t>
                      </a:r>
                    </a:p>
                  </a:txBody>
                  <a:tcPr marL="12700" marR="12700" marT="12700" marB="0" anchor="b"/>
                </a:tc>
                <a:tc>
                  <a:txBody>
                    <a:bodyPr/>
                    <a:lstStyle/>
                    <a:p>
                      <a:pPr algn="r" fontAlgn="b"/>
                      <a:r>
                        <a:rPr lang="hr-HR" sz="1400" b="0" i="0" u="none" strike="noStrike">
                          <a:solidFill>
                            <a:srgbClr val="000000"/>
                          </a:solidFill>
                          <a:effectLst/>
                          <a:latin typeface="Calibri" charset="0"/>
                        </a:rPr>
                        <a:t>978.4439075</a:t>
                      </a:r>
                    </a:p>
                  </a:txBody>
                  <a:tcPr marL="12700" marR="12700" marT="12700" marB="0" anchor="b"/>
                </a:tc>
                <a:tc>
                  <a:txBody>
                    <a:bodyPr/>
                    <a:lstStyle/>
                    <a:p>
                      <a:pPr algn="r" fontAlgn="b"/>
                      <a:r>
                        <a:rPr lang="nb-NO" sz="1400" b="0" i="0" u="none" strike="noStrike">
                          <a:solidFill>
                            <a:srgbClr val="000000"/>
                          </a:solidFill>
                          <a:effectLst/>
                          <a:latin typeface="Calibri" charset="0"/>
                        </a:rPr>
                        <a:t>1.56E-201</a:t>
                      </a:r>
                    </a:p>
                  </a:txBody>
                  <a:tcPr marL="12700" marR="12700" marT="12700" marB="0" anchor="b"/>
                </a:tc>
                <a:tc>
                  <a:txBody>
                    <a:bodyPr/>
                    <a:lstStyle/>
                    <a:p>
                      <a:pPr algn="r" fontAlgn="b"/>
                      <a:r>
                        <a:rPr lang="is-IS" sz="1400" b="0" i="0" u="none" strike="noStrike">
                          <a:solidFill>
                            <a:srgbClr val="000000"/>
                          </a:solidFill>
                          <a:effectLst/>
                          <a:latin typeface="Calibri" charset="0"/>
                        </a:rPr>
                        <a:t>9.943104065</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cycling</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617.9583388</a:t>
                      </a:r>
                    </a:p>
                  </a:txBody>
                  <a:tcPr marL="12700" marR="12700" marT="12700" marB="0" anchor="b"/>
                </a:tc>
                <a:tc>
                  <a:txBody>
                    <a:bodyPr/>
                    <a:lstStyle/>
                    <a:p>
                      <a:pPr algn="r" fontAlgn="b"/>
                      <a:r>
                        <a:rPr lang="nb-NO" sz="1400" b="0" i="0" u="none" strike="noStrike">
                          <a:solidFill>
                            <a:srgbClr val="000000"/>
                          </a:solidFill>
                          <a:effectLst/>
                          <a:latin typeface="Calibri" charset="0"/>
                        </a:rPr>
                        <a:t>617.9583388</a:t>
                      </a:r>
                    </a:p>
                  </a:txBody>
                  <a:tcPr marL="12700" marR="12700" marT="12700" marB="0" anchor="b"/>
                </a:tc>
                <a:tc>
                  <a:txBody>
                    <a:bodyPr/>
                    <a:lstStyle/>
                    <a:p>
                      <a:pPr algn="r" fontAlgn="b"/>
                      <a:r>
                        <a:rPr lang="cs-CZ" sz="1400" b="0" i="0" u="none" strike="noStrike">
                          <a:solidFill>
                            <a:srgbClr val="000000"/>
                          </a:solidFill>
                          <a:effectLst/>
                          <a:latin typeface="Calibri" charset="0"/>
                        </a:rPr>
                        <a:t>839.4497497</a:t>
                      </a:r>
                    </a:p>
                  </a:txBody>
                  <a:tcPr marL="12700" marR="12700" marT="12700" marB="0" anchor="b"/>
                </a:tc>
                <a:tc>
                  <a:txBody>
                    <a:bodyPr/>
                    <a:lstStyle/>
                    <a:p>
                      <a:pPr algn="r" fontAlgn="b"/>
                      <a:r>
                        <a:rPr lang="nb-NO" sz="1400" b="0" i="0" u="none" strike="noStrike">
                          <a:solidFill>
                            <a:srgbClr val="000000"/>
                          </a:solidFill>
                          <a:effectLst/>
                          <a:latin typeface="Calibri" charset="0"/>
                        </a:rPr>
                        <a:t>1.07E-174</a:t>
                      </a:r>
                    </a:p>
                  </a:txBody>
                  <a:tcPr marL="12700" marR="12700" marT="12700" marB="0" anchor="b"/>
                </a:tc>
                <a:tc>
                  <a:txBody>
                    <a:bodyPr/>
                    <a:lstStyle/>
                    <a:p>
                      <a:pPr algn="r" fontAlgn="b"/>
                      <a:r>
                        <a:rPr lang="is-IS" sz="1400" b="0" i="0" u="none" strike="noStrike">
                          <a:solidFill>
                            <a:srgbClr val="000000"/>
                          </a:solidFill>
                          <a:effectLst/>
                          <a:latin typeface="Calibri" charset="0"/>
                        </a:rPr>
                        <a:t>8.53062312</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vpgmslooptrial1__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102.4287923</a:t>
                      </a:r>
                    </a:p>
                  </a:txBody>
                  <a:tcPr marL="12700" marR="12700" marT="12700" marB="0" anchor="b"/>
                </a:tc>
                <a:tc>
                  <a:txBody>
                    <a:bodyPr/>
                    <a:lstStyle/>
                    <a:p>
                      <a:pPr algn="r" fontAlgn="b"/>
                      <a:r>
                        <a:rPr lang="fi-FI" sz="1400" b="0" i="0" u="none" strike="noStrike">
                          <a:solidFill>
                            <a:srgbClr val="000000"/>
                          </a:solidFill>
                          <a:effectLst/>
                          <a:latin typeface="Calibri" charset="0"/>
                        </a:rPr>
                        <a:t>102.4287923</a:t>
                      </a:r>
                    </a:p>
                  </a:txBody>
                  <a:tcPr marL="12700" marR="12700" marT="12700" marB="0" anchor="b"/>
                </a:tc>
                <a:tc>
                  <a:txBody>
                    <a:bodyPr/>
                    <a:lstStyle/>
                    <a:p>
                      <a:pPr algn="r" fontAlgn="b"/>
                      <a:r>
                        <a:rPr lang="hr-HR" sz="1400" b="0" i="0" u="none" strike="noStrike">
                          <a:solidFill>
                            <a:srgbClr val="000000"/>
                          </a:solidFill>
                          <a:effectLst/>
                          <a:latin typeface="Calibri" charset="0"/>
                        </a:rPr>
                        <a:t>139.1417813</a:t>
                      </a:r>
                    </a:p>
                  </a:txBody>
                  <a:tcPr marL="12700" marR="12700" marT="12700" marB="0" anchor="b"/>
                </a:tc>
                <a:tc>
                  <a:txBody>
                    <a:bodyPr/>
                    <a:lstStyle/>
                    <a:p>
                      <a:pPr algn="r" fontAlgn="b"/>
                      <a:r>
                        <a:rPr lang="nb-NO" sz="1400" b="0" i="0" u="none" strike="noStrike">
                          <a:solidFill>
                            <a:srgbClr val="000000"/>
                          </a:solidFill>
                          <a:effectLst/>
                          <a:latin typeface="Calibri" charset="0"/>
                        </a:rPr>
                        <a:t>8.03E-32</a:t>
                      </a:r>
                    </a:p>
                  </a:txBody>
                  <a:tcPr marL="12700" marR="12700" marT="12700" marB="0" anchor="b"/>
                </a:tc>
                <a:tc>
                  <a:txBody>
                    <a:bodyPr/>
                    <a:lstStyle/>
                    <a:p>
                      <a:pPr algn="r" fontAlgn="b"/>
                      <a:r>
                        <a:rPr lang="cs-CZ" sz="1400" b="0" i="0" u="none" strike="noStrike">
                          <a:solidFill>
                            <a:srgbClr val="000000"/>
                          </a:solidFill>
                          <a:effectLst/>
                          <a:latin typeface="Calibri" charset="0"/>
                        </a:rPr>
                        <a:t>1.413981119</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sfbc_t32wlsalp_far_dc_fresh_pcs_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98.91367443</a:t>
                      </a:r>
                    </a:p>
                  </a:txBody>
                  <a:tcPr marL="12700" marR="12700" marT="12700" marB="0" anchor="b"/>
                </a:tc>
                <a:tc>
                  <a:txBody>
                    <a:bodyPr/>
                    <a:lstStyle/>
                    <a:p>
                      <a:pPr algn="r" fontAlgn="b"/>
                      <a:r>
                        <a:rPr lang="hr-HR" sz="1400" b="0" i="0" u="none" strike="noStrike">
                          <a:solidFill>
                            <a:srgbClr val="000000"/>
                          </a:solidFill>
                          <a:effectLst/>
                          <a:latin typeface="Calibri" charset="0"/>
                        </a:rPr>
                        <a:t>98.91367443</a:t>
                      </a:r>
                    </a:p>
                  </a:txBody>
                  <a:tcPr marL="12700" marR="12700" marT="12700" marB="0" anchor="b"/>
                </a:tc>
                <a:tc>
                  <a:txBody>
                    <a:bodyPr/>
                    <a:lstStyle/>
                    <a:p>
                      <a:pPr algn="r" fontAlgn="b"/>
                      <a:r>
                        <a:rPr lang="hr-HR" sz="1400" b="0" i="0" u="none" strike="noStrike">
                          <a:solidFill>
                            <a:srgbClr val="000000"/>
                          </a:solidFill>
                          <a:effectLst/>
                          <a:latin typeface="Calibri" charset="0"/>
                        </a:rPr>
                        <a:t>134.3667591</a:t>
                      </a:r>
                    </a:p>
                  </a:txBody>
                  <a:tcPr marL="12700" marR="12700" marT="12700" marB="0" anchor="b"/>
                </a:tc>
                <a:tc>
                  <a:txBody>
                    <a:bodyPr/>
                    <a:lstStyle/>
                    <a:p>
                      <a:pPr algn="r" fontAlgn="b"/>
                      <a:r>
                        <a:rPr lang="nb-NO" sz="1400" b="0" i="0" u="none" strike="noStrike">
                          <a:solidFill>
                            <a:srgbClr val="000000"/>
                          </a:solidFill>
                          <a:effectLst/>
                          <a:latin typeface="Calibri" charset="0"/>
                        </a:rPr>
                        <a:t>8.50E-31</a:t>
                      </a:r>
                    </a:p>
                  </a:txBody>
                  <a:tcPr marL="12700" marR="12700" marT="12700" marB="0" anchor="b"/>
                </a:tc>
                <a:tc>
                  <a:txBody>
                    <a:bodyPr/>
                    <a:lstStyle/>
                    <a:p>
                      <a:pPr algn="r" fontAlgn="b"/>
                      <a:r>
                        <a:rPr lang="nb-NO" sz="1400" b="0" i="0" u="none" strike="noStrike">
                          <a:solidFill>
                            <a:srgbClr val="000000"/>
                          </a:solidFill>
                          <a:effectLst/>
                          <a:latin typeface="Calibri" charset="0"/>
                        </a:rPr>
                        <a:t>1.365456577</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crd_scrnslcbot_p_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83.60347668</a:t>
                      </a:r>
                    </a:p>
                  </a:txBody>
                  <a:tcPr marL="12700" marR="12700" marT="12700" marB="0" anchor="b"/>
                </a:tc>
                <a:tc>
                  <a:txBody>
                    <a:bodyPr/>
                    <a:lstStyle/>
                    <a:p>
                      <a:pPr algn="r" fontAlgn="b"/>
                      <a:r>
                        <a:rPr lang="hr-HR" sz="1400" b="0" i="0" u="none" strike="noStrike">
                          <a:solidFill>
                            <a:srgbClr val="000000"/>
                          </a:solidFill>
                          <a:effectLst/>
                          <a:latin typeface="Calibri" charset="0"/>
                        </a:rPr>
                        <a:t>83.60347668</a:t>
                      </a:r>
                    </a:p>
                  </a:txBody>
                  <a:tcPr marL="12700" marR="12700" marT="12700" marB="0" anchor="b"/>
                </a:tc>
                <a:tc>
                  <a:txBody>
                    <a:bodyPr/>
                    <a:lstStyle/>
                    <a:p>
                      <a:pPr algn="r" fontAlgn="b"/>
                      <a:r>
                        <a:rPr lang="is-IS" sz="1400" b="0" i="0" u="none" strike="noStrike">
                          <a:solidFill>
                            <a:srgbClr val="000000"/>
                          </a:solidFill>
                          <a:effectLst/>
                          <a:latin typeface="Calibri" charset="0"/>
                        </a:rPr>
                        <a:t>113.5690113</a:t>
                      </a:r>
                    </a:p>
                  </a:txBody>
                  <a:tcPr marL="12700" marR="12700" marT="12700" marB="0" anchor="b"/>
                </a:tc>
                <a:tc>
                  <a:txBody>
                    <a:bodyPr/>
                    <a:lstStyle/>
                    <a:p>
                      <a:pPr algn="r" fontAlgn="b"/>
                      <a:r>
                        <a:rPr lang="nb-NO" sz="1400" b="0" i="0" u="none" strike="noStrike">
                          <a:solidFill>
                            <a:srgbClr val="000000"/>
                          </a:solidFill>
                          <a:effectLst/>
                          <a:latin typeface="Calibri" charset="0"/>
                        </a:rPr>
                        <a:t>2.54E-26</a:t>
                      </a:r>
                    </a:p>
                  </a:txBody>
                  <a:tcPr marL="12700" marR="12700" marT="12700" marB="0" anchor="b"/>
                </a:tc>
                <a:tc>
                  <a:txBody>
                    <a:bodyPr/>
                    <a:lstStyle/>
                    <a:p>
                      <a:pPr algn="r" fontAlgn="b"/>
                      <a:r>
                        <a:rPr lang="hr-HR" sz="1400" b="0" i="0" u="none" strike="noStrike">
                          <a:solidFill>
                            <a:srgbClr val="000000"/>
                          </a:solidFill>
                          <a:effectLst/>
                          <a:latin typeface="Calibri" charset="0"/>
                        </a:rPr>
                        <a:t>1.154106525</a:t>
                      </a:r>
                    </a:p>
                  </a:txBody>
                  <a:tcPr marL="12700" marR="12700" marT="12700" marB="0" anchor="b"/>
                </a:tc>
              </a:tr>
              <a:tr h="277264">
                <a:tc>
                  <a:txBody>
                    <a:bodyPr/>
                    <a:lstStyle/>
                    <a:p>
                      <a:pPr algn="l" fontAlgn="b"/>
                      <a:r>
                        <a:rPr lang="en-US" sz="1400" b="0" i="0" u="none" strike="noStrike">
                          <a:solidFill>
                            <a:srgbClr val="000000"/>
                          </a:solidFill>
                          <a:effectLst/>
                          <a:latin typeface="Calibri" charset="0"/>
                        </a:rPr>
                        <a:t>level</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50.70994086</a:t>
                      </a:r>
                    </a:p>
                  </a:txBody>
                  <a:tcPr marL="12700" marR="12700" marT="12700" marB="0" anchor="b"/>
                </a:tc>
                <a:tc>
                  <a:txBody>
                    <a:bodyPr/>
                    <a:lstStyle/>
                    <a:p>
                      <a:pPr algn="r" fontAlgn="b"/>
                      <a:r>
                        <a:rPr lang="is-IS" sz="1400" b="0" i="0" u="none" strike="noStrike">
                          <a:solidFill>
                            <a:srgbClr val="000000"/>
                          </a:solidFill>
                          <a:effectLst/>
                          <a:latin typeface="Calibri" charset="0"/>
                        </a:rPr>
                        <a:t>68.88562624</a:t>
                      </a:r>
                    </a:p>
                  </a:txBody>
                  <a:tcPr marL="12700" marR="12700" marT="12700" marB="0" anchor="b"/>
                </a:tc>
                <a:tc>
                  <a:txBody>
                    <a:bodyPr/>
                    <a:lstStyle/>
                    <a:p>
                      <a:pPr algn="r" fontAlgn="b"/>
                      <a:r>
                        <a:rPr lang="nb-NO" sz="1400" b="0" i="0" u="none" strike="noStrike">
                          <a:solidFill>
                            <a:srgbClr val="000000"/>
                          </a:solidFill>
                          <a:effectLst/>
                          <a:latin typeface="Calibri" charset="0"/>
                        </a:rPr>
                        <a:t>1.23E-16</a:t>
                      </a:r>
                    </a:p>
                  </a:txBody>
                  <a:tcPr marL="12700" marR="12700" marT="12700" marB="0" anchor="b"/>
                </a:tc>
                <a:tc>
                  <a:txBody>
                    <a:bodyPr/>
                    <a:lstStyle/>
                    <a:p>
                      <a:pPr algn="r" fontAlgn="b"/>
                      <a:r>
                        <a:rPr lang="is-IS" sz="1400" b="0" i="0" u="none" strike="noStrike">
                          <a:solidFill>
                            <a:srgbClr val="000000"/>
                          </a:solidFill>
                          <a:effectLst/>
                          <a:latin typeface="Calibri" charset="0"/>
                        </a:rPr>
                        <a:t>0.700026793</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nb-NO" sz="1400" b="0" i="0" u="none" strike="noStrike">
                          <a:solidFill>
                            <a:srgbClr val="000000"/>
                          </a:solidFill>
                          <a:effectLst/>
                          <a:latin typeface="Calibri" charset="0"/>
                        </a:rPr>
                        <a:t>45.27185565</a:t>
                      </a:r>
                    </a:p>
                  </a:txBody>
                  <a:tcPr marL="12700" marR="12700" marT="12700" marB="0" anchor="b"/>
                </a:tc>
                <a:tc>
                  <a:txBody>
                    <a:bodyPr/>
                    <a:lstStyle/>
                    <a:p>
                      <a:pPr algn="r" fontAlgn="b"/>
                      <a:r>
                        <a:rPr lang="nb-NO" sz="1400" b="0" i="0" u="none" strike="noStrike">
                          <a:solidFill>
                            <a:srgbClr val="000000"/>
                          </a:solidFill>
                          <a:effectLst/>
                          <a:latin typeface="Calibri" charset="0"/>
                        </a:rPr>
                        <a:t>45.27185565</a:t>
                      </a:r>
                    </a:p>
                  </a:txBody>
                  <a:tcPr marL="12700" marR="12700" marT="12700" marB="0" anchor="b"/>
                </a:tc>
                <a:tc>
                  <a:txBody>
                    <a:bodyPr/>
                    <a:lstStyle/>
                    <a:p>
                      <a:pPr algn="r" fontAlgn="b"/>
                      <a:r>
                        <a:rPr lang="nb-NO" sz="1400" b="0" i="0" u="none" strike="noStrike">
                          <a:solidFill>
                            <a:srgbClr val="000000"/>
                          </a:solidFill>
                          <a:effectLst/>
                          <a:latin typeface="Calibri" charset="0"/>
                        </a:rPr>
                        <a:t>61.49839804</a:t>
                      </a:r>
                    </a:p>
                  </a:txBody>
                  <a:tcPr marL="12700" marR="12700" marT="12700" marB="0" anchor="b"/>
                </a:tc>
                <a:tc>
                  <a:txBody>
                    <a:bodyPr/>
                    <a:lstStyle/>
                    <a:p>
                      <a:pPr algn="r" fontAlgn="b"/>
                      <a:r>
                        <a:rPr lang="nb-NO" sz="1400" b="0" i="0" u="none" strike="noStrike">
                          <a:solidFill>
                            <a:srgbClr val="000000"/>
                          </a:solidFill>
                          <a:effectLst/>
                          <a:latin typeface="Calibri" charset="0"/>
                        </a:rPr>
                        <a:t>5.07E-15</a:t>
                      </a:r>
                    </a:p>
                  </a:txBody>
                  <a:tcPr marL="12700" marR="12700" marT="12700" marB="0" anchor="b"/>
                </a:tc>
                <a:tc>
                  <a:txBody>
                    <a:bodyPr/>
                    <a:lstStyle/>
                    <a:p>
                      <a:pPr algn="r" fontAlgn="b"/>
                      <a:r>
                        <a:rPr lang="it-IT" sz="1400" b="0" i="0" u="none" strike="noStrike">
                          <a:solidFill>
                            <a:srgbClr val="000000"/>
                          </a:solidFill>
                          <a:effectLst/>
                          <a:latin typeface="Calibri" charset="0"/>
                        </a:rPr>
                        <a:t>0.624956594</a:t>
                      </a:r>
                    </a:p>
                  </a:txBody>
                  <a:tcPr marL="12700" marR="12700" marT="12700" marB="0" anchor="b"/>
                </a:tc>
              </a:tr>
              <a:tr h="277264">
                <a:tc>
                  <a:txBody>
                    <a:bodyPr/>
                    <a:lstStyle/>
                    <a:p>
                      <a:pPr algn="l" fontAlgn="b"/>
                      <a:r>
                        <a:rPr lang="en-US" sz="1400" b="0" i="0" u="none" strike="noStrike">
                          <a:solidFill>
                            <a:srgbClr val="000000"/>
                          </a:solidFill>
                          <a:effectLst/>
                          <a:latin typeface="Calibri" charset="0"/>
                        </a:rPr>
                        <a:t>tproga2slc_wl24_us_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fi-FI" sz="1400" b="0" i="0" u="none" strike="noStrike">
                          <a:solidFill>
                            <a:srgbClr val="000000"/>
                          </a:solidFill>
                          <a:effectLst/>
                          <a:latin typeface="Calibri" charset="0"/>
                        </a:rPr>
                        <a:t>30.17796189</a:t>
                      </a:r>
                    </a:p>
                  </a:txBody>
                  <a:tcPr marL="12700" marR="12700" marT="12700" marB="0" anchor="b"/>
                </a:tc>
                <a:tc>
                  <a:txBody>
                    <a:bodyPr/>
                    <a:lstStyle/>
                    <a:p>
                      <a:pPr algn="r" fontAlgn="b"/>
                      <a:r>
                        <a:rPr lang="fi-FI" sz="1400" b="0" i="0" u="none" strike="noStrike">
                          <a:solidFill>
                            <a:srgbClr val="000000"/>
                          </a:solidFill>
                          <a:effectLst/>
                          <a:latin typeface="Calibri" charset="0"/>
                        </a:rPr>
                        <a:t>30.17796189</a:t>
                      </a:r>
                    </a:p>
                  </a:txBody>
                  <a:tcPr marL="12700" marR="12700" marT="12700" marB="0" anchor="b"/>
                </a:tc>
                <a:tc>
                  <a:txBody>
                    <a:bodyPr/>
                    <a:lstStyle/>
                    <a:p>
                      <a:pPr algn="r" fontAlgn="b"/>
                      <a:r>
                        <a:rPr lang="it-IT" sz="1400" b="0" i="0" u="none" strike="noStrike">
                          <a:solidFill>
                            <a:srgbClr val="000000"/>
                          </a:solidFill>
                          <a:effectLst/>
                          <a:latin typeface="Calibri" charset="0"/>
                        </a:rPr>
                        <a:t>40.99448291</a:t>
                      </a:r>
                    </a:p>
                  </a:txBody>
                  <a:tcPr marL="12700" marR="12700" marT="12700" marB="0" anchor="b"/>
                </a:tc>
                <a:tc>
                  <a:txBody>
                    <a:bodyPr/>
                    <a:lstStyle/>
                    <a:p>
                      <a:pPr algn="r" fontAlgn="b"/>
                      <a:r>
                        <a:rPr lang="nb-NO" sz="1400" b="0" i="0" u="none" strike="noStrike">
                          <a:solidFill>
                            <a:srgbClr val="000000"/>
                          </a:solidFill>
                          <a:effectLst/>
                          <a:latin typeface="Calibri" charset="0"/>
                        </a:rPr>
                        <a:t>1.62E-10</a:t>
                      </a:r>
                    </a:p>
                  </a:txBody>
                  <a:tcPr marL="12700" marR="12700" marT="12700" marB="0" anchor="b"/>
                </a:tc>
                <a:tc>
                  <a:txBody>
                    <a:bodyPr/>
                    <a:lstStyle/>
                    <a:p>
                      <a:pPr algn="r" fontAlgn="b"/>
                      <a:r>
                        <a:rPr lang="is-IS" sz="1400" b="0" i="0" u="none" strike="noStrike">
                          <a:solidFill>
                            <a:srgbClr val="000000"/>
                          </a:solidFill>
                          <a:effectLst/>
                          <a:latin typeface="Calibri" charset="0"/>
                        </a:rPr>
                        <a:t>0.416592516</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layer3_vpgms_s_dac_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cs-CZ" sz="1400" b="0" i="0" u="none" strike="noStrike">
                          <a:solidFill>
                            <a:srgbClr val="000000"/>
                          </a:solidFill>
                          <a:effectLst/>
                          <a:latin typeface="Calibri" charset="0"/>
                        </a:rPr>
                        <a:t>24.19895669</a:t>
                      </a:r>
                    </a:p>
                  </a:txBody>
                  <a:tcPr marL="12700" marR="12700" marT="12700" marB="0" anchor="b"/>
                </a:tc>
                <a:tc>
                  <a:txBody>
                    <a:bodyPr/>
                    <a:lstStyle/>
                    <a:p>
                      <a:pPr algn="r" fontAlgn="b"/>
                      <a:r>
                        <a:rPr lang="cs-CZ" sz="1400" b="0" i="0" u="none" strike="noStrike">
                          <a:solidFill>
                            <a:srgbClr val="000000"/>
                          </a:solidFill>
                          <a:effectLst/>
                          <a:latin typeface="Calibri" charset="0"/>
                        </a:rPr>
                        <a:t>24.19895669</a:t>
                      </a:r>
                    </a:p>
                  </a:txBody>
                  <a:tcPr marL="12700" marR="12700" marT="12700" marB="0" anchor="b"/>
                </a:tc>
                <a:tc>
                  <a:txBody>
                    <a:bodyPr/>
                    <a:lstStyle/>
                    <a:p>
                      <a:pPr algn="r" fontAlgn="b"/>
                      <a:r>
                        <a:rPr lang="is-IS" sz="1400" b="0" i="0" u="none" strike="noStrike">
                          <a:solidFill>
                            <a:srgbClr val="000000"/>
                          </a:solidFill>
                          <a:effectLst/>
                          <a:latin typeface="Calibri" charset="0"/>
                        </a:rPr>
                        <a:t>32.87245573</a:t>
                      </a:r>
                    </a:p>
                  </a:txBody>
                  <a:tcPr marL="12700" marR="12700" marT="12700" marB="0" anchor="b"/>
                </a:tc>
                <a:tc>
                  <a:txBody>
                    <a:bodyPr/>
                    <a:lstStyle/>
                    <a:p>
                      <a:pPr algn="r" fontAlgn="b"/>
                      <a:r>
                        <a:rPr lang="nb-NO" sz="1400" b="0" i="0" u="none" strike="noStrike">
                          <a:solidFill>
                            <a:srgbClr val="000000"/>
                          </a:solidFill>
                          <a:effectLst/>
                          <a:latin typeface="Calibri" charset="0"/>
                        </a:rPr>
                        <a:t>1.02E-08</a:t>
                      </a:r>
                    </a:p>
                  </a:txBody>
                  <a:tcPr marL="12700" marR="12700" marT="12700" marB="0" anchor="b"/>
                </a:tc>
                <a:tc>
                  <a:txBody>
                    <a:bodyPr/>
                    <a:lstStyle/>
                    <a:p>
                      <a:pPr algn="r" fontAlgn="b"/>
                      <a:r>
                        <a:rPr lang="is-IS" sz="1400" b="0" i="0" u="none" strike="noStrike">
                          <a:solidFill>
                            <a:srgbClr val="000000"/>
                          </a:solidFill>
                          <a:effectLst/>
                          <a:latin typeface="Calibri" charset="0"/>
                        </a:rPr>
                        <a:t>0.334055172</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fbc_sdllk4_pcs_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23.71164802</a:t>
                      </a:r>
                    </a:p>
                  </a:txBody>
                  <a:tcPr marL="12700" marR="12700" marT="12700" marB="0" anchor="b"/>
                </a:tc>
                <a:tc>
                  <a:txBody>
                    <a:bodyPr/>
                    <a:lstStyle/>
                    <a:p>
                      <a:pPr algn="r" fontAlgn="b"/>
                      <a:r>
                        <a:rPr lang="is-IS" sz="1400" b="0" i="0" u="none" strike="noStrike">
                          <a:solidFill>
                            <a:srgbClr val="000000"/>
                          </a:solidFill>
                          <a:effectLst/>
                          <a:latin typeface="Calibri" charset="0"/>
                        </a:rPr>
                        <a:t>23.71164802</a:t>
                      </a:r>
                    </a:p>
                  </a:txBody>
                  <a:tcPr marL="12700" marR="12700" marT="12700" marB="0" anchor="b"/>
                </a:tc>
                <a:tc>
                  <a:txBody>
                    <a:bodyPr/>
                    <a:lstStyle/>
                    <a:p>
                      <a:pPr algn="r" fontAlgn="b"/>
                      <a:r>
                        <a:rPr lang="cs-CZ" sz="1400" b="0" i="0" u="none" strike="noStrike">
                          <a:solidFill>
                            <a:srgbClr val="000000"/>
                          </a:solidFill>
                          <a:effectLst/>
                          <a:latin typeface="Calibri" charset="0"/>
                        </a:rPr>
                        <a:t>32.21048369</a:t>
                      </a:r>
                    </a:p>
                  </a:txBody>
                  <a:tcPr marL="12700" marR="12700" marT="12700" marB="0" anchor="b"/>
                </a:tc>
                <a:tc>
                  <a:txBody>
                    <a:bodyPr/>
                    <a:lstStyle/>
                    <a:p>
                      <a:pPr algn="r" fontAlgn="b"/>
                      <a:r>
                        <a:rPr lang="nb-NO" sz="1400" b="0" i="0" u="none" strike="noStrike">
                          <a:solidFill>
                            <a:srgbClr val="000000"/>
                          </a:solidFill>
                          <a:effectLst/>
                          <a:latin typeface="Calibri" charset="0"/>
                        </a:rPr>
                        <a:t>1.44E-08</a:t>
                      </a:r>
                    </a:p>
                  </a:txBody>
                  <a:tcPr marL="12700" marR="12700" marT="12700" marB="0" anchor="b"/>
                </a:tc>
                <a:tc>
                  <a:txBody>
                    <a:bodyPr/>
                    <a:lstStyle/>
                    <a:p>
                      <a:pPr algn="r" fontAlgn="b"/>
                      <a:r>
                        <a:rPr lang="is-IS" sz="1400" b="0" i="0" u="none" strike="noStrike">
                          <a:solidFill>
                            <a:srgbClr val="000000"/>
                          </a:solidFill>
                          <a:effectLst/>
                          <a:latin typeface="Calibri" charset="0"/>
                        </a:rPr>
                        <a:t>0.327328106</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crd_m1bll_224_c_pcs_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20.79674695</a:t>
                      </a:r>
                    </a:p>
                  </a:txBody>
                  <a:tcPr marL="12700" marR="12700" marT="12700" marB="0" anchor="b"/>
                </a:tc>
                <a:tc>
                  <a:txBody>
                    <a:bodyPr/>
                    <a:lstStyle/>
                    <a:p>
                      <a:pPr algn="r" fontAlgn="b"/>
                      <a:r>
                        <a:rPr lang="is-IS" sz="1400" b="0" i="0" u="none" strike="noStrike">
                          <a:solidFill>
                            <a:srgbClr val="000000"/>
                          </a:solidFill>
                          <a:effectLst/>
                          <a:latin typeface="Calibri" charset="0"/>
                        </a:rPr>
                        <a:t>20.79674695</a:t>
                      </a:r>
                    </a:p>
                  </a:txBody>
                  <a:tcPr marL="12700" marR="12700" marT="12700" marB="0" anchor="b"/>
                </a:tc>
                <a:tc>
                  <a:txBody>
                    <a:bodyPr/>
                    <a:lstStyle/>
                    <a:p>
                      <a:pPr algn="r" fontAlgn="b"/>
                      <a:r>
                        <a:rPr lang="hr-HR" sz="1400" b="0" i="0" u="none" strike="noStrike">
                          <a:solidFill>
                            <a:srgbClr val="000000"/>
                          </a:solidFill>
                          <a:effectLst/>
                          <a:latin typeface="Calibri" charset="0"/>
                        </a:rPr>
                        <a:t>28.25081066</a:t>
                      </a:r>
                    </a:p>
                  </a:txBody>
                  <a:tcPr marL="12700" marR="12700" marT="12700" marB="0" anchor="b"/>
                </a:tc>
                <a:tc>
                  <a:txBody>
                    <a:bodyPr/>
                    <a:lstStyle/>
                    <a:p>
                      <a:pPr algn="r" fontAlgn="b"/>
                      <a:r>
                        <a:rPr lang="nb-NO" sz="1400" b="0" i="0" u="none" strike="noStrike">
                          <a:solidFill>
                            <a:srgbClr val="000000"/>
                          </a:solidFill>
                          <a:effectLst/>
                          <a:latin typeface="Calibri" charset="0"/>
                        </a:rPr>
                        <a:t>1.10E-07</a:t>
                      </a:r>
                    </a:p>
                  </a:txBody>
                  <a:tcPr marL="12700" marR="12700" marT="12700" marB="0" anchor="b"/>
                </a:tc>
                <a:tc>
                  <a:txBody>
                    <a:bodyPr/>
                    <a:lstStyle/>
                    <a:p>
                      <a:pPr algn="r" fontAlgn="b"/>
                      <a:r>
                        <a:rPr lang="is-IS" sz="1400" b="0" i="0" u="none" strike="noStrike">
                          <a:solidFill>
                            <a:srgbClr val="000000"/>
                          </a:solidFill>
                          <a:effectLst/>
                          <a:latin typeface="Calibri" charset="0"/>
                        </a:rPr>
                        <a:t>0.287089273</a:t>
                      </a:r>
                    </a:p>
                  </a:txBody>
                  <a:tcPr marL="12700" marR="12700" marT="12700" marB="0" anchor="b"/>
                </a:tc>
              </a:tr>
              <a:tr h="277264">
                <a:tc>
                  <a:txBody>
                    <a:bodyPr/>
                    <a:lstStyle/>
                    <a:p>
                      <a:pPr algn="l" fontAlgn="b"/>
                      <a:r>
                        <a:rPr lang="en-US" sz="1400" b="0" i="0" u="none" strike="noStrike">
                          <a:solidFill>
                            <a:srgbClr val="000000"/>
                          </a:solidFill>
                          <a:effectLst/>
                          <a:latin typeface="Calibri" charset="0"/>
                        </a:rPr>
                        <a:t>tlcwc_we0_wl0_fr_s25_f2g_pcs_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17.08216349</a:t>
                      </a:r>
                    </a:p>
                  </a:txBody>
                  <a:tcPr marL="12700" marR="12700" marT="12700" marB="0" anchor="b"/>
                </a:tc>
                <a:tc>
                  <a:txBody>
                    <a:bodyPr/>
                    <a:lstStyle/>
                    <a:p>
                      <a:pPr algn="r" fontAlgn="b"/>
                      <a:r>
                        <a:rPr lang="is-IS" sz="1400" b="0" i="0" u="none" strike="noStrike">
                          <a:solidFill>
                            <a:srgbClr val="000000"/>
                          </a:solidFill>
                          <a:effectLst/>
                          <a:latin typeface="Calibri" charset="0"/>
                        </a:rPr>
                        <a:t>17.08216349</a:t>
                      </a:r>
                    </a:p>
                  </a:txBody>
                  <a:tcPr marL="12700" marR="12700" marT="12700" marB="0" anchor="b"/>
                </a:tc>
                <a:tc>
                  <a:txBody>
                    <a:bodyPr/>
                    <a:lstStyle/>
                    <a:p>
                      <a:pPr algn="r" fontAlgn="b"/>
                      <a:r>
                        <a:rPr lang="is-IS" sz="1400" b="0" i="0" u="none" strike="noStrike">
                          <a:solidFill>
                            <a:srgbClr val="000000"/>
                          </a:solidFill>
                          <a:effectLst/>
                          <a:latin typeface="Calibri" charset="0"/>
                        </a:rPr>
                        <a:t>23.20482947</a:t>
                      </a:r>
                    </a:p>
                  </a:txBody>
                  <a:tcPr marL="12700" marR="12700" marT="12700" marB="0" anchor="b"/>
                </a:tc>
                <a:tc>
                  <a:txBody>
                    <a:bodyPr/>
                    <a:lstStyle/>
                    <a:p>
                      <a:pPr algn="r" fontAlgn="b"/>
                      <a:r>
                        <a:rPr lang="nb-NO" sz="1400" b="0" i="0" u="none" strike="noStrike">
                          <a:solidFill>
                            <a:srgbClr val="000000"/>
                          </a:solidFill>
                          <a:effectLst/>
                          <a:latin typeface="Calibri" charset="0"/>
                        </a:rPr>
                        <a:t>1.49E-06</a:t>
                      </a:r>
                    </a:p>
                  </a:txBody>
                  <a:tcPr marL="12700" marR="12700" marT="12700" marB="0" anchor="b"/>
                </a:tc>
                <a:tc>
                  <a:txBody>
                    <a:bodyPr/>
                    <a:lstStyle/>
                    <a:p>
                      <a:pPr algn="r" fontAlgn="b"/>
                      <a:r>
                        <a:rPr lang="is-IS" sz="1400" b="0" i="0" u="none" strike="noStrike">
                          <a:solidFill>
                            <a:srgbClr val="000000"/>
                          </a:solidFill>
                          <a:effectLst/>
                          <a:latin typeface="Calibri" charset="0"/>
                        </a:rPr>
                        <a:t>0.235811202</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vth_08pwl60_lt_mv_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17.03530684</a:t>
                      </a:r>
                    </a:p>
                  </a:txBody>
                  <a:tcPr marL="12700" marR="12700" marT="12700" marB="0" anchor="b"/>
                </a:tc>
                <a:tc>
                  <a:txBody>
                    <a:bodyPr/>
                    <a:lstStyle/>
                    <a:p>
                      <a:pPr algn="r" fontAlgn="b"/>
                      <a:r>
                        <a:rPr lang="is-IS" sz="1400" b="0" i="0" u="none" strike="noStrike">
                          <a:solidFill>
                            <a:srgbClr val="000000"/>
                          </a:solidFill>
                          <a:effectLst/>
                          <a:latin typeface="Calibri" charset="0"/>
                        </a:rPr>
                        <a:t>17.03530684</a:t>
                      </a:r>
                    </a:p>
                  </a:txBody>
                  <a:tcPr marL="12700" marR="12700" marT="12700" marB="0" anchor="b"/>
                </a:tc>
                <a:tc>
                  <a:txBody>
                    <a:bodyPr/>
                    <a:lstStyle/>
                    <a:p>
                      <a:pPr algn="r" fontAlgn="b"/>
                      <a:r>
                        <a:rPr lang="is-IS" sz="1400" b="0" i="0" u="none" strike="noStrike">
                          <a:solidFill>
                            <a:srgbClr val="000000"/>
                          </a:solidFill>
                          <a:effectLst/>
                          <a:latin typeface="Calibri" charset="0"/>
                        </a:rPr>
                        <a:t>23.14117824</a:t>
                      </a:r>
                    </a:p>
                  </a:txBody>
                  <a:tcPr marL="12700" marR="12700" marT="12700" marB="0" anchor="b"/>
                </a:tc>
                <a:tc>
                  <a:txBody>
                    <a:bodyPr/>
                    <a:lstStyle/>
                    <a:p>
                      <a:pPr algn="r" fontAlgn="b"/>
                      <a:r>
                        <a:rPr lang="nb-NO" sz="1400" b="0" i="0" u="none" strike="noStrike">
                          <a:solidFill>
                            <a:srgbClr val="000000"/>
                          </a:solidFill>
                          <a:effectLst/>
                          <a:latin typeface="Calibri" charset="0"/>
                        </a:rPr>
                        <a:t>1.54E-06</a:t>
                      </a:r>
                    </a:p>
                  </a:txBody>
                  <a:tcPr marL="12700" marR="12700" marT="12700" marB="0" anchor="b"/>
                </a:tc>
                <a:tc>
                  <a:txBody>
                    <a:bodyPr/>
                    <a:lstStyle/>
                    <a:p>
                      <a:pPr algn="r" fontAlgn="b"/>
                      <a:r>
                        <a:rPr lang="is-IS" sz="1400" b="0" i="0" u="none" strike="noStrike">
                          <a:solidFill>
                            <a:srgbClr val="000000"/>
                          </a:solidFill>
                          <a:effectLst/>
                          <a:latin typeface="Calibri" charset="0"/>
                        </a:rPr>
                        <a:t>0.235164368</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sfbc_t32wlsalp_far_fresh_pcs_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16.28323249</a:t>
                      </a:r>
                    </a:p>
                  </a:txBody>
                  <a:tcPr marL="12700" marR="12700" marT="12700" marB="0" anchor="b"/>
                </a:tc>
                <a:tc>
                  <a:txBody>
                    <a:bodyPr/>
                    <a:lstStyle/>
                    <a:p>
                      <a:pPr algn="r" fontAlgn="b"/>
                      <a:r>
                        <a:rPr lang="is-IS" sz="1400" b="0" i="0" u="none" strike="noStrike">
                          <a:solidFill>
                            <a:srgbClr val="000000"/>
                          </a:solidFill>
                          <a:effectLst/>
                          <a:latin typeface="Calibri" charset="0"/>
                        </a:rPr>
                        <a:t>16.28323249</a:t>
                      </a:r>
                    </a:p>
                  </a:txBody>
                  <a:tcPr marL="12700" marR="12700" marT="12700" marB="0" anchor="b"/>
                </a:tc>
                <a:tc>
                  <a:txBody>
                    <a:bodyPr/>
                    <a:lstStyle/>
                    <a:p>
                      <a:pPr algn="r" fontAlgn="b"/>
                      <a:r>
                        <a:rPr lang="is-IS" sz="1400" b="0" i="0" u="none" strike="noStrike">
                          <a:solidFill>
                            <a:srgbClr val="000000"/>
                          </a:solidFill>
                          <a:effectLst/>
                          <a:latin typeface="Calibri" charset="0"/>
                        </a:rPr>
                        <a:t>22.11954202</a:t>
                      </a:r>
                    </a:p>
                  </a:txBody>
                  <a:tcPr marL="12700" marR="12700" marT="12700" marB="0" anchor="b"/>
                </a:tc>
                <a:tc>
                  <a:txBody>
                    <a:bodyPr/>
                    <a:lstStyle/>
                    <a:p>
                      <a:pPr algn="r" fontAlgn="b"/>
                      <a:r>
                        <a:rPr lang="nb-NO" sz="1400" b="0" i="0" u="none" strike="noStrike">
                          <a:solidFill>
                            <a:srgbClr val="000000"/>
                          </a:solidFill>
                          <a:effectLst/>
                          <a:latin typeface="Calibri" charset="0"/>
                        </a:rPr>
                        <a:t>2.61E-06</a:t>
                      </a:r>
                    </a:p>
                  </a:txBody>
                  <a:tcPr marL="12700" marR="12700" marT="12700" marB="0" anchor="b"/>
                </a:tc>
                <a:tc>
                  <a:txBody>
                    <a:bodyPr/>
                    <a:lstStyle/>
                    <a:p>
                      <a:pPr algn="r" fontAlgn="b"/>
                      <a:r>
                        <a:rPr lang="is-IS" sz="1400" b="0" i="0" u="none" strike="noStrike">
                          <a:solidFill>
                            <a:srgbClr val="000000"/>
                          </a:solidFill>
                          <a:effectLst/>
                          <a:latin typeface="Calibri" charset="0"/>
                        </a:rPr>
                        <a:t>0.224782337</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sfbc_b32wlsaerx_fresh_pcs_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12.44443721</a:t>
                      </a:r>
                    </a:p>
                  </a:txBody>
                  <a:tcPr marL="12700" marR="12700" marT="12700" marB="0" anchor="b"/>
                </a:tc>
                <a:tc>
                  <a:txBody>
                    <a:bodyPr/>
                    <a:lstStyle/>
                    <a:p>
                      <a:pPr algn="r" fontAlgn="b"/>
                      <a:r>
                        <a:rPr lang="hr-HR" sz="1400" b="0" i="0" u="none" strike="noStrike">
                          <a:solidFill>
                            <a:srgbClr val="000000"/>
                          </a:solidFill>
                          <a:effectLst/>
                          <a:latin typeface="Calibri" charset="0"/>
                        </a:rPr>
                        <a:t>12.44443721</a:t>
                      </a:r>
                    </a:p>
                  </a:txBody>
                  <a:tcPr marL="12700" marR="12700" marT="12700" marB="0" anchor="b"/>
                </a:tc>
                <a:tc>
                  <a:txBody>
                    <a:bodyPr/>
                    <a:lstStyle/>
                    <a:p>
                      <a:pPr algn="r" fontAlgn="b"/>
                      <a:r>
                        <a:rPr lang="is-IS" sz="1400" b="0" i="0" u="none" strike="noStrike">
                          <a:solidFill>
                            <a:srgbClr val="000000"/>
                          </a:solidFill>
                          <a:effectLst/>
                          <a:latin typeface="Calibri" charset="0"/>
                        </a:rPr>
                        <a:t>16.90482844</a:t>
                      </a:r>
                    </a:p>
                  </a:txBody>
                  <a:tcPr marL="12700" marR="12700" marT="12700" marB="0" anchor="b"/>
                </a:tc>
                <a:tc>
                  <a:txBody>
                    <a:bodyPr/>
                    <a:lstStyle/>
                    <a:p>
                      <a:pPr algn="r" fontAlgn="b"/>
                      <a:r>
                        <a:rPr lang="nb-NO" sz="1400" b="0" i="0" u="none" strike="noStrike">
                          <a:solidFill>
                            <a:srgbClr val="000000"/>
                          </a:solidFill>
                          <a:effectLst/>
                          <a:latin typeface="Calibri" charset="0"/>
                        </a:rPr>
                        <a:t>3.97E-05</a:t>
                      </a:r>
                    </a:p>
                  </a:txBody>
                  <a:tcPr marL="12700" marR="12700" marT="12700" marB="0" anchor="b"/>
                </a:tc>
                <a:tc>
                  <a:txBody>
                    <a:bodyPr/>
                    <a:lstStyle/>
                    <a:p>
                      <a:pPr algn="r" fontAlgn="b"/>
                      <a:r>
                        <a:rPr lang="is-IS" sz="1400" b="0" i="0" u="none" strike="noStrike">
                          <a:solidFill>
                            <a:srgbClr val="000000"/>
                          </a:solidFill>
                          <a:effectLst/>
                          <a:latin typeface="Calibri" charset="0"/>
                        </a:rPr>
                        <a:t>0.17178958</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vth_sgs_med_mv_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11.59672794</a:t>
                      </a:r>
                    </a:p>
                  </a:txBody>
                  <a:tcPr marL="12700" marR="12700" marT="12700" marB="0" anchor="b"/>
                </a:tc>
                <a:tc>
                  <a:txBody>
                    <a:bodyPr/>
                    <a:lstStyle/>
                    <a:p>
                      <a:pPr algn="r" fontAlgn="b"/>
                      <a:r>
                        <a:rPr lang="is-IS" sz="1400" b="0" i="0" u="none" strike="noStrike">
                          <a:solidFill>
                            <a:srgbClr val="000000"/>
                          </a:solidFill>
                          <a:effectLst/>
                          <a:latin typeface="Calibri" charset="0"/>
                        </a:rPr>
                        <a:t>11.59672794</a:t>
                      </a:r>
                    </a:p>
                  </a:txBody>
                  <a:tcPr marL="12700" marR="12700" marT="12700" marB="0" anchor="b"/>
                </a:tc>
                <a:tc>
                  <a:txBody>
                    <a:bodyPr/>
                    <a:lstStyle/>
                    <a:p>
                      <a:pPr algn="r" fontAlgn="b"/>
                      <a:r>
                        <a:rPr lang="is-IS" sz="1400" b="0" i="0" u="none" strike="noStrike">
                          <a:solidFill>
                            <a:srgbClr val="000000"/>
                          </a:solidFill>
                          <a:effectLst/>
                          <a:latin typeface="Calibri" charset="0"/>
                        </a:rPr>
                        <a:t>15.7532794</a:t>
                      </a:r>
                    </a:p>
                  </a:txBody>
                  <a:tcPr marL="12700" marR="12700" marT="12700" marB="0" anchor="b"/>
                </a:tc>
                <a:tc>
                  <a:txBody>
                    <a:bodyPr/>
                    <a:lstStyle/>
                    <a:p>
                      <a:pPr algn="r" fontAlgn="b"/>
                      <a:r>
                        <a:rPr lang="nb-NO" sz="1400" b="0" i="0" u="none" strike="noStrike">
                          <a:solidFill>
                            <a:srgbClr val="000000"/>
                          </a:solidFill>
                          <a:effectLst/>
                          <a:latin typeface="Calibri" charset="0"/>
                        </a:rPr>
                        <a:t>7.29E-05</a:t>
                      </a:r>
                    </a:p>
                  </a:txBody>
                  <a:tcPr marL="12700" marR="12700" marT="12700" marB="0" anchor="b"/>
                </a:tc>
                <a:tc>
                  <a:txBody>
                    <a:bodyPr/>
                    <a:lstStyle/>
                    <a:p>
                      <a:pPr algn="r" fontAlgn="b"/>
                      <a:r>
                        <a:rPr lang="is-IS" sz="1400" b="0" i="0" u="none" strike="noStrike">
                          <a:solidFill>
                            <a:srgbClr val="000000"/>
                          </a:solidFill>
                          <a:effectLst/>
                          <a:latin typeface="Calibri" charset="0"/>
                        </a:rPr>
                        <a:t>0.160087354</a:t>
                      </a:r>
                    </a:p>
                  </a:txBody>
                  <a:tcPr marL="12700" marR="12700" marT="12700" marB="0" anchor="b"/>
                </a:tc>
              </a:tr>
              <a:tr h="277264">
                <a:tc>
                  <a:txBody>
                    <a:bodyPr/>
                    <a:lstStyle/>
                    <a:p>
                      <a:pPr algn="l" fontAlgn="b"/>
                      <a:r>
                        <a:rPr lang="en-US" sz="1400" b="0" i="0" u="none" strike="noStrike">
                          <a:solidFill>
                            <a:srgbClr val="000000"/>
                          </a:solidFill>
                          <a:effectLst/>
                          <a:latin typeface="Calibri" charset="0"/>
                        </a:rPr>
                        <a:t>bbk_high_wldd0_ev_d_pcs_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8.639946902</a:t>
                      </a:r>
                    </a:p>
                  </a:txBody>
                  <a:tcPr marL="12700" marR="12700" marT="12700" marB="0" anchor="b"/>
                </a:tc>
                <a:tc>
                  <a:txBody>
                    <a:bodyPr/>
                    <a:lstStyle/>
                    <a:p>
                      <a:pPr algn="r" fontAlgn="b"/>
                      <a:r>
                        <a:rPr lang="hr-HR" sz="1400" b="0" i="0" u="none" strike="noStrike">
                          <a:solidFill>
                            <a:srgbClr val="000000"/>
                          </a:solidFill>
                          <a:effectLst/>
                          <a:latin typeface="Calibri" charset="0"/>
                        </a:rPr>
                        <a:t>8.639946902</a:t>
                      </a:r>
                    </a:p>
                  </a:txBody>
                  <a:tcPr marL="12700" marR="12700" marT="12700" marB="0" anchor="b"/>
                </a:tc>
                <a:tc>
                  <a:txBody>
                    <a:bodyPr/>
                    <a:lstStyle/>
                    <a:p>
                      <a:pPr algn="r" fontAlgn="b"/>
                      <a:r>
                        <a:rPr lang="nb-NO" sz="1400" b="0" i="0" u="none" strike="noStrike">
                          <a:solidFill>
                            <a:srgbClr val="000000"/>
                          </a:solidFill>
                          <a:effectLst/>
                          <a:latin typeface="Calibri" charset="0"/>
                        </a:rPr>
                        <a:t>11.73671558</a:t>
                      </a:r>
                    </a:p>
                  </a:txBody>
                  <a:tcPr marL="12700" marR="12700" marT="12700" marB="0" anchor="b"/>
                </a:tc>
                <a:tc>
                  <a:txBody>
                    <a:bodyPr/>
                    <a:lstStyle/>
                    <a:p>
                      <a:pPr algn="r" fontAlgn="b"/>
                      <a:r>
                        <a:rPr lang="is-IS" sz="1400" b="0" i="0" u="none" strike="noStrike">
                          <a:solidFill>
                            <a:srgbClr val="000000"/>
                          </a:solidFill>
                          <a:effectLst/>
                          <a:latin typeface="Calibri" charset="0"/>
                        </a:rPr>
                        <a:t>0.000616208</a:t>
                      </a:r>
                    </a:p>
                  </a:txBody>
                  <a:tcPr marL="12700" marR="12700" marT="12700" marB="0" anchor="b"/>
                </a:tc>
                <a:tc>
                  <a:txBody>
                    <a:bodyPr/>
                    <a:lstStyle/>
                    <a:p>
                      <a:pPr algn="r" fontAlgn="b"/>
                      <a:r>
                        <a:rPr lang="nb-NO" sz="1400" b="0" i="0" u="none" strike="noStrike" dirty="0">
                          <a:solidFill>
                            <a:srgbClr val="000000"/>
                          </a:solidFill>
                          <a:effectLst/>
                          <a:latin typeface="Calibri" charset="0"/>
                        </a:rPr>
                        <a:t>0.119270388</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bbk_wlds0vth_3_u1_ev_c_pcs_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is-IS" sz="1400" b="0" i="0" u="none" strike="noStrike">
                          <a:solidFill>
                            <a:srgbClr val="000000"/>
                          </a:solidFill>
                          <a:effectLst/>
                          <a:latin typeface="Calibri" charset="0"/>
                        </a:rPr>
                        <a:t>8.327327334</a:t>
                      </a:r>
                    </a:p>
                  </a:txBody>
                  <a:tcPr marL="12700" marR="12700" marT="12700" marB="0" anchor="b"/>
                </a:tc>
                <a:tc>
                  <a:txBody>
                    <a:bodyPr/>
                    <a:lstStyle/>
                    <a:p>
                      <a:pPr algn="r" fontAlgn="b"/>
                      <a:r>
                        <a:rPr lang="is-IS" sz="1400" b="0" i="0" u="none" strike="noStrike">
                          <a:solidFill>
                            <a:srgbClr val="000000"/>
                          </a:solidFill>
                          <a:effectLst/>
                          <a:latin typeface="Calibri" charset="0"/>
                        </a:rPr>
                        <a:t>8.327327334</a:t>
                      </a:r>
                    </a:p>
                  </a:txBody>
                  <a:tcPr marL="12700" marR="12700" marT="12700" marB="0" anchor="b"/>
                </a:tc>
                <a:tc>
                  <a:txBody>
                    <a:bodyPr/>
                    <a:lstStyle/>
                    <a:p>
                      <a:pPr algn="r" fontAlgn="b"/>
                      <a:r>
                        <a:rPr lang="is-IS" sz="1400" b="0" i="0" u="none" strike="noStrike">
                          <a:solidFill>
                            <a:srgbClr val="000000"/>
                          </a:solidFill>
                          <a:effectLst/>
                          <a:latin typeface="Calibri" charset="0"/>
                        </a:rPr>
                        <a:t>11.3120455</a:t>
                      </a:r>
                    </a:p>
                  </a:txBody>
                  <a:tcPr marL="12700" marR="12700" marT="12700" marB="0" anchor="b"/>
                </a:tc>
                <a:tc>
                  <a:txBody>
                    <a:bodyPr/>
                    <a:lstStyle/>
                    <a:p>
                      <a:pPr algn="r" fontAlgn="b"/>
                      <a:r>
                        <a:rPr lang="is-IS" sz="1400" b="0" i="0" u="none" strike="noStrike">
                          <a:solidFill>
                            <a:srgbClr val="000000"/>
                          </a:solidFill>
                          <a:effectLst/>
                          <a:latin typeface="Calibri" charset="0"/>
                        </a:rPr>
                        <a:t>0.000774069</a:t>
                      </a:r>
                    </a:p>
                  </a:txBody>
                  <a:tcPr marL="12700" marR="12700" marT="12700" marB="0" anchor="b"/>
                </a:tc>
                <a:tc>
                  <a:txBody>
                    <a:bodyPr/>
                    <a:lstStyle/>
                    <a:p>
                      <a:pPr algn="r" fontAlgn="b"/>
                      <a:r>
                        <a:rPr lang="cs-CZ" sz="1400" b="0" i="0" u="none" strike="noStrike" dirty="0">
                          <a:solidFill>
                            <a:srgbClr val="000000"/>
                          </a:solidFill>
                          <a:effectLst/>
                          <a:latin typeface="Calibri" charset="0"/>
                        </a:rPr>
                        <a:t>0.114954822</a:t>
                      </a:r>
                    </a:p>
                  </a:txBody>
                  <a:tcPr marL="12700" marR="12700" marT="12700" marB="0" anchor="b"/>
                </a:tc>
              </a:tr>
              <a:tr h="271682">
                <a:tc>
                  <a:txBody>
                    <a:bodyPr/>
                    <a:lstStyle/>
                    <a:p>
                      <a:pPr algn="l" fontAlgn="b"/>
                      <a:r>
                        <a:rPr lang="en-US" sz="1400" b="0" i="0" u="none" strike="noStrike">
                          <a:solidFill>
                            <a:srgbClr val="000000"/>
                          </a:solidFill>
                          <a:effectLst/>
                          <a:latin typeface="Calibri" charset="0"/>
                        </a:rPr>
                        <a:t>wlleak_post_33_na_</a:t>
                      </a:r>
                    </a:p>
                  </a:txBody>
                  <a:tcPr marL="12700" marR="12700" marT="12700" marB="0" anchor="b"/>
                </a:tc>
                <a:tc>
                  <a:txBody>
                    <a:bodyPr/>
                    <a:lstStyle/>
                    <a:p>
                      <a:pPr algn="r" fontAlgn="b"/>
                      <a:r>
                        <a:rPr lang="en-US" sz="1400" b="0" i="0" u="none" strike="noStrike">
                          <a:solidFill>
                            <a:srgbClr val="000000"/>
                          </a:solidFill>
                          <a:effectLst/>
                          <a:latin typeface="Calibri" charset="0"/>
                        </a:rPr>
                        <a:t>1</a:t>
                      </a:r>
                    </a:p>
                  </a:txBody>
                  <a:tcPr marL="12700" marR="12700" marT="12700" marB="0" anchor="b"/>
                </a:tc>
                <a:tc>
                  <a:txBody>
                    <a:bodyPr/>
                    <a:lstStyle/>
                    <a:p>
                      <a:pPr algn="r" fontAlgn="b"/>
                      <a:r>
                        <a:rPr lang="hr-HR" sz="1400" b="0" i="0" u="none" strike="noStrike">
                          <a:solidFill>
                            <a:srgbClr val="000000"/>
                          </a:solidFill>
                          <a:effectLst/>
                          <a:latin typeface="Calibri" charset="0"/>
                        </a:rPr>
                        <a:t>6.158918881</a:t>
                      </a:r>
                    </a:p>
                  </a:txBody>
                  <a:tcPr marL="12700" marR="12700" marT="12700" marB="0" anchor="b"/>
                </a:tc>
                <a:tc>
                  <a:txBody>
                    <a:bodyPr/>
                    <a:lstStyle/>
                    <a:p>
                      <a:pPr algn="r" fontAlgn="b"/>
                      <a:r>
                        <a:rPr lang="hr-HR" sz="1400" b="0" i="0" u="none" strike="noStrike">
                          <a:solidFill>
                            <a:srgbClr val="000000"/>
                          </a:solidFill>
                          <a:effectLst/>
                          <a:latin typeface="Calibri" charset="0"/>
                        </a:rPr>
                        <a:t>6.158918881</a:t>
                      </a:r>
                    </a:p>
                  </a:txBody>
                  <a:tcPr marL="12700" marR="12700" marT="12700" marB="0" anchor="b"/>
                </a:tc>
                <a:tc>
                  <a:txBody>
                    <a:bodyPr/>
                    <a:lstStyle/>
                    <a:p>
                      <a:pPr algn="r" fontAlgn="b"/>
                      <a:r>
                        <a:rPr lang="is-IS" sz="1400" b="0" i="0" u="none" strike="noStrike">
                          <a:solidFill>
                            <a:srgbClr val="000000"/>
                          </a:solidFill>
                          <a:effectLst/>
                          <a:latin typeface="Calibri" charset="0"/>
                        </a:rPr>
                        <a:t>8.366426324</a:t>
                      </a:r>
                    </a:p>
                  </a:txBody>
                  <a:tcPr marL="12700" marR="12700" marT="12700" marB="0" anchor="b"/>
                </a:tc>
                <a:tc>
                  <a:txBody>
                    <a:bodyPr/>
                    <a:lstStyle/>
                    <a:p>
                      <a:pPr algn="r" fontAlgn="b"/>
                      <a:r>
                        <a:rPr lang="cs-CZ" sz="1400" b="0" i="0" u="none" strike="noStrike">
                          <a:solidFill>
                            <a:srgbClr val="000000"/>
                          </a:solidFill>
                          <a:effectLst/>
                          <a:latin typeface="Calibri" charset="0"/>
                        </a:rPr>
                        <a:t>0.003833597</a:t>
                      </a:r>
                    </a:p>
                  </a:txBody>
                  <a:tcPr marL="12700" marR="12700" marT="12700" marB="0" anchor="b"/>
                </a:tc>
                <a:tc>
                  <a:txBody>
                    <a:bodyPr/>
                    <a:lstStyle/>
                    <a:p>
                      <a:pPr algn="r" fontAlgn="b"/>
                      <a:r>
                        <a:rPr lang="is-IS" sz="1400" b="0" i="0" u="none" strike="noStrike" dirty="0">
                          <a:solidFill>
                            <a:srgbClr val="000000"/>
                          </a:solidFill>
                          <a:effectLst/>
                          <a:latin typeface="Calibri" charset="0"/>
                        </a:rPr>
                        <a:t>0.085020967</a:t>
                      </a:r>
                    </a:p>
                  </a:txBody>
                  <a:tcPr marL="12700" marR="12700" marT="12700" marB="0" anchor="b"/>
                </a:tc>
              </a:tr>
            </a:tbl>
          </a:graphicData>
        </a:graphic>
      </p:graphicFrame>
    </p:spTree>
    <p:extLst>
      <p:ext uri="{BB962C8B-B14F-4D97-AF65-F5344CB8AC3E}">
        <p14:creationId xmlns:p14="http://schemas.microsoft.com/office/powerpoint/2010/main" val="8652511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 y="1038386"/>
            <a:ext cx="11247120" cy="5133814"/>
          </a:xfrm>
        </p:spPr>
        <p:txBody>
          <a:bodyPr/>
          <a:lstStyle/>
          <a:p>
            <a:r>
              <a:rPr lang="en-US" dirty="0" smtClean="0"/>
              <a:t>Retrieved </a:t>
            </a:r>
            <a:r>
              <a:rPr lang="en-US" dirty="0" err="1" smtClean="0"/>
              <a:t>Diequal</a:t>
            </a:r>
            <a:r>
              <a:rPr lang="en-US" dirty="0" smtClean="0"/>
              <a:t> data by max FBC from </a:t>
            </a:r>
            <a:r>
              <a:rPr lang="en-US" dirty="0" err="1" smtClean="0"/>
              <a:t>htpd</a:t>
            </a:r>
            <a:r>
              <a:rPr lang="en-US" dirty="0" smtClean="0"/>
              <a:t>, </a:t>
            </a:r>
            <a:r>
              <a:rPr lang="en-US" dirty="0" err="1" smtClean="0"/>
              <a:t>rtpd</a:t>
            </a:r>
            <a:r>
              <a:rPr lang="en-US" dirty="0" smtClean="0"/>
              <a:t> and </a:t>
            </a:r>
            <a:r>
              <a:rPr lang="en-US" dirty="0" err="1" smtClean="0"/>
              <a:t>ltpd</a:t>
            </a:r>
            <a:r>
              <a:rPr lang="en-US" dirty="0" smtClean="0"/>
              <a:t> test.</a:t>
            </a:r>
          </a:p>
          <a:p>
            <a:r>
              <a:rPr lang="en-US" dirty="0" smtClean="0"/>
              <a:t>Combining data with </a:t>
            </a:r>
            <a:r>
              <a:rPr lang="en-US" dirty="0" err="1" smtClean="0"/>
              <a:t>Diesort</a:t>
            </a:r>
            <a:r>
              <a:rPr lang="en-US" dirty="0" smtClean="0"/>
              <a:t> </a:t>
            </a:r>
            <a:r>
              <a:rPr lang="en-US" dirty="0" err="1" smtClean="0"/>
              <a:t>parametrs</a:t>
            </a:r>
            <a:r>
              <a:rPr lang="en-US" dirty="0"/>
              <a:t>.</a:t>
            </a:r>
            <a:r>
              <a:rPr lang="en-US" dirty="0" smtClean="0"/>
              <a:t> </a:t>
            </a:r>
            <a:endParaRPr lang="en-US" dirty="0"/>
          </a:p>
        </p:txBody>
      </p:sp>
      <p:sp>
        <p:nvSpPr>
          <p:cNvPr id="3" name="Title 2"/>
          <p:cNvSpPr>
            <a:spLocks noGrp="1"/>
          </p:cNvSpPr>
          <p:nvPr>
            <p:ph type="title"/>
          </p:nvPr>
        </p:nvSpPr>
        <p:spPr>
          <a:xfrm>
            <a:off x="472440" y="365759"/>
            <a:ext cx="11247120" cy="113307"/>
          </a:xfrm>
        </p:spPr>
        <p:txBody>
          <a:bodyPr>
            <a:normAutofit fontScale="90000"/>
          </a:bodyPr>
          <a:lstStyle/>
          <a:p>
            <a:pPr algn="ctr"/>
            <a:r>
              <a:rPr lang="en-US" dirty="0" smtClean="0">
                <a:solidFill>
                  <a:schemeClr val="accent5">
                    <a:lumMod val="75000"/>
                  </a:schemeClr>
                </a:solidFill>
              </a:rPr>
              <a:t>Data engineering</a:t>
            </a:r>
            <a:endParaRPr lang="en-US" dirty="0">
              <a:solidFill>
                <a:schemeClr val="accent5">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7" name="Rounded Rectangle 6"/>
          <p:cNvSpPr/>
          <p:nvPr/>
        </p:nvSpPr>
        <p:spPr>
          <a:xfrm>
            <a:off x="1083866" y="2341815"/>
            <a:ext cx="2339662" cy="84431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rPr>
              <a:t>HTPD</a:t>
            </a:r>
            <a:endParaRPr lang="en-US" dirty="0">
              <a:solidFill>
                <a:srgbClr val="FF0000"/>
              </a:solidFill>
            </a:endParaRPr>
          </a:p>
        </p:txBody>
      </p:sp>
      <p:sp>
        <p:nvSpPr>
          <p:cNvPr id="8" name="Rounded Rectangle 7"/>
          <p:cNvSpPr/>
          <p:nvPr/>
        </p:nvSpPr>
        <p:spPr>
          <a:xfrm>
            <a:off x="1133341" y="3587001"/>
            <a:ext cx="2339662" cy="79714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RTPD</a:t>
            </a:r>
            <a:endParaRPr lang="en-US" dirty="0"/>
          </a:p>
        </p:txBody>
      </p:sp>
      <p:sp>
        <p:nvSpPr>
          <p:cNvPr id="10" name="Rounded Rectangle 9"/>
          <p:cNvSpPr/>
          <p:nvPr/>
        </p:nvSpPr>
        <p:spPr>
          <a:xfrm>
            <a:off x="1133341" y="4907902"/>
            <a:ext cx="2367566" cy="8783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LTPD</a:t>
            </a:r>
            <a:endParaRPr lang="en-US" dirty="0"/>
          </a:p>
        </p:txBody>
      </p:sp>
      <p:cxnSp>
        <p:nvCxnSpPr>
          <p:cNvPr id="12" name="Straight Arrow Connector 11"/>
          <p:cNvCxnSpPr/>
          <p:nvPr/>
        </p:nvCxnSpPr>
        <p:spPr>
          <a:xfrm>
            <a:off x="3616905" y="2722747"/>
            <a:ext cx="695835" cy="60663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616905" y="4891978"/>
            <a:ext cx="584775" cy="48024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66016" y="3985573"/>
            <a:ext cx="563814"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Can 17"/>
          <p:cNvSpPr/>
          <p:nvPr/>
        </p:nvSpPr>
        <p:spPr>
          <a:xfrm>
            <a:off x="4564251" y="2948450"/>
            <a:ext cx="665200" cy="2567316"/>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DQ+ </a:t>
            </a:r>
          </a:p>
          <a:p>
            <a:pPr algn="ctr"/>
            <a:endParaRPr lang="en-US" baseline="30000" dirty="0"/>
          </a:p>
          <a:p>
            <a:pPr algn="ctr"/>
            <a:r>
              <a:rPr lang="en-US" dirty="0" smtClean="0"/>
              <a:t>T</a:t>
            </a:r>
            <a:endParaRPr lang="en-US" dirty="0"/>
          </a:p>
        </p:txBody>
      </p:sp>
      <p:sp>
        <p:nvSpPr>
          <p:cNvPr id="30" name="Cross 29"/>
          <p:cNvSpPr/>
          <p:nvPr/>
        </p:nvSpPr>
        <p:spPr>
          <a:xfrm>
            <a:off x="5607227" y="3638550"/>
            <a:ext cx="504706" cy="517159"/>
          </a:xfrm>
          <a:prstGeom prst="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a:off x="6266361" y="2689039"/>
            <a:ext cx="1695242" cy="3262220"/>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DS</a:t>
            </a:r>
            <a:endParaRPr lang="en-US" dirty="0"/>
          </a:p>
        </p:txBody>
      </p:sp>
      <p:sp>
        <p:nvSpPr>
          <p:cNvPr id="33" name="Cube 32"/>
          <p:cNvSpPr/>
          <p:nvPr/>
        </p:nvSpPr>
        <p:spPr>
          <a:xfrm>
            <a:off x="8915302" y="2653516"/>
            <a:ext cx="2939512" cy="2222785"/>
          </a:xfrm>
          <a:prstGeom prst="cube">
            <a:avLst/>
          </a:prstGeom>
          <a:solidFill>
            <a:srgbClr val="0185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18231 x 1781</a:t>
            </a:r>
          </a:p>
          <a:p>
            <a:pPr algn="ctr"/>
            <a:endParaRPr lang="en-US" dirty="0"/>
          </a:p>
          <a:p>
            <a:pPr algn="ctr"/>
            <a:r>
              <a:rPr lang="en-US" dirty="0" smtClean="0"/>
              <a:t>Table for cleaning </a:t>
            </a:r>
            <a:endParaRPr lang="en-US" dirty="0"/>
          </a:p>
        </p:txBody>
      </p:sp>
      <p:sp>
        <p:nvSpPr>
          <p:cNvPr id="34" name="Striped Right Arrow 33"/>
          <p:cNvSpPr/>
          <p:nvPr/>
        </p:nvSpPr>
        <p:spPr>
          <a:xfrm>
            <a:off x="8275535" y="3671077"/>
            <a:ext cx="325835" cy="484632"/>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2335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679917177"/>
              </p:ext>
            </p:extLst>
          </p:nvPr>
        </p:nvGraphicFramePr>
        <p:xfrm>
          <a:off x="473073" y="744055"/>
          <a:ext cx="11246487" cy="6063350"/>
        </p:xfrm>
        <a:graphic>
          <a:graphicData uri="http://schemas.openxmlformats.org/drawingml/2006/table">
            <a:tbl>
              <a:tblPr firstRow="1" bandRow="1">
                <a:tableStyleId>{5C22544A-7EE6-4342-B048-85BDC9FD1C3A}</a:tableStyleId>
              </a:tblPr>
              <a:tblGrid>
                <a:gridCol w="2532019"/>
                <a:gridCol w="681263"/>
                <a:gridCol w="1606641"/>
                <a:gridCol w="1606641"/>
                <a:gridCol w="1606641"/>
                <a:gridCol w="1606641"/>
                <a:gridCol w="1606641"/>
              </a:tblGrid>
              <a:tr h="274581">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Df</a:t>
                      </a:r>
                    </a:p>
                  </a:txBody>
                  <a:tcPr marL="12700" marR="12700" marT="12700" marB="0" anchor="b"/>
                </a:tc>
                <a:tc>
                  <a:txBody>
                    <a:bodyPr/>
                    <a:lstStyle/>
                    <a:p>
                      <a:pPr algn="l" fontAlgn="b"/>
                      <a:r>
                        <a:rPr lang="en-US" sz="1200" b="0" i="0" u="none" strike="noStrike">
                          <a:solidFill>
                            <a:srgbClr val="000000"/>
                          </a:solidFill>
                          <a:effectLst/>
                          <a:latin typeface="Calibri" charset="0"/>
                        </a:rPr>
                        <a:t>Sum Sq</a:t>
                      </a:r>
                    </a:p>
                  </a:txBody>
                  <a:tcPr marL="12700" marR="12700" marT="12700" marB="0" anchor="b"/>
                </a:tc>
                <a:tc>
                  <a:txBody>
                    <a:bodyPr/>
                    <a:lstStyle/>
                    <a:p>
                      <a:pPr algn="l" fontAlgn="b"/>
                      <a:r>
                        <a:rPr lang="en-US" sz="1200" b="0" i="0" u="none" strike="noStrike">
                          <a:solidFill>
                            <a:srgbClr val="000000"/>
                          </a:solidFill>
                          <a:effectLst/>
                          <a:latin typeface="Calibri" charset="0"/>
                        </a:rPr>
                        <a:t>Mean Sq</a:t>
                      </a:r>
                    </a:p>
                  </a:txBody>
                  <a:tcPr marL="12700" marR="12700" marT="12700" marB="0" anchor="b"/>
                </a:tc>
                <a:tc>
                  <a:txBody>
                    <a:bodyPr/>
                    <a:lstStyle/>
                    <a:p>
                      <a:pPr algn="l" fontAlgn="b"/>
                      <a:r>
                        <a:rPr lang="en-US" sz="1200" b="0" i="0" u="none" strike="noStrike">
                          <a:solidFill>
                            <a:srgbClr val="000000"/>
                          </a:solidFill>
                          <a:effectLst/>
                          <a:latin typeface="Calibri" charset="0"/>
                        </a:rPr>
                        <a:t>F value</a:t>
                      </a:r>
                    </a:p>
                  </a:txBody>
                  <a:tcPr marL="12700" marR="12700" marT="12700" marB="0" anchor="b"/>
                </a:tc>
                <a:tc>
                  <a:txBody>
                    <a:bodyPr/>
                    <a:lstStyle/>
                    <a:p>
                      <a:pPr algn="l" fontAlgn="b"/>
                      <a:r>
                        <a:rPr lang="en-US" sz="1200" b="0" i="0" u="none" strike="noStrike">
                          <a:solidFill>
                            <a:srgbClr val="000000"/>
                          </a:solidFill>
                          <a:effectLst/>
                          <a:latin typeface="Calibri" charset="0"/>
                        </a:rPr>
                        <a:t>Pr(&gt;F)</a:t>
                      </a:r>
                    </a:p>
                  </a:txBody>
                  <a:tcPr marL="12700" marR="12700" marT="12700" marB="0" anchor="b"/>
                </a:tc>
                <a:tc>
                  <a:txBody>
                    <a:bodyPr/>
                    <a:lstStyle/>
                    <a:p>
                      <a:pPr algn="l" fontAlgn="b"/>
                      <a:r>
                        <a:rPr lang="en-US" sz="1200" b="0" i="0" u="none" strike="noStrike">
                          <a:solidFill>
                            <a:srgbClr val="000000"/>
                          </a:solidFill>
                          <a:effectLst/>
                          <a:latin typeface="Calibri" charset="0"/>
                        </a:rPr>
                        <a:t>PctExp</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Residuals</a:t>
                      </a:r>
                    </a:p>
                  </a:txBody>
                  <a:tcPr marL="12700" marR="12700" marT="12700" marB="0" anchor="b"/>
                </a:tc>
                <a:tc>
                  <a:txBody>
                    <a:bodyPr/>
                    <a:lstStyle/>
                    <a:p>
                      <a:pPr algn="r" fontAlgn="b"/>
                      <a:r>
                        <a:rPr lang="is-IS" sz="1200" b="0" i="0" u="none" strike="noStrike">
                          <a:solidFill>
                            <a:srgbClr val="000000"/>
                          </a:solidFill>
                          <a:effectLst/>
                          <a:latin typeface="Calibri" charset="0"/>
                        </a:rPr>
                        <a:t>17805</a:t>
                      </a:r>
                    </a:p>
                  </a:txBody>
                  <a:tcPr marL="12700" marR="12700" marT="12700" marB="0" anchor="b"/>
                </a:tc>
                <a:tc>
                  <a:txBody>
                    <a:bodyPr/>
                    <a:lstStyle/>
                    <a:p>
                      <a:pPr algn="r" fontAlgn="b"/>
                      <a:r>
                        <a:rPr lang="hr-HR" sz="1200" b="0" i="0" u="none" strike="noStrike">
                          <a:solidFill>
                            <a:srgbClr val="000000"/>
                          </a:solidFill>
                          <a:effectLst/>
                          <a:latin typeface="Calibri" charset="0"/>
                        </a:rPr>
                        <a:t>6029.142346</a:t>
                      </a:r>
                    </a:p>
                  </a:txBody>
                  <a:tcPr marL="12700" marR="12700" marT="12700" marB="0" anchor="b"/>
                </a:tc>
                <a:tc>
                  <a:txBody>
                    <a:bodyPr/>
                    <a:lstStyle/>
                    <a:p>
                      <a:pPr algn="r" fontAlgn="b"/>
                      <a:r>
                        <a:rPr lang="is-IS" sz="1200" b="0" i="0" u="none" strike="noStrike">
                          <a:solidFill>
                            <a:srgbClr val="000000"/>
                          </a:solidFill>
                          <a:effectLst/>
                          <a:latin typeface="Calibri" charset="0"/>
                        </a:rPr>
                        <a:t>0.338620744</a:t>
                      </a:r>
                    </a:p>
                  </a:txBody>
                  <a:tcPr marL="12700" marR="12700" marT="12700" marB="0" anchor="b"/>
                </a:tc>
                <a:tc>
                  <a:txBody>
                    <a:bodyPr/>
                    <a:lstStyle/>
                    <a:p>
                      <a:pPr algn="l" fontAlgn="b"/>
                      <a:r>
                        <a:rPr lang="en-US" sz="1200" b="0" i="0" u="none" strike="noStrike">
                          <a:solidFill>
                            <a:srgbClr val="000000"/>
                          </a:solidFill>
                          <a:effectLst/>
                          <a:latin typeface="Calibri" charset="0"/>
                        </a:rPr>
                        <a:t>NA</a:t>
                      </a:r>
                    </a:p>
                  </a:txBody>
                  <a:tcPr marL="12700" marR="12700" marT="12700" marB="0" anchor="b"/>
                </a:tc>
                <a:tc>
                  <a:txBody>
                    <a:bodyPr/>
                    <a:lstStyle/>
                    <a:p>
                      <a:pPr algn="l" fontAlgn="b"/>
                      <a:r>
                        <a:rPr lang="en-US" sz="1200" b="0" i="0" u="none" strike="noStrike">
                          <a:solidFill>
                            <a:srgbClr val="000000"/>
                          </a:solidFill>
                          <a:effectLst/>
                          <a:latin typeface="Calibri" charset="0"/>
                        </a:rPr>
                        <a:t>NA</a:t>
                      </a:r>
                    </a:p>
                  </a:txBody>
                  <a:tcPr marL="12700" marR="12700" marT="12700" marB="0" anchor="b"/>
                </a:tc>
                <a:tc>
                  <a:txBody>
                    <a:bodyPr/>
                    <a:lstStyle/>
                    <a:p>
                      <a:pPr algn="r" fontAlgn="b"/>
                      <a:r>
                        <a:rPr lang="nb-NO" sz="1200" b="0" i="0" u="none" strike="noStrike">
                          <a:solidFill>
                            <a:srgbClr val="000000"/>
                          </a:solidFill>
                          <a:effectLst/>
                          <a:latin typeface="Calibri" charset="0"/>
                        </a:rPr>
                        <a:t>33.29178545</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levelMP</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nb-NO" sz="1200" b="0" i="0" u="none" strike="noStrike">
                          <a:solidFill>
                            <a:srgbClr val="000000"/>
                          </a:solidFill>
                          <a:effectLst/>
                          <a:latin typeface="Calibri" charset="0"/>
                        </a:rPr>
                        <a:t>3432.402252</a:t>
                      </a:r>
                    </a:p>
                  </a:txBody>
                  <a:tcPr marL="12700" marR="12700" marT="12700" marB="0" anchor="b"/>
                </a:tc>
                <a:tc>
                  <a:txBody>
                    <a:bodyPr/>
                    <a:lstStyle/>
                    <a:p>
                      <a:pPr algn="r" fontAlgn="b"/>
                      <a:r>
                        <a:rPr lang="nb-NO" sz="1200" b="0" i="0" u="none" strike="noStrike">
                          <a:solidFill>
                            <a:srgbClr val="000000"/>
                          </a:solidFill>
                          <a:effectLst/>
                          <a:latin typeface="Calibri" charset="0"/>
                        </a:rPr>
                        <a:t>3432.402252</a:t>
                      </a:r>
                    </a:p>
                  </a:txBody>
                  <a:tcPr marL="12700" marR="12700" marT="12700" marB="0" anchor="b"/>
                </a:tc>
                <a:tc>
                  <a:txBody>
                    <a:bodyPr/>
                    <a:lstStyle/>
                    <a:p>
                      <a:pPr algn="r" fontAlgn="b"/>
                      <a:r>
                        <a:rPr lang="is-IS" sz="1200" b="0" i="0" u="none" strike="noStrike">
                          <a:solidFill>
                            <a:srgbClr val="000000"/>
                          </a:solidFill>
                          <a:effectLst/>
                          <a:latin typeface="Calibri" charset="0"/>
                        </a:rPr>
                        <a:t>10136.4205</a:t>
                      </a:r>
                    </a:p>
                  </a:txBody>
                  <a:tcPr marL="12700" marR="12700" marT="12700" marB="0" anchor="b"/>
                </a:tc>
                <a:tc>
                  <a:txBody>
                    <a:bodyPr/>
                    <a:lstStyle/>
                    <a:p>
                      <a:pPr algn="r" fontAlgn="b"/>
                      <a:r>
                        <a:rPr lang="en-US" sz="1200" b="0" i="0" u="none" strike="noStrike">
                          <a:solidFill>
                            <a:srgbClr val="000000"/>
                          </a:solidFill>
                          <a:effectLst/>
                          <a:latin typeface="Calibri" charset="0"/>
                        </a:rPr>
                        <a:t>0</a:t>
                      </a:r>
                    </a:p>
                  </a:txBody>
                  <a:tcPr marL="12700" marR="12700" marT="12700" marB="0" anchor="b"/>
                </a:tc>
                <a:tc>
                  <a:txBody>
                    <a:bodyPr/>
                    <a:lstStyle/>
                    <a:p>
                      <a:pPr algn="r" fontAlgn="b"/>
                      <a:r>
                        <a:rPr lang="is-IS" sz="1200" b="0" i="0" u="none" strike="noStrike">
                          <a:solidFill>
                            <a:srgbClr val="000000"/>
                          </a:solidFill>
                          <a:effectLst/>
                          <a:latin typeface="Calibri" charset="0"/>
                        </a:rPr>
                        <a:t>18.95307704</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1276.559044</a:t>
                      </a:r>
                    </a:p>
                  </a:txBody>
                  <a:tcPr marL="12700" marR="12700" marT="12700" marB="0" anchor="b"/>
                </a:tc>
                <a:tc>
                  <a:txBody>
                    <a:bodyPr/>
                    <a:lstStyle/>
                    <a:p>
                      <a:pPr algn="r" fontAlgn="b"/>
                      <a:r>
                        <a:rPr lang="is-IS" sz="1200" b="0" i="0" u="none" strike="noStrike">
                          <a:solidFill>
                            <a:srgbClr val="000000"/>
                          </a:solidFill>
                          <a:effectLst/>
                          <a:latin typeface="Calibri" charset="0"/>
                        </a:rPr>
                        <a:t>1276.559044</a:t>
                      </a:r>
                    </a:p>
                  </a:txBody>
                  <a:tcPr marL="12700" marR="12700" marT="12700" marB="0" anchor="b"/>
                </a:tc>
                <a:tc>
                  <a:txBody>
                    <a:bodyPr/>
                    <a:lstStyle/>
                    <a:p>
                      <a:pPr algn="r" fontAlgn="b"/>
                      <a:r>
                        <a:rPr lang="fi-FI" sz="1200" b="0" i="0" u="none" strike="noStrike">
                          <a:solidFill>
                            <a:srgbClr val="000000"/>
                          </a:solidFill>
                          <a:effectLst/>
                          <a:latin typeface="Calibri" charset="0"/>
                        </a:rPr>
                        <a:t>3769.878445</a:t>
                      </a:r>
                    </a:p>
                  </a:txBody>
                  <a:tcPr marL="12700" marR="12700" marT="12700" marB="0" anchor="b"/>
                </a:tc>
                <a:tc>
                  <a:txBody>
                    <a:bodyPr/>
                    <a:lstStyle/>
                    <a:p>
                      <a:pPr algn="r" fontAlgn="b"/>
                      <a:r>
                        <a:rPr lang="en-US" sz="1200" b="0" i="0" u="none" strike="noStrike">
                          <a:solidFill>
                            <a:srgbClr val="000000"/>
                          </a:solidFill>
                          <a:effectLst/>
                          <a:latin typeface="Calibri" charset="0"/>
                        </a:rPr>
                        <a:t>0</a:t>
                      </a:r>
                    </a:p>
                  </a:txBody>
                  <a:tcPr marL="12700" marR="12700" marT="12700" marB="0" anchor="b"/>
                </a:tc>
                <a:tc>
                  <a:txBody>
                    <a:bodyPr/>
                    <a:lstStyle/>
                    <a:p>
                      <a:pPr algn="r" fontAlgn="b"/>
                      <a:r>
                        <a:rPr lang="is-IS" sz="1200" b="0" i="0" u="none" strike="noStrike">
                          <a:solidFill>
                            <a:srgbClr val="000000"/>
                          </a:solidFill>
                          <a:effectLst/>
                          <a:latin typeface="Calibri" charset="0"/>
                        </a:rPr>
                        <a:t>7.048917966</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eires20x1__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284.9685207</a:t>
                      </a:r>
                    </a:p>
                  </a:txBody>
                  <a:tcPr marL="12700" marR="12700" marT="12700" marB="0" anchor="b"/>
                </a:tc>
                <a:tc>
                  <a:txBody>
                    <a:bodyPr/>
                    <a:lstStyle/>
                    <a:p>
                      <a:pPr algn="r" fontAlgn="b"/>
                      <a:r>
                        <a:rPr lang="is-IS" sz="1200" b="0" i="0" u="none" strike="noStrike">
                          <a:solidFill>
                            <a:srgbClr val="000000"/>
                          </a:solidFill>
                          <a:effectLst/>
                          <a:latin typeface="Calibri" charset="0"/>
                        </a:rPr>
                        <a:t>284.9685207</a:t>
                      </a:r>
                    </a:p>
                  </a:txBody>
                  <a:tcPr marL="12700" marR="12700" marT="12700" marB="0" anchor="b"/>
                </a:tc>
                <a:tc>
                  <a:txBody>
                    <a:bodyPr/>
                    <a:lstStyle/>
                    <a:p>
                      <a:pPr algn="r" fontAlgn="b"/>
                      <a:r>
                        <a:rPr lang="nb-NO" sz="1200" b="0" i="0" u="none" strike="noStrike">
                          <a:solidFill>
                            <a:srgbClr val="000000"/>
                          </a:solidFill>
                          <a:effectLst/>
                          <a:latin typeface="Calibri" charset="0"/>
                        </a:rPr>
                        <a:t>841.5565964</a:t>
                      </a:r>
                    </a:p>
                  </a:txBody>
                  <a:tcPr marL="12700" marR="12700" marT="12700" marB="0" anchor="b"/>
                </a:tc>
                <a:tc>
                  <a:txBody>
                    <a:bodyPr/>
                    <a:lstStyle/>
                    <a:p>
                      <a:pPr algn="r" fontAlgn="b"/>
                      <a:r>
                        <a:rPr lang="nb-NO" sz="1200" b="0" i="0" u="none" strike="noStrike">
                          <a:solidFill>
                            <a:srgbClr val="000000"/>
                          </a:solidFill>
                          <a:effectLst/>
                          <a:latin typeface="Calibri" charset="0"/>
                        </a:rPr>
                        <a:t>7.84E-181</a:t>
                      </a:r>
                    </a:p>
                  </a:txBody>
                  <a:tcPr marL="12700" marR="12700" marT="12700" marB="0" anchor="b"/>
                </a:tc>
                <a:tc>
                  <a:txBody>
                    <a:bodyPr/>
                    <a:lstStyle/>
                    <a:p>
                      <a:pPr algn="r" fontAlgn="b"/>
                      <a:r>
                        <a:rPr lang="hr-HR" sz="1200" b="0" i="0" u="none" strike="noStrike">
                          <a:solidFill>
                            <a:srgbClr val="000000"/>
                          </a:solidFill>
                          <a:effectLst/>
                          <a:latin typeface="Calibri" charset="0"/>
                        </a:rPr>
                        <a:t>1.573542356</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vth_sgs_med_mv_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155.5935179</a:t>
                      </a:r>
                    </a:p>
                  </a:txBody>
                  <a:tcPr marL="12700" marR="12700" marT="12700" marB="0" anchor="b"/>
                </a:tc>
                <a:tc>
                  <a:txBody>
                    <a:bodyPr/>
                    <a:lstStyle/>
                    <a:p>
                      <a:pPr algn="r" fontAlgn="b"/>
                      <a:r>
                        <a:rPr lang="fi-FI" sz="1200" b="0" i="0" u="none" strike="noStrike">
                          <a:solidFill>
                            <a:srgbClr val="000000"/>
                          </a:solidFill>
                          <a:effectLst/>
                          <a:latin typeface="Calibri" charset="0"/>
                        </a:rPr>
                        <a:t>155.5935179</a:t>
                      </a:r>
                    </a:p>
                  </a:txBody>
                  <a:tcPr marL="12700" marR="12700" marT="12700" marB="0" anchor="b"/>
                </a:tc>
                <a:tc>
                  <a:txBody>
                    <a:bodyPr/>
                    <a:lstStyle/>
                    <a:p>
                      <a:pPr algn="r" fontAlgn="b"/>
                      <a:r>
                        <a:rPr lang="hr-HR" sz="1200" b="0" i="0" u="none" strike="noStrike">
                          <a:solidFill>
                            <a:srgbClr val="000000"/>
                          </a:solidFill>
                          <a:effectLst/>
                          <a:latin typeface="Calibri" charset="0"/>
                        </a:rPr>
                        <a:t>459.4919854</a:t>
                      </a:r>
                    </a:p>
                  </a:txBody>
                  <a:tcPr marL="12700" marR="12700" marT="12700" marB="0" anchor="b"/>
                </a:tc>
                <a:tc>
                  <a:txBody>
                    <a:bodyPr/>
                    <a:lstStyle/>
                    <a:p>
                      <a:pPr algn="r" fontAlgn="b"/>
                      <a:r>
                        <a:rPr lang="nb-NO" sz="1200" b="0" i="0" u="none" strike="noStrike">
                          <a:solidFill>
                            <a:srgbClr val="000000"/>
                          </a:solidFill>
                          <a:effectLst/>
                          <a:latin typeface="Calibri" charset="0"/>
                        </a:rPr>
                        <a:t>1.16E-100</a:t>
                      </a:r>
                    </a:p>
                  </a:txBody>
                  <a:tcPr marL="12700" marR="12700" marT="12700" marB="0" anchor="b"/>
                </a:tc>
                <a:tc>
                  <a:txBody>
                    <a:bodyPr/>
                    <a:lstStyle/>
                    <a:p>
                      <a:pPr algn="r" fontAlgn="b"/>
                      <a:r>
                        <a:rPr lang="nb-NO" sz="1200" b="0" i="0" u="none" strike="noStrike">
                          <a:solidFill>
                            <a:srgbClr val="000000"/>
                          </a:solidFill>
                          <a:effectLst/>
                          <a:latin typeface="Calibri" charset="0"/>
                        </a:rPr>
                        <a:t>0.859158023</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vth_wlds1_med_mv_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cs-CZ" sz="1200" b="0" i="0" u="none" strike="noStrike">
                          <a:solidFill>
                            <a:srgbClr val="000000"/>
                          </a:solidFill>
                          <a:effectLst/>
                          <a:latin typeface="Calibri" charset="0"/>
                        </a:rPr>
                        <a:t>121.4989217</a:t>
                      </a:r>
                    </a:p>
                  </a:txBody>
                  <a:tcPr marL="12700" marR="12700" marT="12700" marB="0" anchor="b"/>
                </a:tc>
                <a:tc>
                  <a:txBody>
                    <a:bodyPr/>
                    <a:lstStyle/>
                    <a:p>
                      <a:pPr algn="r" fontAlgn="b"/>
                      <a:r>
                        <a:rPr lang="cs-CZ" sz="1200" b="0" i="0" u="none" strike="noStrike">
                          <a:solidFill>
                            <a:srgbClr val="000000"/>
                          </a:solidFill>
                          <a:effectLst/>
                          <a:latin typeface="Calibri" charset="0"/>
                        </a:rPr>
                        <a:t>121.4989217</a:t>
                      </a:r>
                    </a:p>
                  </a:txBody>
                  <a:tcPr marL="12700" marR="12700" marT="12700" marB="0" anchor="b"/>
                </a:tc>
                <a:tc>
                  <a:txBody>
                    <a:bodyPr/>
                    <a:lstStyle/>
                    <a:p>
                      <a:pPr algn="r" fontAlgn="b"/>
                      <a:r>
                        <a:rPr lang="hr-HR" sz="1200" b="0" i="0" u="none" strike="noStrike">
                          <a:solidFill>
                            <a:srgbClr val="000000"/>
                          </a:solidFill>
                          <a:effectLst/>
                          <a:latin typeface="Calibri" charset="0"/>
                        </a:rPr>
                        <a:t>358.8053119</a:t>
                      </a:r>
                    </a:p>
                  </a:txBody>
                  <a:tcPr marL="12700" marR="12700" marT="12700" marB="0" anchor="b"/>
                </a:tc>
                <a:tc>
                  <a:txBody>
                    <a:bodyPr/>
                    <a:lstStyle/>
                    <a:p>
                      <a:pPr algn="r" fontAlgn="b"/>
                      <a:r>
                        <a:rPr lang="fi-FI" sz="1200" b="0" i="0" u="none" strike="noStrike">
                          <a:solidFill>
                            <a:srgbClr val="000000"/>
                          </a:solidFill>
                          <a:effectLst/>
                          <a:latin typeface="Calibri" charset="0"/>
                        </a:rPr>
                        <a:t>3.08E-79</a:t>
                      </a:r>
                    </a:p>
                  </a:txBody>
                  <a:tcPr marL="12700" marR="12700" marT="12700" marB="0" anchor="b"/>
                </a:tc>
                <a:tc>
                  <a:txBody>
                    <a:bodyPr/>
                    <a:lstStyle/>
                    <a:p>
                      <a:pPr algn="r" fontAlgn="b"/>
                      <a:r>
                        <a:rPr lang="fi-FI" sz="1200" b="0" i="0" u="none" strike="noStrike">
                          <a:solidFill>
                            <a:srgbClr val="000000"/>
                          </a:solidFill>
                          <a:effectLst/>
                          <a:latin typeface="Calibri" charset="0"/>
                        </a:rPr>
                        <a:t>0.670894101</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sde_yosc_s_dac_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84.36386213</a:t>
                      </a:r>
                    </a:p>
                  </a:txBody>
                  <a:tcPr marL="12700" marR="12700" marT="12700" marB="0" anchor="b"/>
                </a:tc>
                <a:tc>
                  <a:txBody>
                    <a:bodyPr/>
                    <a:lstStyle/>
                    <a:p>
                      <a:pPr algn="r" fontAlgn="b"/>
                      <a:r>
                        <a:rPr lang="is-IS" sz="1200" b="0" i="0" u="none" strike="noStrike">
                          <a:solidFill>
                            <a:srgbClr val="000000"/>
                          </a:solidFill>
                          <a:effectLst/>
                          <a:latin typeface="Calibri" charset="0"/>
                        </a:rPr>
                        <a:t>84.36386213</a:t>
                      </a:r>
                    </a:p>
                  </a:txBody>
                  <a:tcPr marL="12700" marR="12700" marT="12700" marB="0" anchor="b"/>
                </a:tc>
                <a:tc>
                  <a:txBody>
                    <a:bodyPr/>
                    <a:lstStyle/>
                    <a:p>
                      <a:pPr algn="r" fontAlgn="b"/>
                      <a:r>
                        <a:rPr lang="hr-HR" sz="1200" b="0" i="0" u="none" strike="noStrike">
                          <a:solidFill>
                            <a:srgbClr val="000000"/>
                          </a:solidFill>
                          <a:effectLst/>
                          <a:latin typeface="Calibri" charset="0"/>
                        </a:rPr>
                        <a:t>249.1396751</a:t>
                      </a:r>
                    </a:p>
                  </a:txBody>
                  <a:tcPr marL="12700" marR="12700" marT="12700" marB="0" anchor="b"/>
                </a:tc>
                <a:tc>
                  <a:txBody>
                    <a:bodyPr/>
                    <a:lstStyle/>
                    <a:p>
                      <a:pPr algn="r" fontAlgn="b"/>
                      <a:r>
                        <a:rPr lang="nb-NO" sz="1200" b="0" i="0" u="none" strike="noStrike">
                          <a:solidFill>
                            <a:srgbClr val="000000"/>
                          </a:solidFill>
                          <a:effectLst/>
                          <a:latin typeface="Calibri" charset="0"/>
                        </a:rPr>
                        <a:t>9.55E-56</a:t>
                      </a:r>
                    </a:p>
                  </a:txBody>
                  <a:tcPr marL="12700" marR="12700" marT="12700" marB="0" anchor="b"/>
                </a:tc>
                <a:tc>
                  <a:txBody>
                    <a:bodyPr/>
                    <a:lstStyle/>
                    <a:p>
                      <a:pPr algn="r" fontAlgn="b"/>
                      <a:r>
                        <a:rPr lang="hr-HR" sz="1200" b="0" i="0" u="none" strike="noStrike">
                          <a:solidFill>
                            <a:srgbClr val="000000"/>
                          </a:solidFill>
                          <a:effectLst/>
                          <a:latin typeface="Calibri" charset="0"/>
                        </a:rPr>
                        <a:t>0.465841315</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vpass3_t_mv_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fi-FI" sz="1200" b="0" i="0" u="none" strike="noStrike">
                          <a:solidFill>
                            <a:srgbClr val="000000"/>
                          </a:solidFill>
                          <a:effectLst/>
                          <a:latin typeface="Calibri" charset="0"/>
                        </a:rPr>
                        <a:t>72.96287517</a:t>
                      </a:r>
                    </a:p>
                  </a:txBody>
                  <a:tcPr marL="12700" marR="12700" marT="12700" marB="0" anchor="b"/>
                </a:tc>
                <a:tc>
                  <a:txBody>
                    <a:bodyPr/>
                    <a:lstStyle/>
                    <a:p>
                      <a:pPr algn="r" fontAlgn="b"/>
                      <a:r>
                        <a:rPr lang="fi-FI" sz="1200" b="0" i="0" u="none" strike="noStrike">
                          <a:solidFill>
                            <a:srgbClr val="000000"/>
                          </a:solidFill>
                          <a:effectLst/>
                          <a:latin typeface="Calibri" charset="0"/>
                        </a:rPr>
                        <a:t>72.96287517</a:t>
                      </a:r>
                    </a:p>
                  </a:txBody>
                  <a:tcPr marL="12700" marR="12700" marT="12700" marB="0" anchor="b"/>
                </a:tc>
                <a:tc>
                  <a:txBody>
                    <a:bodyPr/>
                    <a:lstStyle/>
                    <a:p>
                      <a:pPr algn="r" fontAlgn="b"/>
                      <a:r>
                        <a:rPr lang="is-IS" sz="1200" b="0" i="0" u="none" strike="noStrike">
                          <a:solidFill>
                            <a:srgbClr val="000000"/>
                          </a:solidFill>
                          <a:effectLst/>
                          <a:latin typeface="Calibri" charset="0"/>
                        </a:rPr>
                        <a:t>215.4707781</a:t>
                      </a:r>
                    </a:p>
                  </a:txBody>
                  <a:tcPr marL="12700" marR="12700" marT="12700" marB="0" anchor="b"/>
                </a:tc>
                <a:tc>
                  <a:txBody>
                    <a:bodyPr/>
                    <a:lstStyle/>
                    <a:p>
                      <a:pPr algn="r" fontAlgn="b"/>
                      <a:r>
                        <a:rPr lang="nb-NO" sz="1200" b="0" i="0" u="none" strike="noStrike">
                          <a:solidFill>
                            <a:srgbClr val="000000"/>
                          </a:solidFill>
                          <a:effectLst/>
                          <a:latin typeface="Calibri" charset="0"/>
                        </a:rPr>
                        <a:t>1.69E-48</a:t>
                      </a:r>
                    </a:p>
                  </a:txBody>
                  <a:tcPr marL="12700" marR="12700" marT="12700" marB="0" anchor="b"/>
                </a:tc>
                <a:tc>
                  <a:txBody>
                    <a:bodyPr/>
                    <a:lstStyle/>
                    <a:p>
                      <a:pPr algn="r" fontAlgn="b"/>
                      <a:r>
                        <a:rPr lang="is-IS" sz="1200" b="0" i="0" u="none" strike="noStrike">
                          <a:solidFill>
                            <a:srgbClr val="000000"/>
                          </a:solidFill>
                          <a:effectLst/>
                          <a:latin typeface="Calibri" charset="0"/>
                        </a:rPr>
                        <a:t>0.402887218</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vf_sk_mv_</a:t>
                      </a:r>
                    </a:p>
                  </a:txBody>
                  <a:tcPr marL="12700" marR="12700" marT="12700" marB="0" anchor="b"/>
                </a:tc>
                <a:tc>
                  <a:txBody>
                    <a:bodyPr/>
                    <a:lstStyle/>
                    <a:p>
                      <a:pPr algn="r" fontAlgn="b"/>
                      <a:r>
                        <a:rPr lang="en-US" sz="1200" b="0" i="0" u="none" strike="noStrike" dirty="0">
                          <a:solidFill>
                            <a:srgbClr val="000000"/>
                          </a:solidFill>
                          <a:effectLst/>
                          <a:latin typeface="Calibri" charset="0"/>
                        </a:rPr>
                        <a:t>1</a:t>
                      </a:r>
                    </a:p>
                  </a:txBody>
                  <a:tcPr marL="12700" marR="12700" marT="12700" marB="0" anchor="b"/>
                </a:tc>
                <a:tc>
                  <a:txBody>
                    <a:bodyPr/>
                    <a:lstStyle/>
                    <a:p>
                      <a:pPr algn="r" fontAlgn="b"/>
                      <a:r>
                        <a:rPr lang="nb-NO" sz="1200" b="0" i="0" u="none" strike="noStrike">
                          <a:solidFill>
                            <a:srgbClr val="000000"/>
                          </a:solidFill>
                          <a:effectLst/>
                          <a:latin typeface="Calibri" charset="0"/>
                        </a:rPr>
                        <a:t>71.6935651</a:t>
                      </a:r>
                    </a:p>
                  </a:txBody>
                  <a:tcPr marL="12700" marR="12700" marT="12700" marB="0" anchor="b"/>
                </a:tc>
                <a:tc>
                  <a:txBody>
                    <a:bodyPr/>
                    <a:lstStyle/>
                    <a:p>
                      <a:pPr algn="r" fontAlgn="b"/>
                      <a:r>
                        <a:rPr lang="nb-NO" sz="1200" b="0" i="0" u="none" strike="noStrike">
                          <a:solidFill>
                            <a:srgbClr val="000000"/>
                          </a:solidFill>
                          <a:effectLst/>
                          <a:latin typeface="Calibri" charset="0"/>
                        </a:rPr>
                        <a:t>71.6935651</a:t>
                      </a:r>
                    </a:p>
                  </a:txBody>
                  <a:tcPr marL="12700" marR="12700" marT="12700" marB="0" anchor="b"/>
                </a:tc>
                <a:tc>
                  <a:txBody>
                    <a:bodyPr/>
                    <a:lstStyle/>
                    <a:p>
                      <a:pPr algn="r" fontAlgn="b"/>
                      <a:r>
                        <a:rPr lang="is-IS" sz="1200" b="0" i="0" u="none" strike="noStrike">
                          <a:solidFill>
                            <a:srgbClr val="000000"/>
                          </a:solidFill>
                          <a:effectLst/>
                          <a:latin typeface="Calibri" charset="0"/>
                        </a:rPr>
                        <a:t>211.722307</a:t>
                      </a:r>
                    </a:p>
                  </a:txBody>
                  <a:tcPr marL="12700" marR="12700" marT="12700" marB="0" anchor="b"/>
                </a:tc>
                <a:tc>
                  <a:txBody>
                    <a:bodyPr/>
                    <a:lstStyle/>
                    <a:p>
                      <a:pPr algn="r" fontAlgn="b"/>
                      <a:r>
                        <a:rPr lang="nb-NO" sz="1200" b="0" i="0" u="none" strike="noStrike">
                          <a:solidFill>
                            <a:srgbClr val="000000"/>
                          </a:solidFill>
                          <a:effectLst/>
                          <a:latin typeface="Calibri" charset="0"/>
                        </a:rPr>
                        <a:t>1.09E-47</a:t>
                      </a:r>
                    </a:p>
                  </a:txBody>
                  <a:tcPr marL="12700" marR="12700" marT="12700" marB="0" anchor="b"/>
                </a:tc>
                <a:tc>
                  <a:txBody>
                    <a:bodyPr/>
                    <a:lstStyle/>
                    <a:p>
                      <a:pPr algn="r" fontAlgn="b"/>
                      <a:r>
                        <a:rPr lang="fi-FI" sz="1200" b="0" i="0" u="none" strike="noStrike">
                          <a:solidFill>
                            <a:srgbClr val="000000"/>
                          </a:solidFill>
                          <a:effectLst/>
                          <a:latin typeface="Calibri" charset="0"/>
                        </a:rPr>
                        <a:t>0.395878327</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crd_ttl_pl0_p_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71.22688048</a:t>
                      </a:r>
                    </a:p>
                  </a:txBody>
                  <a:tcPr marL="12700" marR="12700" marT="12700" marB="0" anchor="b"/>
                </a:tc>
                <a:tc>
                  <a:txBody>
                    <a:bodyPr/>
                    <a:lstStyle/>
                    <a:p>
                      <a:pPr algn="r" fontAlgn="b"/>
                      <a:r>
                        <a:rPr lang="is-IS" sz="1200" b="0" i="0" u="none" strike="noStrike">
                          <a:solidFill>
                            <a:srgbClr val="000000"/>
                          </a:solidFill>
                          <a:effectLst/>
                          <a:latin typeface="Calibri" charset="0"/>
                        </a:rPr>
                        <a:t>71.22688048</a:t>
                      </a:r>
                    </a:p>
                  </a:txBody>
                  <a:tcPr marL="12700" marR="12700" marT="12700" marB="0" anchor="b"/>
                </a:tc>
                <a:tc>
                  <a:txBody>
                    <a:bodyPr/>
                    <a:lstStyle/>
                    <a:p>
                      <a:pPr algn="r" fontAlgn="b"/>
                      <a:r>
                        <a:rPr lang="is-IS" sz="1200" b="0" i="0" u="none" strike="noStrike">
                          <a:solidFill>
                            <a:srgbClr val="000000"/>
                          </a:solidFill>
                          <a:effectLst/>
                          <a:latin typeface="Calibri" charset="0"/>
                        </a:rPr>
                        <a:t>210.3441143</a:t>
                      </a:r>
                    </a:p>
                  </a:txBody>
                  <a:tcPr marL="12700" marR="12700" marT="12700" marB="0" anchor="b"/>
                </a:tc>
                <a:tc>
                  <a:txBody>
                    <a:bodyPr/>
                    <a:lstStyle/>
                    <a:p>
                      <a:pPr algn="r" fontAlgn="b"/>
                      <a:r>
                        <a:rPr lang="nb-NO" sz="1200" b="0" i="0" u="none" strike="noStrike">
                          <a:solidFill>
                            <a:srgbClr val="000000"/>
                          </a:solidFill>
                          <a:effectLst/>
                          <a:latin typeface="Calibri" charset="0"/>
                        </a:rPr>
                        <a:t>2.15E-47</a:t>
                      </a:r>
                    </a:p>
                  </a:txBody>
                  <a:tcPr marL="12700" marR="12700" marT="12700" marB="0" anchor="b"/>
                </a:tc>
                <a:tc>
                  <a:txBody>
                    <a:bodyPr/>
                    <a:lstStyle/>
                    <a:p>
                      <a:pPr algn="r" fontAlgn="b"/>
                      <a:r>
                        <a:rPr lang="hr-HR" sz="1200" b="0" i="0" u="none" strike="noStrike">
                          <a:solidFill>
                            <a:srgbClr val="000000"/>
                          </a:solidFill>
                          <a:effectLst/>
                          <a:latin typeface="Calibri" charset="0"/>
                        </a:rPr>
                        <a:t>0.393301383</a:t>
                      </a:r>
                    </a:p>
                  </a:txBody>
                  <a:tcPr marL="12700" marR="12700" marT="12700" marB="0" anchor="b"/>
                </a:tc>
              </a:tr>
              <a:tr h="280223">
                <a:tc>
                  <a:txBody>
                    <a:bodyPr/>
                    <a:lstStyle/>
                    <a:p>
                      <a:pPr algn="l" fontAlgn="b"/>
                      <a:r>
                        <a:rPr lang="en-US" sz="1200" b="0" i="0" u="none" strike="noStrike">
                          <a:solidFill>
                            <a:srgbClr val="000000"/>
                          </a:solidFill>
                          <a:effectLst/>
                          <a:latin typeface="Calibri" charset="0"/>
                        </a:rPr>
                        <a:t>wlleak_each_value_09_na_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64.74757704</a:t>
                      </a:r>
                    </a:p>
                  </a:txBody>
                  <a:tcPr marL="12700" marR="12700" marT="12700" marB="0" anchor="b"/>
                </a:tc>
                <a:tc>
                  <a:txBody>
                    <a:bodyPr/>
                    <a:lstStyle/>
                    <a:p>
                      <a:pPr algn="r" fontAlgn="b"/>
                      <a:r>
                        <a:rPr lang="hr-HR" sz="1200" b="0" i="0" u="none" strike="noStrike">
                          <a:solidFill>
                            <a:srgbClr val="000000"/>
                          </a:solidFill>
                          <a:effectLst/>
                          <a:latin typeface="Calibri" charset="0"/>
                        </a:rPr>
                        <a:t>64.74757704</a:t>
                      </a:r>
                    </a:p>
                  </a:txBody>
                  <a:tcPr marL="12700" marR="12700" marT="12700" marB="0" anchor="b"/>
                </a:tc>
                <a:tc>
                  <a:txBody>
                    <a:bodyPr/>
                    <a:lstStyle/>
                    <a:p>
                      <a:pPr algn="r" fontAlgn="b"/>
                      <a:r>
                        <a:rPr lang="hr-HR" sz="1200" b="0" i="0" u="none" strike="noStrike">
                          <a:solidFill>
                            <a:srgbClr val="000000"/>
                          </a:solidFill>
                          <a:effectLst/>
                          <a:latin typeface="Calibri" charset="0"/>
                        </a:rPr>
                        <a:t>191.2097182</a:t>
                      </a:r>
                    </a:p>
                  </a:txBody>
                  <a:tcPr marL="12700" marR="12700" marT="12700" marB="0" anchor="b"/>
                </a:tc>
                <a:tc>
                  <a:txBody>
                    <a:bodyPr/>
                    <a:lstStyle/>
                    <a:p>
                      <a:pPr algn="r" fontAlgn="b"/>
                      <a:r>
                        <a:rPr lang="nb-NO" sz="1200" b="0" i="0" u="none" strike="noStrike">
                          <a:solidFill>
                            <a:srgbClr val="000000"/>
                          </a:solidFill>
                          <a:effectLst/>
                          <a:latin typeface="Calibri" charset="0"/>
                        </a:rPr>
                        <a:t>2.90E-43</a:t>
                      </a:r>
                    </a:p>
                  </a:txBody>
                  <a:tcPr marL="12700" marR="12700" marT="12700" marB="0" anchor="b"/>
                </a:tc>
                <a:tc>
                  <a:txBody>
                    <a:bodyPr/>
                    <a:lstStyle/>
                    <a:p>
                      <a:pPr algn="r" fontAlgn="b"/>
                      <a:r>
                        <a:rPr lang="is-IS" sz="1200" b="0" i="0" u="none" strike="noStrike">
                          <a:solidFill>
                            <a:srgbClr val="000000"/>
                          </a:solidFill>
                          <a:effectLst/>
                          <a:latin typeface="Calibri" charset="0"/>
                        </a:rPr>
                        <a:t>0.357523893</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60.79197624</a:t>
                      </a:r>
                    </a:p>
                  </a:txBody>
                  <a:tcPr marL="12700" marR="12700" marT="12700" marB="0" anchor="b"/>
                </a:tc>
                <a:tc>
                  <a:txBody>
                    <a:bodyPr/>
                    <a:lstStyle/>
                    <a:p>
                      <a:pPr algn="r" fontAlgn="b"/>
                      <a:r>
                        <a:rPr lang="is-IS" sz="1200" b="0" i="0" u="none" strike="noStrike">
                          <a:solidFill>
                            <a:srgbClr val="000000"/>
                          </a:solidFill>
                          <a:effectLst/>
                          <a:latin typeface="Calibri" charset="0"/>
                        </a:rPr>
                        <a:t>60.79197624</a:t>
                      </a:r>
                    </a:p>
                  </a:txBody>
                  <a:tcPr marL="12700" marR="12700" marT="12700" marB="0" anchor="b"/>
                </a:tc>
                <a:tc>
                  <a:txBody>
                    <a:bodyPr/>
                    <a:lstStyle/>
                    <a:p>
                      <a:pPr algn="r" fontAlgn="b"/>
                      <a:r>
                        <a:rPr lang="is-IS" sz="1200" b="0" i="0" u="none" strike="noStrike">
                          <a:solidFill>
                            <a:srgbClr val="000000"/>
                          </a:solidFill>
                          <a:effectLst/>
                          <a:latin typeface="Calibri" charset="0"/>
                        </a:rPr>
                        <a:t>179.5282106</a:t>
                      </a:r>
                    </a:p>
                  </a:txBody>
                  <a:tcPr marL="12700" marR="12700" marT="12700" marB="0" anchor="b"/>
                </a:tc>
                <a:tc>
                  <a:txBody>
                    <a:bodyPr/>
                    <a:lstStyle/>
                    <a:p>
                      <a:pPr algn="r" fontAlgn="b"/>
                      <a:r>
                        <a:rPr lang="nb-NO" sz="1200" b="0" i="0" u="none" strike="noStrike">
                          <a:solidFill>
                            <a:srgbClr val="000000"/>
                          </a:solidFill>
                          <a:effectLst/>
                          <a:latin typeface="Calibri" charset="0"/>
                        </a:rPr>
                        <a:t>9.68E-41</a:t>
                      </a:r>
                    </a:p>
                  </a:txBody>
                  <a:tcPr marL="12700" marR="12700" marT="12700" marB="0" anchor="b"/>
                </a:tc>
                <a:tc>
                  <a:txBody>
                    <a:bodyPr/>
                    <a:lstStyle/>
                    <a:p>
                      <a:pPr algn="r" fontAlgn="b"/>
                      <a:r>
                        <a:rPr lang="it-IT" sz="1200" b="0" i="0" u="none" strike="noStrike">
                          <a:solidFill>
                            <a:srgbClr val="000000"/>
                          </a:solidFill>
                          <a:effectLst/>
                          <a:latin typeface="Calibri" charset="0"/>
                        </a:rPr>
                        <a:t>0.335681813</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bbk_mlcread2_d_pcs_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nb-NO" sz="1200" b="0" i="0" u="none" strike="noStrike">
                          <a:solidFill>
                            <a:srgbClr val="000000"/>
                          </a:solidFill>
                          <a:effectLst/>
                          <a:latin typeface="Calibri" charset="0"/>
                        </a:rPr>
                        <a:t>57.20283438</a:t>
                      </a:r>
                    </a:p>
                  </a:txBody>
                  <a:tcPr marL="12700" marR="12700" marT="12700" marB="0" anchor="b"/>
                </a:tc>
                <a:tc>
                  <a:txBody>
                    <a:bodyPr/>
                    <a:lstStyle/>
                    <a:p>
                      <a:pPr algn="r" fontAlgn="b"/>
                      <a:r>
                        <a:rPr lang="nb-NO" sz="1200" b="0" i="0" u="none" strike="noStrike">
                          <a:solidFill>
                            <a:srgbClr val="000000"/>
                          </a:solidFill>
                          <a:effectLst/>
                          <a:latin typeface="Calibri" charset="0"/>
                        </a:rPr>
                        <a:t>57.20283438</a:t>
                      </a:r>
                    </a:p>
                  </a:txBody>
                  <a:tcPr marL="12700" marR="12700" marT="12700" marB="0" anchor="b"/>
                </a:tc>
                <a:tc>
                  <a:txBody>
                    <a:bodyPr/>
                    <a:lstStyle/>
                    <a:p>
                      <a:pPr algn="r" fontAlgn="b"/>
                      <a:r>
                        <a:rPr lang="is-IS" sz="1200" b="0" i="0" u="none" strike="noStrike">
                          <a:solidFill>
                            <a:srgbClr val="000000"/>
                          </a:solidFill>
                          <a:effectLst/>
                          <a:latin typeface="Calibri" charset="0"/>
                        </a:rPr>
                        <a:t>168.9289136</a:t>
                      </a:r>
                    </a:p>
                  </a:txBody>
                  <a:tcPr marL="12700" marR="12700" marT="12700" marB="0" anchor="b"/>
                </a:tc>
                <a:tc>
                  <a:txBody>
                    <a:bodyPr/>
                    <a:lstStyle/>
                    <a:p>
                      <a:pPr algn="r" fontAlgn="b"/>
                      <a:r>
                        <a:rPr lang="nb-NO" sz="1200" b="0" i="0" u="none" strike="noStrike">
                          <a:solidFill>
                            <a:srgbClr val="000000"/>
                          </a:solidFill>
                          <a:effectLst/>
                          <a:latin typeface="Calibri" charset="0"/>
                        </a:rPr>
                        <a:t>1.90E-38</a:t>
                      </a:r>
                    </a:p>
                  </a:txBody>
                  <a:tcPr marL="12700" marR="12700" marT="12700" marB="0" anchor="b"/>
                </a:tc>
                <a:tc>
                  <a:txBody>
                    <a:bodyPr/>
                    <a:lstStyle/>
                    <a:p>
                      <a:pPr algn="r" fontAlgn="b"/>
                      <a:r>
                        <a:rPr lang="hr-HR" sz="1200" b="0" i="0" u="none" strike="noStrike">
                          <a:solidFill>
                            <a:srgbClr val="000000"/>
                          </a:solidFill>
                          <a:effectLst/>
                          <a:latin typeface="Calibri" charset="0"/>
                        </a:rPr>
                        <a:t>0.315863249</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frlt_vcgrsft_cr3_pcs_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56.99513383</a:t>
                      </a:r>
                    </a:p>
                  </a:txBody>
                  <a:tcPr marL="12700" marR="12700" marT="12700" marB="0" anchor="b"/>
                </a:tc>
                <a:tc>
                  <a:txBody>
                    <a:bodyPr/>
                    <a:lstStyle/>
                    <a:p>
                      <a:pPr algn="r" fontAlgn="b"/>
                      <a:r>
                        <a:rPr lang="hr-HR" sz="1200" b="0" i="0" u="none" strike="noStrike">
                          <a:solidFill>
                            <a:srgbClr val="000000"/>
                          </a:solidFill>
                          <a:effectLst/>
                          <a:latin typeface="Calibri" charset="0"/>
                        </a:rPr>
                        <a:t>56.99513383</a:t>
                      </a:r>
                    </a:p>
                  </a:txBody>
                  <a:tcPr marL="12700" marR="12700" marT="12700" marB="0" anchor="b"/>
                </a:tc>
                <a:tc>
                  <a:txBody>
                    <a:bodyPr/>
                    <a:lstStyle/>
                    <a:p>
                      <a:pPr algn="r" fontAlgn="b"/>
                      <a:r>
                        <a:rPr lang="is-IS" sz="1200" b="0" i="0" u="none" strike="noStrike" dirty="0">
                          <a:solidFill>
                            <a:srgbClr val="000000"/>
                          </a:solidFill>
                          <a:effectLst/>
                          <a:latin typeface="Calibri" charset="0"/>
                        </a:rPr>
                        <a:t>168.3155414</a:t>
                      </a:r>
                    </a:p>
                  </a:txBody>
                  <a:tcPr marL="12700" marR="12700" marT="12700" marB="0" anchor="b"/>
                </a:tc>
                <a:tc>
                  <a:txBody>
                    <a:bodyPr/>
                    <a:lstStyle/>
                    <a:p>
                      <a:pPr algn="r" fontAlgn="b"/>
                      <a:r>
                        <a:rPr lang="nb-NO" sz="1200" b="0" i="0" u="none" strike="noStrike">
                          <a:solidFill>
                            <a:srgbClr val="000000"/>
                          </a:solidFill>
                          <a:effectLst/>
                          <a:latin typeface="Calibri" charset="0"/>
                        </a:rPr>
                        <a:t>2.58E-38</a:t>
                      </a:r>
                    </a:p>
                  </a:txBody>
                  <a:tcPr marL="12700" marR="12700" marT="12700" marB="0" anchor="b"/>
                </a:tc>
                <a:tc>
                  <a:txBody>
                    <a:bodyPr/>
                    <a:lstStyle/>
                    <a:p>
                      <a:pPr algn="r" fontAlgn="b"/>
                      <a:r>
                        <a:rPr lang="is-IS" sz="1200" b="0" i="0" u="none" strike="noStrike">
                          <a:solidFill>
                            <a:srgbClr val="000000"/>
                          </a:solidFill>
                          <a:effectLst/>
                          <a:latin typeface="Calibri" charset="0"/>
                        </a:rPr>
                        <a:t>0.314716366</a:t>
                      </a:r>
                    </a:p>
                  </a:txBody>
                  <a:tcPr marL="12700" marR="12700" marT="12700" marB="0" anchor="b"/>
                </a:tc>
              </a:tr>
              <a:tr h="280223">
                <a:tc>
                  <a:txBody>
                    <a:bodyPr/>
                    <a:lstStyle/>
                    <a:p>
                      <a:pPr algn="l" fontAlgn="b"/>
                      <a:r>
                        <a:rPr lang="en-US" sz="1200" b="0" i="0" u="none" strike="noStrike">
                          <a:solidFill>
                            <a:srgbClr val="000000"/>
                          </a:solidFill>
                          <a:effectLst/>
                          <a:latin typeface="Calibri" charset="0"/>
                        </a:rPr>
                        <a:t>wlleak_each_value_16_na_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54.63043434</a:t>
                      </a:r>
                    </a:p>
                  </a:txBody>
                  <a:tcPr marL="12700" marR="12700" marT="12700" marB="0" anchor="b"/>
                </a:tc>
                <a:tc>
                  <a:txBody>
                    <a:bodyPr/>
                    <a:lstStyle/>
                    <a:p>
                      <a:pPr algn="r" fontAlgn="b"/>
                      <a:r>
                        <a:rPr lang="is-IS" sz="1200" b="0" i="0" u="none" strike="noStrike">
                          <a:solidFill>
                            <a:srgbClr val="000000"/>
                          </a:solidFill>
                          <a:effectLst/>
                          <a:latin typeface="Calibri" charset="0"/>
                        </a:rPr>
                        <a:t>54.63043434</a:t>
                      </a:r>
                    </a:p>
                  </a:txBody>
                  <a:tcPr marL="12700" marR="12700" marT="12700" marB="0" anchor="b"/>
                </a:tc>
                <a:tc>
                  <a:txBody>
                    <a:bodyPr/>
                    <a:lstStyle/>
                    <a:p>
                      <a:pPr algn="r" fontAlgn="b"/>
                      <a:r>
                        <a:rPr lang="nb-NO" sz="1200" b="0" i="0" u="none" strike="noStrike">
                          <a:solidFill>
                            <a:srgbClr val="000000"/>
                          </a:solidFill>
                          <a:effectLst/>
                          <a:latin typeface="Calibri" charset="0"/>
                        </a:rPr>
                        <a:t>161.332214</a:t>
                      </a:r>
                    </a:p>
                  </a:txBody>
                  <a:tcPr marL="12700" marR="12700" marT="12700" marB="0" anchor="b"/>
                </a:tc>
                <a:tc>
                  <a:txBody>
                    <a:bodyPr/>
                    <a:lstStyle/>
                    <a:p>
                      <a:pPr algn="r" fontAlgn="b"/>
                      <a:r>
                        <a:rPr lang="nb-NO" sz="1200" b="0" i="0" u="none" strike="noStrike" dirty="0">
                          <a:solidFill>
                            <a:srgbClr val="000000"/>
                          </a:solidFill>
                          <a:effectLst/>
                          <a:latin typeface="Calibri" charset="0"/>
                        </a:rPr>
                        <a:t>8.36E-37</a:t>
                      </a:r>
                    </a:p>
                  </a:txBody>
                  <a:tcPr marL="12700" marR="12700" marT="12700" marB="0" anchor="b"/>
                </a:tc>
                <a:tc>
                  <a:txBody>
                    <a:bodyPr/>
                    <a:lstStyle/>
                    <a:p>
                      <a:pPr algn="r" fontAlgn="b"/>
                      <a:r>
                        <a:rPr lang="is-IS" sz="1200" b="0" i="0" u="none" strike="noStrike">
                          <a:solidFill>
                            <a:srgbClr val="000000"/>
                          </a:solidFill>
                          <a:effectLst/>
                          <a:latin typeface="Calibri" charset="0"/>
                        </a:rPr>
                        <a:t>0.301658942</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sde_pmp_vm_s_dac_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51.2720346</a:t>
                      </a:r>
                    </a:p>
                  </a:txBody>
                  <a:tcPr marL="12700" marR="12700" marT="12700" marB="0" anchor="b"/>
                </a:tc>
                <a:tc>
                  <a:txBody>
                    <a:bodyPr/>
                    <a:lstStyle/>
                    <a:p>
                      <a:pPr algn="r" fontAlgn="b"/>
                      <a:r>
                        <a:rPr lang="is-IS" sz="1200" b="0" i="0" u="none" strike="noStrike">
                          <a:solidFill>
                            <a:srgbClr val="000000"/>
                          </a:solidFill>
                          <a:effectLst/>
                          <a:latin typeface="Calibri" charset="0"/>
                        </a:rPr>
                        <a:t>51.2720346</a:t>
                      </a:r>
                    </a:p>
                  </a:txBody>
                  <a:tcPr marL="12700" marR="12700" marT="12700" marB="0" anchor="b"/>
                </a:tc>
                <a:tc>
                  <a:txBody>
                    <a:bodyPr/>
                    <a:lstStyle/>
                    <a:p>
                      <a:pPr algn="r" fontAlgn="b"/>
                      <a:r>
                        <a:rPr lang="is-IS" sz="1200" b="0" i="0" u="none" strike="noStrike">
                          <a:solidFill>
                            <a:srgbClr val="000000"/>
                          </a:solidFill>
                          <a:effectLst/>
                          <a:latin typeface="Calibri" charset="0"/>
                        </a:rPr>
                        <a:t>151.4143345</a:t>
                      </a:r>
                    </a:p>
                  </a:txBody>
                  <a:tcPr marL="12700" marR="12700" marT="12700" marB="0" anchor="b"/>
                </a:tc>
                <a:tc>
                  <a:txBody>
                    <a:bodyPr/>
                    <a:lstStyle/>
                    <a:p>
                      <a:pPr algn="r" fontAlgn="b"/>
                      <a:r>
                        <a:rPr lang="nb-NO" sz="1200" b="0" i="0" u="none" strike="noStrike">
                          <a:solidFill>
                            <a:srgbClr val="000000"/>
                          </a:solidFill>
                          <a:effectLst/>
                          <a:latin typeface="Calibri" charset="0"/>
                        </a:rPr>
                        <a:t>1.18E-34</a:t>
                      </a:r>
                    </a:p>
                  </a:txBody>
                  <a:tcPr marL="12700" marR="12700" marT="12700" marB="0" anchor="b"/>
                </a:tc>
                <a:tc>
                  <a:txBody>
                    <a:bodyPr/>
                    <a:lstStyle/>
                    <a:p>
                      <a:pPr algn="r" fontAlgn="b"/>
                      <a:r>
                        <a:rPr lang="cs-CZ" sz="1200" b="0" i="0" u="none" strike="noStrike">
                          <a:solidFill>
                            <a:srgbClr val="000000"/>
                          </a:solidFill>
                          <a:effectLst/>
                          <a:latin typeface="Calibri" charset="0"/>
                        </a:rPr>
                        <a:t>0.283114493</a:t>
                      </a:r>
                    </a:p>
                  </a:txBody>
                  <a:tcPr marL="12700" marR="12700" marT="12700" marB="0" anchor="b"/>
                </a:tc>
              </a:tr>
              <a:tr h="280223">
                <a:tc>
                  <a:txBody>
                    <a:bodyPr/>
                    <a:lstStyle/>
                    <a:p>
                      <a:pPr algn="l" fontAlgn="b"/>
                      <a:r>
                        <a:rPr lang="en-US" sz="1200" b="0" i="0" u="none" strike="noStrike">
                          <a:solidFill>
                            <a:srgbClr val="000000"/>
                          </a:solidFill>
                          <a:effectLst/>
                          <a:latin typeface="Calibri" charset="0"/>
                        </a:rPr>
                        <a:t>bbk_mhopen1_000_vblc050_ev_c_pcs_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48.5833312</a:t>
                      </a:r>
                    </a:p>
                  </a:txBody>
                  <a:tcPr marL="12700" marR="12700" marT="12700" marB="0" anchor="b"/>
                </a:tc>
                <a:tc>
                  <a:txBody>
                    <a:bodyPr/>
                    <a:lstStyle/>
                    <a:p>
                      <a:pPr algn="r" fontAlgn="b"/>
                      <a:r>
                        <a:rPr lang="hr-HR" sz="1200" b="0" i="0" u="none" strike="noStrike">
                          <a:solidFill>
                            <a:srgbClr val="000000"/>
                          </a:solidFill>
                          <a:effectLst/>
                          <a:latin typeface="Calibri" charset="0"/>
                        </a:rPr>
                        <a:t>48.5833312</a:t>
                      </a:r>
                    </a:p>
                  </a:txBody>
                  <a:tcPr marL="12700" marR="12700" marT="12700" marB="0" anchor="b"/>
                </a:tc>
                <a:tc>
                  <a:txBody>
                    <a:bodyPr/>
                    <a:lstStyle/>
                    <a:p>
                      <a:pPr algn="r" fontAlgn="b"/>
                      <a:r>
                        <a:rPr lang="is-IS" sz="1200" b="0" i="0" u="none" strike="noStrike">
                          <a:solidFill>
                            <a:srgbClr val="000000"/>
                          </a:solidFill>
                          <a:effectLst/>
                          <a:latin typeface="Calibri" charset="0"/>
                        </a:rPr>
                        <a:t>143.474173</a:t>
                      </a:r>
                    </a:p>
                  </a:txBody>
                  <a:tcPr marL="12700" marR="12700" marT="12700" marB="0" anchor="b"/>
                </a:tc>
                <a:tc>
                  <a:txBody>
                    <a:bodyPr/>
                    <a:lstStyle/>
                    <a:p>
                      <a:pPr algn="r" fontAlgn="b"/>
                      <a:r>
                        <a:rPr lang="nb-NO" sz="1200" b="0" i="0" u="none" strike="noStrike">
                          <a:solidFill>
                            <a:srgbClr val="000000"/>
                          </a:solidFill>
                          <a:effectLst/>
                          <a:latin typeface="Calibri" charset="0"/>
                        </a:rPr>
                        <a:t>6.20E-33</a:t>
                      </a:r>
                    </a:p>
                  </a:txBody>
                  <a:tcPr marL="12700" marR="12700" marT="12700" marB="0" anchor="b"/>
                </a:tc>
                <a:tc>
                  <a:txBody>
                    <a:bodyPr/>
                    <a:lstStyle/>
                    <a:p>
                      <a:pPr algn="r" fontAlgn="b"/>
                      <a:r>
                        <a:rPr lang="is-IS" sz="1200" b="0" i="0" u="none" strike="noStrike" dirty="0">
                          <a:solidFill>
                            <a:srgbClr val="000000"/>
                          </a:solidFill>
                          <a:effectLst/>
                          <a:latin typeface="Calibri" charset="0"/>
                        </a:rPr>
                        <a:t>0.26826798</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fifthratio__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47.70551257</a:t>
                      </a:r>
                    </a:p>
                  </a:txBody>
                  <a:tcPr marL="12700" marR="12700" marT="12700" marB="0" anchor="b"/>
                </a:tc>
                <a:tc>
                  <a:txBody>
                    <a:bodyPr/>
                    <a:lstStyle/>
                    <a:p>
                      <a:pPr algn="r" fontAlgn="b"/>
                      <a:r>
                        <a:rPr lang="hr-HR" sz="1200" b="0" i="0" u="none" strike="noStrike">
                          <a:solidFill>
                            <a:srgbClr val="000000"/>
                          </a:solidFill>
                          <a:effectLst/>
                          <a:latin typeface="Calibri" charset="0"/>
                        </a:rPr>
                        <a:t>47.70551257</a:t>
                      </a:r>
                    </a:p>
                  </a:txBody>
                  <a:tcPr marL="12700" marR="12700" marT="12700" marB="0" anchor="b"/>
                </a:tc>
                <a:tc>
                  <a:txBody>
                    <a:bodyPr/>
                    <a:lstStyle/>
                    <a:p>
                      <a:pPr algn="r" fontAlgn="b"/>
                      <a:r>
                        <a:rPr lang="nb-NO" sz="1200" b="0" i="0" u="none" strike="noStrike">
                          <a:solidFill>
                            <a:srgbClr val="000000"/>
                          </a:solidFill>
                          <a:effectLst/>
                          <a:latin typeface="Calibri" charset="0"/>
                        </a:rPr>
                        <a:t>140.8818374</a:t>
                      </a:r>
                    </a:p>
                  </a:txBody>
                  <a:tcPr marL="12700" marR="12700" marT="12700" marB="0" anchor="b"/>
                </a:tc>
                <a:tc>
                  <a:txBody>
                    <a:bodyPr/>
                    <a:lstStyle/>
                    <a:p>
                      <a:pPr algn="r" fontAlgn="b"/>
                      <a:r>
                        <a:rPr lang="nb-NO" sz="1200" b="0" i="0" u="none" strike="noStrike">
                          <a:solidFill>
                            <a:srgbClr val="000000"/>
                          </a:solidFill>
                          <a:effectLst/>
                          <a:latin typeface="Calibri" charset="0"/>
                        </a:rPr>
                        <a:t>2.26E-32</a:t>
                      </a:r>
                    </a:p>
                  </a:txBody>
                  <a:tcPr marL="12700" marR="12700" marT="12700" marB="0" anchor="b"/>
                </a:tc>
                <a:tc>
                  <a:txBody>
                    <a:bodyPr/>
                    <a:lstStyle/>
                    <a:p>
                      <a:pPr algn="r" fontAlgn="b"/>
                      <a:r>
                        <a:rPr lang="is-IS" sz="1200" b="0" i="0" u="none" strike="noStrike">
                          <a:solidFill>
                            <a:srgbClr val="000000"/>
                          </a:solidFill>
                          <a:effectLst/>
                          <a:latin typeface="Calibri" charset="0"/>
                        </a:rPr>
                        <a:t>0.263420831</a:t>
                      </a:r>
                    </a:p>
                  </a:txBody>
                  <a:tcPr marL="12700" marR="12700" marT="12700" marB="0" anchor="b"/>
                </a:tc>
              </a:tr>
              <a:tr h="280223">
                <a:tc>
                  <a:txBody>
                    <a:bodyPr/>
                    <a:lstStyle/>
                    <a:p>
                      <a:pPr algn="l" fontAlgn="b"/>
                      <a:r>
                        <a:rPr lang="en-US" sz="1200" b="0" i="0" u="none" strike="noStrike">
                          <a:solidFill>
                            <a:srgbClr val="000000"/>
                          </a:solidFill>
                          <a:effectLst/>
                          <a:latin typeface="Calibri" charset="0"/>
                        </a:rPr>
                        <a:t>wlleak_each_value_62_na_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47.54429965</a:t>
                      </a:r>
                    </a:p>
                  </a:txBody>
                  <a:tcPr marL="12700" marR="12700" marT="12700" marB="0" anchor="b"/>
                </a:tc>
                <a:tc>
                  <a:txBody>
                    <a:bodyPr/>
                    <a:lstStyle/>
                    <a:p>
                      <a:pPr algn="r" fontAlgn="b"/>
                      <a:r>
                        <a:rPr lang="is-IS" sz="1200" b="0" i="0" u="none" strike="noStrike">
                          <a:solidFill>
                            <a:srgbClr val="000000"/>
                          </a:solidFill>
                          <a:effectLst/>
                          <a:latin typeface="Calibri" charset="0"/>
                        </a:rPr>
                        <a:t>47.54429965</a:t>
                      </a:r>
                    </a:p>
                  </a:txBody>
                  <a:tcPr marL="12700" marR="12700" marT="12700" marB="0" anchor="b"/>
                </a:tc>
                <a:tc>
                  <a:txBody>
                    <a:bodyPr/>
                    <a:lstStyle/>
                    <a:p>
                      <a:pPr algn="r" fontAlgn="b"/>
                      <a:r>
                        <a:rPr lang="is-IS" sz="1200" b="0" i="0" u="none" strike="noStrike">
                          <a:solidFill>
                            <a:srgbClr val="000000"/>
                          </a:solidFill>
                          <a:effectLst/>
                          <a:latin typeface="Calibri" charset="0"/>
                        </a:rPr>
                        <a:t>140.4057504</a:t>
                      </a:r>
                    </a:p>
                  </a:txBody>
                  <a:tcPr marL="12700" marR="12700" marT="12700" marB="0" anchor="b"/>
                </a:tc>
                <a:tc>
                  <a:txBody>
                    <a:bodyPr/>
                    <a:lstStyle/>
                    <a:p>
                      <a:pPr algn="r" fontAlgn="b"/>
                      <a:r>
                        <a:rPr lang="fi-FI" sz="1200" b="0" i="0" u="none" strike="noStrike">
                          <a:solidFill>
                            <a:srgbClr val="000000"/>
                          </a:solidFill>
                          <a:effectLst/>
                          <a:latin typeface="Calibri" charset="0"/>
                        </a:rPr>
                        <a:t>2.87E-32</a:t>
                      </a:r>
                    </a:p>
                  </a:txBody>
                  <a:tcPr marL="12700" marR="12700" marT="12700" marB="0" anchor="b"/>
                </a:tc>
                <a:tc>
                  <a:txBody>
                    <a:bodyPr/>
                    <a:lstStyle/>
                    <a:p>
                      <a:pPr algn="r" fontAlgn="b"/>
                      <a:r>
                        <a:rPr lang="is-IS" sz="1200" b="0" i="0" u="none" strike="noStrike" dirty="0">
                          <a:solidFill>
                            <a:srgbClr val="000000"/>
                          </a:solidFill>
                          <a:effectLst/>
                          <a:latin typeface="Calibri" charset="0"/>
                        </a:rPr>
                        <a:t>0.262530644</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crd_sdllk_p_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hr-HR" sz="1200" b="0" i="0" u="none" strike="noStrike">
                          <a:solidFill>
                            <a:srgbClr val="000000"/>
                          </a:solidFill>
                          <a:effectLst/>
                          <a:latin typeface="Calibri" charset="0"/>
                        </a:rPr>
                        <a:t>46.98932719</a:t>
                      </a:r>
                    </a:p>
                  </a:txBody>
                  <a:tcPr marL="12700" marR="12700" marT="12700" marB="0" anchor="b"/>
                </a:tc>
                <a:tc>
                  <a:txBody>
                    <a:bodyPr/>
                    <a:lstStyle/>
                    <a:p>
                      <a:pPr algn="r" fontAlgn="b"/>
                      <a:r>
                        <a:rPr lang="hr-HR" sz="1200" b="0" i="0" u="none" strike="noStrike">
                          <a:solidFill>
                            <a:srgbClr val="000000"/>
                          </a:solidFill>
                          <a:effectLst/>
                          <a:latin typeface="Calibri" charset="0"/>
                        </a:rPr>
                        <a:t>46.98932719</a:t>
                      </a:r>
                    </a:p>
                  </a:txBody>
                  <a:tcPr marL="12700" marR="12700" marT="12700" marB="0" anchor="b"/>
                </a:tc>
                <a:tc>
                  <a:txBody>
                    <a:bodyPr/>
                    <a:lstStyle/>
                    <a:p>
                      <a:pPr algn="r" fontAlgn="b"/>
                      <a:r>
                        <a:rPr lang="hr-HR" sz="1200" b="0" i="0" u="none" strike="noStrike">
                          <a:solidFill>
                            <a:srgbClr val="000000"/>
                          </a:solidFill>
                          <a:effectLst/>
                          <a:latin typeface="Calibri" charset="0"/>
                        </a:rPr>
                        <a:t>138.76683</a:t>
                      </a:r>
                    </a:p>
                  </a:txBody>
                  <a:tcPr marL="12700" marR="12700" marT="12700" marB="0" anchor="b"/>
                </a:tc>
                <a:tc>
                  <a:txBody>
                    <a:bodyPr/>
                    <a:lstStyle/>
                    <a:p>
                      <a:pPr algn="r" fontAlgn="b"/>
                      <a:r>
                        <a:rPr lang="nb-NO" sz="1200" b="0" i="0" u="none" strike="noStrike">
                          <a:solidFill>
                            <a:srgbClr val="000000"/>
                          </a:solidFill>
                          <a:effectLst/>
                          <a:latin typeface="Calibri" charset="0"/>
                        </a:rPr>
                        <a:t>6.51E-32</a:t>
                      </a:r>
                    </a:p>
                  </a:txBody>
                  <a:tcPr marL="12700" marR="12700" marT="12700" marB="0" anchor="b"/>
                </a:tc>
                <a:tc>
                  <a:txBody>
                    <a:bodyPr/>
                    <a:lstStyle/>
                    <a:p>
                      <a:pPr algn="r" fontAlgn="b"/>
                      <a:r>
                        <a:rPr lang="it-IT" sz="1200" b="0" i="0" u="none" strike="noStrike">
                          <a:solidFill>
                            <a:srgbClr val="000000"/>
                          </a:solidFill>
                          <a:effectLst/>
                          <a:latin typeface="Calibri" charset="0"/>
                        </a:rPr>
                        <a:t>0.259466191</a:t>
                      </a:r>
                    </a:p>
                  </a:txBody>
                  <a:tcPr marL="12700" marR="12700" marT="12700" marB="0" anchor="b"/>
                </a:tc>
              </a:tr>
              <a:tr h="274581">
                <a:tc>
                  <a:txBody>
                    <a:bodyPr/>
                    <a:lstStyle/>
                    <a:p>
                      <a:pPr algn="l" fontAlgn="b"/>
                      <a:r>
                        <a:rPr lang="en-US" sz="1200" b="0" i="0" u="none" strike="noStrike">
                          <a:solidFill>
                            <a:srgbClr val="000000"/>
                          </a:solidFill>
                          <a:effectLst/>
                          <a:latin typeface="Calibri" charset="0"/>
                        </a:rPr>
                        <a:t>tpor_us_</a:t>
                      </a:r>
                    </a:p>
                  </a:txBody>
                  <a:tcPr marL="12700" marR="12700" marT="12700" marB="0" anchor="b"/>
                </a:tc>
                <a:tc>
                  <a:txBody>
                    <a:bodyPr/>
                    <a:lstStyle/>
                    <a:p>
                      <a:pPr algn="r" fontAlgn="b"/>
                      <a:r>
                        <a:rPr lang="en-US" sz="1200" b="0" i="0" u="none" strike="noStrike">
                          <a:solidFill>
                            <a:srgbClr val="000000"/>
                          </a:solidFill>
                          <a:effectLst/>
                          <a:latin typeface="Calibri" charset="0"/>
                        </a:rPr>
                        <a:t>1</a:t>
                      </a:r>
                    </a:p>
                  </a:txBody>
                  <a:tcPr marL="12700" marR="12700" marT="12700" marB="0" anchor="b"/>
                </a:tc>
                <a:tc>
                  <a:txBody>
                    <a:bodyPr/>
                    <a:lstStyle/>
                    <a:p>
                      <a:pPr algn="r" fontAlgn="b"/>
                      <a:r>
                        <a:rPr lang="is-IS" sz="1200" b="0" i="0" u="none" strike="noStrike">
                          <a:solidFill>
                            <a:srgbClr val="000000"/>
                          </a:solidFill>
                          <a:effectLst/>
                          <a:latin typeface="Calibri" charset="0"/>
                        </a:rPr>
                        <a:t>45.77521961</a:t>
                      </a:r>
                    </a:p>
                  </a:txBody>
                  <a:tcPr marL="12700" marR="12700" marT="12700" marB="0" anchor="b"/>
                </a:tc>
                <a:tc>
                  <a:txBody>
                    <a:bodyPr/>
                    <a:lstStyle/>
                    <a:p>
                      <a:pPr algn="r" fontAlgn="b"/>
                      <a:r>
                        <a:rPr lang="is-IS" sz="1200" b="0" i="0" u="none" strike="noStrike">
                          <a:solidFill>
                            <a:srgbClr val="000000"/>
                          </a:solidFill>
                          <a:effectLst/>
                          <a:latin typeface="Calibri" charset="0"/>
                        </a:rPr>
                        <a:t>45.77521961</a:t>
                      </a:r>
                    </a:p>
                  </a:txBody>
                  <a:tcPr marL="12700" marR="12700" marT="12700" marB="0" anchor="b"/>
                </a:tc>
                <a:tc>
                  <a:txBody>
                    <a:bodyPr/>
                    <a:lstStyle/>
                    <a:p>
                      <a:pPr algn="r" fontAlgn="b"/>
                      <a:r>
                        <a:rPr lang="is-IS" sz="1200" b="0" i="0" u="none" strike="noStrike">
                          <a:solidFill>
                            <a:srgbClr val="000000"/>
                          </a:solidFill>
                          <a:effectLst/>
                          <a:latin typeface="Calibri" charset="0"/>
                        </a:rPr>
                        <a:t>135.1813804</a:t>
                      </a:r>
                    </a:p>
                  </a:txBody>
                  <a:tcPr marL="12700" marR="12700" marT="12700" marB="0" anchor="b"/>
                </a:tc>
                <a:tc>
                  <a:txBody>
                    <a:bodyPr/>
                    <a:lstStyle/>
                    <a:p>
                      <a:pPr algn="r" fontAlgn="b"/>
                      <a:r>
                        <a:rPr lang="nb-NO" sz="1200" b="0" i="0" u="none" strike="noStrike">
                          <a:solidFill>
                            <a:srgbClr val="000000"/>
                          </a:solidFill>
                          <a:effectLst/>
                          <a:latin typeface="Calibri" charset="0"/>
                        </a:rPr>
                        <a:t>3.90E-31</a:t>
                      </a:r>
                    </a:p>
                  </a:txBody>
                  <a:tcPr marL="12700" marR="12700" marT="12700" marB="0" anchor="b"/>
                </a:tc>
                <a:tc>
                  <a:txBody>
                    <a:bodyPr/>
                    <a:lstStyle/>
                    <a:p>
                      <a:pPr algn="r" fontAlgn="b"/>
                      <a:r>
                        <a:rPr lang="is-IS" sz="1200" b="0" i="0" u="none" strike="noStrike" dirty="0">
                          <a:solidFill>
                            <a:srgbClr val="000000"/>
                          </a:solidFill>
                          <a:effectLst/>
                          <a:latin typeface="Calibri" charset="0"/>
                        </a:rPr>
                        <a:t>0.252762118</a:t>
                      </a:r>
                    </a:p>
                  </a:txBody>
                  <a:tcPr marL="12700" marR="12700" marT="12700" marB="0" anchor="b"/>
                </a:tc>
              </a:tr>
            </a:tbl>
          </a:graphicData>
        </a:graphic>
      </p:graphicFrame>
      <p:sp>
        <p:nvSpPr>
          <p:cNvPr id="3" name="Title 2"/>
          <p:cNvSpPr>
            <a:spLocks noGrp="1"/>
          </p:cNvSpPr>
          <p:nvPr>
            <p:ph type="title"/>
          </p:nvPr>
        </p:nvSpPr>
        <p:spPr>
          <a:xfrm>
            <a:off x="473073" y="119215"/>
            <a:ext cx="11247120" cy="624840"/>
          </a:xfrm>
        </p:spPr>
        <p:txBody>
          <a:bodyPr/>
          <a:lstStyle/>
          <a:p>
            <a:r>
              <a:rPr lang="en-US" sz="2000" dirty="0" err="1" smtClean="0"/>
              <a:t>Contrivution</a:t>
            </a:r>
            <a:r>
              <a:rPr lang="en-US" sz="2000" dirty="0" smtClean="0"/>
              <a:t> of variables of Cross Temp Lasso model</a:t>
            </a:r>
            <a:endParaRPr lang="en-US" sz="2000"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0230274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653" y="1104900"/>
            <a:ext cx="10116694"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79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87359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57" y="365760"/>
            <a:ext cx="11267741" cy="5806440"/>
          </a:xfrm>
        </p:spPr>
      </p:pic>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4782268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075" y="694267"/>
            <a:ext cx="11260168" cy="5562600"/>
          </a:xfrm>
        </p:spPr>
      </p:pic>
    </p:spTree>
    <p:extLst>
      <p:ext uri="{BB962C8B-B14F-4D97-AF65-F5344CB8AC3E}">
        <p14:creationId xmlns:p14="http://schemas.microsoft.com/office/powerpoint/2010/main" val="151036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042" y="825138"/>
            <a:ext cx="11048278" cy="5551714"/>
          </a:xfrm>
        </p:spPr>
      </p:pic>
      <p:sp>
        <p:nvSpPr>
          <p:cNvPr id="3" name="Title 2"/>
          <p:cNvSpPr>
            <a:spLocks noGrp="1"/>
          </p:cNvSpPr>
          <p:nvPr>
            <p:ph type="title"/>
          </p:nvPr>
        </p:nvSpPr>
        <p:spPr/>
        <p:txBody>
          <a:bodyPr/>
          <a:lstStyle/>
          <a:p>
            <a:r>
              <a:rPr lang="en-US" dirty="0" err="1" smtClean="0">
                <a:solidFill>
                  <a:schemeClr val="tx1">
                    <a:lumMod val="65000"/>
                    <a:lumOff val="35000"/>
                  </a:schemeClr>
                </a:solidFill>
              </a:rPr>
              <a:t>Barplot</a:t>
            </a:r>
            <a:r>
              <a:rPr lang="en-US" dirty="0" smtClean="0">
                <a:solidFill>
                  <a:schemeClr val="tx1">
                    <a:lumMod val="65000"/>
                    <a:lumOff val="35000"/>
                  </a:schemeClr>
                </a:solidFill>
              </a:rPr>
              <a:t> of feature selection </a:t>
            </a:r>
            <a:r>
              <a:rPr lang="en-US" dirty="0" err="1" smtClean="0">
                <a:solidFill>
                  <a:schemeClr val="tx1">
                    <a:lumMod val="65000"/>
                    <a:lumOff val="35000"/>
                  </a:schemeClr>
                </a:solidFill>
              </a:rPr>
              <a:t>Lasso+XGBoost+Ranger</a:t>
            </a:r>
            <a:endParaRPr lang="en-US" dirty="0">
              <a:solidFill>
                <a:schemeClr val="tx1">
                  <a:lumMod val="65000"/>
                  <a:lumOff val="3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456347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989984624"/>
              </p:ext>
            </p:extLst>
          </p:nvPr>
        </p:nvGraphicFramePr>
        <p:xfrm>
          <a:off x="502920" y="526942"/>
          <a:ext cx="11231880" cy="8920808"/>
        </p:xfrm>
        <a:graphic>
          <a:graphicData uri="http://schemas.openxmlformats.org/drawingml/2006/table">
            <a:tbl>
              <a:tblPr firstRow="1" bandRow="1">
                <a:effectLst>
                  <a:outerShdw blurRad="50800" dist="50800" dir="5400000" algn="ctr" rotWithShape="0">
                    <a:schemeClr val="accent5">
                      <a:lumMod val="40000"/>
                      <a:lumOff val="60000"/>
                      <a:alpha val="44000"/>
                    </a:schemeClr>
                  </a:outerShdw>
                </a:effectLst>
                <a:tableStyleId>{F5AB1C69-6EDB-4FF4-983F-18BD219EF322}</a:tableStyleId>
              </a:tblPr>
              <a:tblGrid>
                <a:gridCol w="2389285"/>
                <a:gridCol w="1933384"/>
                <a:gridCol w="2118987"/>
                <a:gridCol w="2366461"/>
                <a:gridCol w="2207201"/>
                <a:gridCol w="216562"/>
              </a:tblGrid>
              <a:tr h="341754">
                <a:tc>
                  <a:txBody>
                    <a:bodyPr/>
                    <a:lstStyle/>
                    <a:p>
                      <a:r>
                        <a:rPr lang="en-US" sz="1800" dirty="0" smtClean="0"/>
                        <a:t>Random</a:t>
                      </a:r>
                      <a:r>
                        <a:rPr lang="en-US" sz="1800" baseline="0" dirty="0" smtClean="0"/>
                        <a:t> Forest</a:t>
                      </a:r>
                      <a:endParaRPr lang="en-US" sz="1800" dirty="0"/>
                    </a:p>
                  </a:txBody>
                  <a:tcPr/>
                </a:tc>
                <a:tc>
                  <a:txBody>
                    <a:bodyPr/>
                    <a:lstStyle/>
                    <a:p>
                      <a:r>
                        <a:rPr lang="en-US" sz="1800" dirty="0" smtClean="0"/>
                        <a:t>Lasso</a:t>
                      </a:r>
                      <a:endParaRPr lang="en-US" sz="1800" dirty="0"/>
                    </a:p>
                  </a:txBody>
                  <a:tcPr/>
                </a:tc>
                <a:tc>
                  <a:txBody>
                    <a:bodyPr/>
                    <a:lstStyle/>
                    <a:p>
                      <a:r>
                        <a:rPr lang="en-US" sz="1800" dirty="0" err="1" smtClean="0"/>
                        <a:t>XGBoost</a:t>
                      </a:r>
                      <a:endParaRPr lang="en-US" sz="1800" dirty="0"/>
                    </a:p>
                  </a:txBody>
                  <a:tcPr/>
                </a:tc>
                <a:tc>
                  <a:txBody>
                    <a:bodyPr/>
                    <a:lstStyle/>
                    <a:p>
                      <a:r>
                        <a:rPr lang="en-US" sz="1800" dirty="0" smtClean="0"/>
                        <a:t>Ranger</a:t>
                      </a:r>
                      <a:endParaRPr lang="en-US" sz="1800" dirty="0"/>
                    </a:p>
                  </a:txBody>
                  <a:tcPr/>
                </a:tc>
                <a:tc>
                  <a:txBody>
                    <a:bodyPr/>
                    <a:lstStyle/>
                    <a:p>
                      <a:r>
                        <a:rPr lang="en-US" sz="1800" dirty="0" smtClean="0"/>
                        <a:t>Union</a:t>
                      </a:r>
                      <a:endParaRPr lang="en-US" sz="1800" dirty="0"/>
                    </a:p>
                  </a:txBody>
                  <a:tcPr/>
                </a:tc>
                <a:tc>
                  <a:txBody>
                    <a:bodyPr/>
                    <a:lstStyle/>
                    <a:p>
                      <a:endParaRPr lang="en-US"/>
                    </a:p>
                  </a:txBody>
                  <a:tcPr/>
                </a:tc>
              </a:tr>
              <a:tr h="205052">
                <a:tc>
                  <a:txBody>
                    <a:bodyPr/>
                    <a:lstStyle/>
                    <a:p>
                      <a:pPr algn="l" fontAlgn="b"/>
                      <a:r>
                        <a:rPr lang="en-US" sz="1200" b="0" i="0" u="none" strike="noStrike" dirty="0">
                          <a:solidFill>
                            <a:srgbClr val="000000"/>
                          </a:solidFill>
                          <a:effectLst/>
                          <a:latin typeface="Calibri" charset="0"/>
                        </a:rPr>
                        <a:t>tem</a:t>
                      </a:r>
                    </a:p>
                  </a:txBody>
                  <a:tcPr marL="12700" marR="12700" marT="12700" marB="0" anchor="b"/>
                </a:tc>
                <a:tc>
                  <a:txBody>
                    <a:bodyPr/>
                    <a:lstStyle/>
                    <a:p>
                      <a:pPr algn="l" fontAlgn="b"/>
                      <a:r>
                        <a:rPr lang="en-US" sz="1200" b="0" i="0" u="none" strike="noStrike" dirty="0" err="1">
                          <a:solidFill>
                            <a:srgbClr val="000000"/>
                          </a:solidFill>
                          <a:effectLst/>
                          <a:latin typeface="Calibri" charset="0"/>
                        </a:rPr>
                        <a:t>levelMP</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tem</a:t>
                      </a:r>
                    </a:p>
                  </a:txBody>
                  <a:tcPr marL="12700" marR="12700" marT="12700" marB="0" anchor="b"/>
                </a:tc>
                <a:tc>
                  <a:txBody>
                    <a:bodyPr/>
                    <a:lstStyle/>
                    <a:p>
                      <a:pPr algn="l" fontAlgn="b"/>
                      <a:r>
                        <a:rPr lang="en-US" sz="1200" b="0" i="0" u="none" strike="noStrike">
                          <a:solidFill>
                            <a:srgbClr val="000000"/>
                          </a:solidFill>
                          <a:effectLst/>
                          <a:latin typeface="Calibri" charset="0"/>
                        </a:rPr>
                        <a:t>tem</a:t>
                      </a:r>
                    </a:p>
                  </a:txBody>
                  <a:tcPr marL="12700" marR="12700" marT="12700" marB="0" anchor="b"/>
                </a:tc>
                <a:tc>
                  <a:txBody>
                    <a:bodyPr/>
                    <a:lstStyle/>
                    <a:p>
                      <a:pPr algn="l" fontAlgn="b"/>
                      <a:r>
                        <a:rPr lang="en-US" sz="1200" b="0" i="0" u="none" strike="noStrike">
                          <a:solidFill>
                            <a:srgbClr val="000000"/>
                          </a:solidFill>
                          <a:effectLst/>
                          <a:latin typeface="Calibri" charset="0"/>
                        </a:rPr>
                        <a:t>levelMP</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dirty="0">
                          <a:solidFill>
                            <a:srgbClr val="000000"/>
                          </a:solidFill>
                          <a:effectLst/>
                          <a:latin typeface="Calibri" charset="0"/>
                        </a:rPr>
                        <a:t>level</a:t>
                      </a:r>
                    </a:p>
                  </a:txBody>
                  <a:tcPr marL="12700" marR="12700" marT="12700" marB="0" anchor="b"/>
                </a:tc>
                <a:tc>
                  <a:txBody>
                    <a:bodyPr/>
                    <a:lstStyle/>
                    <a:p>
                      <a:pPr algn="l" fontAlgn="b"/>
                      <a:r>
                        <a:rPr lang="en-US" sz="1200" b="0" i="0" u="none" strike="noStrike">
                          <a:solidFill>
                            <a:srgbClr val="000000"/>
                          </a:solidFill>
                          <a:effectLst/>
                          <a:latin typeface="Calibri" charset="0"/>
                        </a:rPr>
                        <a:t>vera_mlc_rate__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levelMP</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levelMP</a:t>
                      </a:r>
                    </a:p>
                  </a:txBody>
                  <a:tcPr marL="12700" marR="12700" marT="12700" marB="0" anchor="b"/>
                </a:tc>
                <a:tc>
                  <a:txBody>
                    <a:bodyPr/>
                    <a:lstStyle/>
                    <a:p>
                      <a:pPr algn="l" fontAlgn="b"/>
                      <a:r>
                        <a:rPr lang="en-US" sz="1200" b="0" i="0" u="none" strike="noStrike">
                          <a:solidFill>
                            <a:srgbClr val="000000"/>
                          </a:solidFill>
                          <a:effectLst/>
                          <a:latin typeface="Calibri" charset="0"/>
                        </a:rPr>
                        <a:t>vf_sk_mv_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l" fontAlgn="b"/>
                      <a:r>
                        <a:rPr lang="en-US" sz="1200" b="0" i="0" u="none" strike="noStrike">
                          <a:solidFill>
                            <a:srgbClr val="000000"/>
                          </a:solidFill>
                          <a:effectLst/>
                          <a:latin typeface="Calibri" charset="0"/>
                        </a:rPr>
                        <a:t>levelUP</a:t>
                      </a:r>
                    </a:p>
                  </a:txBody>
                  <a:tcPr marL="12700" marR="12700" marT="12700" marB="0" anchor="b"/>
                </a:tc>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pPr algn="l" fontAlgn="b"/>
                      <a:r>
                        <a:rPr lang="en-US" sz="1200" b="0" i="0" u="none" strike="noStrike">
                          <a:solidFill>
                            <a:srgbClr val="000000"/>
                          </a:solidFill>
                          <a:effectLst/>
                          <a:latin typeface="Calibri" charset="0"/>
                        </a:rPr>
                        <a:t>vth_sgs_med_mv_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dirty="0">
                          <a:solidFill>
                            <a:srgbClr val="000000"/>
                          </a:solidFill>
                          <a:effectLst/>
                          <a:latin typeface="Calibri" charset="0"/>
                        </a:rPr>
                        <a:t>sfbc_b32wlsaup_drpost_pcs_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sde_pmp_vm_s_dac</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dirty="0">
                          <a:solidFill>
                            <a:srgbClr val="000000"/>
                          </a:solidFill>
                          <a:effectLst/>
                          <a:latin typeface="Calibri" charset="0"/>
                        </a:rPr>
                        <a:t>cycling</a:t>
                      </a:r>
                    </a:p>
                  </a:txBody>
                  <a:tcPr marL="12700" marR="12700" marT="12700" marB="0" anchor="b"/>
                </a:tc>
                <a:tc>
                  <a:txBody>
                    <a:bodyPr/>
                    <a:lstStyle/>
                    <a:p>
                      <a:pPr algn="l" fontAlgn="b"/>
                      <a:r>
                        <a:rPr lang="en-US" sz="1200" b="0" i="0" u="none" strike="noStrike">
                          <a:solidFill>
                            <a:srgbClr val="000000"/>
                          </a:solidFill>
                          <a:effectLst/>
                          <a:latin typeface="Calibri" charset="0"/>
                        </a:rPr>
                        <a:t>crd_m1bll_224_c_pcs_</a:t>
                      </a:r>
                    </a:p>
                  </a:txBody>
                  <a:tcPr marL="12700" marR="12700" marT="12700" marB="0" anchor="b"/>
                </a:tc>
                <a:tc>
                  <a:txBody>
                    <a:bodyPr/>
                    <a:lstStyle/>
                    <a:p>
                      <a:pPr algn="l" fontAlgn="b"/>
                      <a:r>
                        <a:rPr lang="en-US" sz="1200" b="0" i="0" u="none" strike="noStrike">
                          <a:solidFill>
                            <a:srgbClr val="000000"/>
                          </a:solidFill>
                          <a:effectLst/>
                          <a:latin typeface="Calibri" charset="0"/>
                        </a:rPr>
                        <a:t>sde_pmp_vm_s_dac_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vth_sgs_med_mv_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crd_scrnslcbot_p</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a:solidFill>
                            <a:srgbClr val="000000"/>
                          </a:solidFill>
                          <a:effectLst/>
                          <a:latin typeface="Calibri" charset="0"/>
                        </a:rPr>
                        <a:t>vth_sgs_med_mv_</a:t>
                      </a:r>
                    </a:p>
                  </a:txBody>
                  <a:tcPr marL="12700" marR="12700" marT="12700" marB="0" anchor="b"/>
                </a:tc>
                <a:tc>
                  <a:txBody>
                    <a:bodyPr/>
                    <a:lstStyle/>
                    <a:p>
                      <a:pPr algn="l" fontAlgn="b"/>
                      <a:r>
                        <a:rPr lang="en-US" sz="1200" b="0" i="0" u="none" strike="noStrike">
                          <a:solidFill>
                            <a:srgbClr val="000000"/>
                          </a:solidFill>
                          <a:effectLst/>
                          <a:latin typeface="Calibri" charset="0"/>
                        </a:rPr>
                        <a:t>vth_sgs_med_mv_</a:t>
                      </a:r>
                    </a:p>
                  </a:txBody>
                  <a:tcPr marL="12700" marR="12700" marT="12700" marB="0" anchor="b"/>
                </a:tc>
                <a:tc>
                  <a:txBody>
                    <a:bodyPr/>
                    <a:lstStyle/>
                    <a:p>
                      <a:pPr algn="l" fontAlgn="b"/>
                      <a:r>
                        <a:rPr lang="en-US" sz="1200" b="0" i="0" u="none" strike="noStrike">
                          <a:solidFill>
                            <a:srgbClr val="000000"/>
                          </a:solidFill>
                          <a:effectLst/>
                          <a:latin typeface="Calibri" charset="0"/>
                        </a:rPr>
                        <a:t>vth_wlds0last_l3s_mv_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sfbc_t32wlsalp_far_dc_fresh_pcs_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vpgmu_bwl_s_dac</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levelUP</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b="0" i="0" u="none" strike="noStrike">
                          <a:solidFill>
                            <a:srgbClr val="000000"/>
                          </a:solidFill>
                          <a:effectLst/>
                          <a:latin typeface="Calibri" charset="0"/>
                        </a:rPr>
                        <a:t>sfbc_b32wlsaerx_fresh_pcs_</a:t>
                      </a:r>
                    </a:p>
                  </a:txBody>
                  <a:tcPr marL="12700" marR="12700" marT="12700" marB="0" anchor="b"/>
                </a:tc>
                <a:tc>
                  <a:txBody>
                    <a:bodyPr/>
                    <a:lstStyle/>
                    <a:p>
                      <a:pPr algn="l" fontAlgn="b"/>
                      <a:r>
                        <a:rPr lang="en-US" sz="1200" b="0" i="0" u="none" strike="noStrike">
                          <a:solidFill>
                            <a:srgbClr val="000000"/>
                          </a:solidFill>
                          <a:effectLst/>
                          <a:latin typeface="Calibri" charset="0"/>
                        </a:rPr>
                        <a:t>tlcwc_we0_wl0_fr_s25_f2g_pcs_</a:t>
                      </a:r>
                    </a:p>
                  </a:txBody>
                  <a:tcPr marL="12700" marR="12700" marT="12700" marB="0" anchor="b"/>
                </a:tc>
                <a:tc>
                  <a:txBody>
                    <a:bodyPr/>
                    <a:lstStyle/>
                    <a:p>
                      <a:endParaRPr lang="en-US" sz="1200" dirty="0"/>
                    </a:p>
                  </a:txBody>
                  <a:tcPr/>
                </a:tc>
              </a:tr>
              <a:tr h="282896">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vcgrvstep_s_dac</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sfbc_t32wlsalp_far_dc_fresh_pcs_</a:t>
                      </a:r>
                    </a:p>
                  </a:txBody>
                  <a:tcPr marL="12700" marR="12700" marT="12700" marB="0" anchor="b"/>
                </a:tc>
                <a:tc>
                  <a:txBody>
                    <a:bodyPr/>
                    <a:lstStyle/>
                    <a:p>
                      <a:pPr algn="l" fontAlgn="b"/>
                      <a:r>
                        <a:rPr lang="en-US" sz="1200" b="0" i="0" u="none" strike="noStrike">
                          <a:solidFill>
                            <a:srgbClr val="000000"/>
                          </a:solidFill>
                          <a:effectLst/>
                          <a:latin typeface="Calibri" charset="0"/>
                        </a:rPr>
                        <a:t>vth_wlds0last_l3s_mv_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sfbc_b32wlsaup_drpost_pcs_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sfbc_b32wlsalp_post_pcs_</a:t>
                      </a:r>
                    </a:p>
                  </a:txBody>
                  <a:tcPr marL="12700" marR="12700" marT="12700" marB="0" anchor="b"/>
                </a:tc>
                <a:tc>
                  <a:txBody>
                    <a:bodyPr/>
                    <a:lstStyle/>
                    <a:p>
                      <a:pPr algn="l" fontAlgn="b"/>
                      <a:r>
                        <a:rPr lang="en-US" sz="1200" b="0" i="0" u="none" strike="noStrike" dirty="0">
                          <a:solidFill>
                            <a:srgbClr val="000000"/>
                          </a:solidFill>
                          <a:effectLst/>
                          <a:latin typeface="Calibri" charset="0"/>
                        </a:rPr>
                        <a:t>frlt_vcgrsft_er3_pcs_</a:t>
                      </a:r>
                    </a:p>
                  </a:txBody>
                  <a:tcPr marL="12700" marR="12700" marT="12700" marB="0" anchor="b"/>
                </a:tc>
                <a:tc>
                  <a:txBody>
                    <a:bodyPr/>
                    <a:lstStyle/>
                    <a:p>
                      <a:pPr algn="l" fontAlgn="b"/>
                      <a:r>
                        <a:rPr lang="en-US" sz="1200" b="0" i="0" u="none" strike="noStrike">
                          <a:solidFill>
                            <a:srgbClr val="000000"/>
                          </a:solidFill>
                          <a:effectLst/>
                          <a:latin typeface="Calibri" charset="0"/>
                        </a:rPr>
                        <a:t>crd_m1bll_224_c_pcs_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sfbc_t32wlsaerx_far_fresh_pcs_</a:t>
                      </a:r>
                    </a:p>
                  </a:txBody>
                  <a:tcPr marL="12700" marR="12700" marT="12700" marB="0" anchor="b"/>
                </a:tc>
                <a:tc>
                  <a:txBody>
                    <a:bodyPr/>
                    <a:lstStyle/>
                    <a:p>
                      <a:pPr algn="l" fontAlgn="b"/>
                      <a:r>
                        <a:rPr lang="en-US" sz="1200" b="0" i="0" u="none" strike="noStrike">
                          <a:solidFill>
                            <a:srgbClr val="000000"/>
                          </a:solidFill>
                          <a:effectLst/>
                          <a:latin typeface="Calibri" charset="0"/>
                        </a:rPr>
                        <a:t>icca_add00_ua_</a:t>
                      </a:r>
                    </a:p>
                  </a:txBody>
                  <a:tcPr marL="12700" marR="12700" marT="12700" marB="0" anchor="b"/>
                </a:tc>
                <a:tc>
                  <a:txBody>
                    <a:bodyPr/>
                    <a:lstStyle/>
                    <a:p>
                      <a:endParaRPr lang="en-US" sz="1200" dirty="0"/>
                    </a:p>
                  </a:txBody>
                  <a:tcPr/>
                </a:tc>
              </a:tr>
              <a:tr h="282896">
                <a:tc>
                  <a:txBody>
                    <a:bodyPr/>
                    <a:lstStyle/>
                    <a:p>
                      <a:pPr algn="l" fontAlgn="b"/>
                      <a:r>
                        <a:rPr lang="en-US" sz="1200" b="0" i="0" u="none" strike="noStrike">
                          <a:solidFill>
                            <a:srgbClr val="000000"/>
                          </a:solidFill>
                          <a:effectLst/>
                          <a:latin typeface="Calibri" charset="0"/>
                        </a:rPr>
                        <a:t>fbc_sdllk4_pcs_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treadm_us</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sfbc_t32wlsaerx_far_fresh_pcs_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sfbc_t12wls0erx_rdpost_pcs_</a:t>
                      </a:r>
                    </a:p>
                  </a:txBody>
                  <a:tcPr marL="12700" marR="12700" marT="12700" marB="0" anchor="b"/>
                </a:tc>
                <a:tc>
                  <a:txBody>
                    <a:bodyPr/>
                    <a:lstStyle/>
                    <a:p>
                      <a:pPr algn="l" fontAlgn="b"/>
                      <a:r>
                        <a:rPr lang="en-US" sz="1200" b="0" i="0" u="none" strike="noStrike">
                          <a:solidFill>
                            <a:srgbClr val="000000"/>
                          </a:solidFill>
                          <a:effectLst/>
                          <a:latin typeface="Calibri" charset="0"/>
                        </a:rPr>
                        <a:t>tlcwc_we0_wl31_fr_s25_f2g_pcs_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vf_sk_mv_</a:t>
                      </a:r>
                    </a:p>
                  </a:txBody>
                  <a:tcPr marL="12700" marR="12700" marT="12700" marB="0" anchor="b"/>
                </a:tc>
                <a:tc>
                  <a:txBody>
                    <a:bodyPr/>
                    <a:lstStyle/>
                    <a:p>
                      <a:pPr algn="l" fontAlgn="b"/>
                      <a:r>
                        <a:rPr lang="en-US" sz="1200" b="0" i="0" u="none" strike="noStrike">
                          <a:solidFill>
                            <a:srgbClr val="000000"/>
                          </a:solidFill>
                          <a:effectLst/>
                          <a:latin typeface="Calibri" charset="0"/>
                        </a:rPr>
                        <a:t>tmps_trim_bgr_s_dac_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l" fontAlgn="b"/>
                      <a:r>
                        <a:rPr lang="en-US" sz="1200" b="0" i="0" u="none" strike="noStrike">
                          <a:solidFill>
                            <a:srgbClr val="000000"/>
                          </a:solidFill>
                          <a:effectLst/>
                          <a:latin typeface="Calibri" charset="0"/>
                        </a:rPr>
                        <a:t>vth_sgs_win_mv_</a:t>
                      </a:r>
                    </a:p>
                  </a:txBody>
                  <a:tcPr marL="12700" marR="12700" marT="12700" marB="0" anchor="b"/>
                </a:tc>
                <a:tc>
                  <a:txBody>
                    <a:bodyPr/>
                    <a:lstStyle/>
                    <a:p>
                      <a:pPr algn="l" fontAlgn="b"/>
                      <a:r>
                        <a:rPr lang="en-US" sz="1200" b="0" i="0" u="none" strike="noStrike">
                          <a:solidFill>
                            <a:srgbClr val="000000"/>
                          </a:solidFill>
                          <a:effectLst/>
                          <a:latin typeface="Calibri" charset="0"/>
                        </a:rPr>
                        <a:t>crd_m1bll_224_c_pcs_</a:t>
                      </a:r>
                    </a:p>
                  </a:txBody>
                  <a:tcPr marL="12700" marR="12700" marT="12700" marB="0" anchor="b"/>
                </a:tc>
                <a:tc>
                  <a:txBody>
                    <a:bodyPr/>
                    <a:lstStyle/>
                    <a:p>
                      <a:endParaRPr lang="en-US" sz="1200"/>
                    </a:p>
                  </a:txBody>
                  <a:tcPr/>
                </a:tc>
              </a:tr>
              <a:tr h="205052">
                <a:tc>
                  <a:txBody>
                    <a:bodyPr/>
                    <a:lstStyle/>
                    <a:p>
                      <a:pPr algn="l" fontAlgn="b"/>
                      <a:r>
                        <a:rPr lang="en-US" sz="1200" b="0" i="0" u="none" strike="noStrike">
                          <a:solidFill>
                            <a:srgbClr val="000000"/>
                          </a:solidFill>
                          <a:effectLst/>
                          <a:latin typeface="Calibri" charset="0"/>
                        </a:rPr>
                        <a:t>crd_m1bll_224_c_pcs_</a:t>
                      </a:r>
                    </a:p>
                  </a:txBody>
                  <a:tcPr marL="12700" marR="12700" marT="12700" marB="0" anchor="b"/>
                </a:tc>
                <a:tc>
                  <a:txBody>
                    <a:bodyPr/>
                    <a:lstStyle/>
                    <a:p>
                      <a:pPr algn="l" fontAlgn="b"/>
                      <a:r>
                        <a:rPr lang="en-US" sz="1200" b="0" i="0" u="none" strike="noStrike">
                          <a:solidFill>
                            <a:srgbClr val="000000"/>
                          </a:solidFill>
                          <a:effectLst/>
                          <a:latin typeface="Calibri" charset="0"/>
                        </a:rPr>
                        <a:t>bbk_sgsld_1_d_pcs_</a:t>
                      </a:r>
                    </a:p>
                  </a:txBody>
                  <a:tcPr marL="12700" marR="12700" marT="12700" marB="0" anchor="b"/>
                </a:tc>
                <a:tc>
                  <a:txBody>
                    <a:bodyPr/>
                    <a:lstStyle/>
                    <a:p>
                      <a:pPr algn="l" fontAlgn="b"/>
                      <a:r>
                        <a:rPr lang="en-US" sz="1200" b="0" i="0" u="none" strike="noStrike" dirty="0">
                          <a:solidFill>
                            <a:srgbClr val="000000"/>
                          </a:solidFill>
                          <a:effectLst/>
                          <a:latin typeface="Calibri" charset="0"/>
                        </a:rPr>
                        <a:t>fbc_sdllk4_pcs_</a:t>
                      </a:r>
                    </a:p>
                  </a:txBody>
                  <a:tcPr marL="12700" marR="12700" marT="12700" marB="0" anchor="b"/>
                </a:tc>
                <a:tc>
                  <a:txBody>
                    <a:bodyPr/>
                    <a:lstStyle/>
                    <a:p>
                      <a:pPr algn="l" fontAlgn="b"/>
                      <a:r>
                        <a:rPr lang="en-US" sz="1200" b="0" i="0" u="none" strike="noStrike">
                          <a:solidFill>
                            <a:srgbClr val="000000"/>
                          </a:solidFill>
                          <a:effectLst/>
                          <a:latin typeface="Calibri" charset="0"/>
                        </a:rPr>
                        <a:t>vf_sk_mv_</a:t>
                      </a:r>
                    </a:p>
                  </a:txBody>
                  <a:tcPr marL="12700" marR="12700" marT="12700" marB="0" anchor="b"/>
                </a:tc>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endParaRPr lang="en-US" sz="1200"/>
                    </a:p>
                  </a:txBody>
                  <a:tcPr/>
                </a:tc>
              </a:tr>
              <a:tr h="282896">
                <a:tc>
                  <a:txBody>
                    <a:bodyPr/>
                    <a:lstStyle/>
                    <a:p>
                      <a:pPr algn="l" fontAlgn="b"/>
                      <a:r>
                        <a:rPr lang="en-US" sz="1200" b="0" i="0" u="none" strike="noStrike">
                          <a:solidFill>
                            <a:srgbClr val="000000"/>
                          </a:solidFill>
                          <a:effectLst/>
                          <a:latin typeface="Calibri" charset="0"/>
                        </a:rPr>
                        <a:t>sfbc_b32wlsalp_drpost_pcs_</a:t>
                      </a:r>
                    </a:p>
                  </a:txBody>
                  <a:tcPr marL="12700" marR="12700" marT="12700" marB="0" anchor="b"/>
                </a:tc>
                <a:tc>
                  <a:txBody>
                    <a:bodyPr/>
                    <a:lstStyle/>
                    <a:p>
                      <a:pPr algn="l" fontAlgn="b"/>
                      <a:r>
                        <a:rPr lang="en-US" sz="1200" b="0" i="0" u="none" strike="noStrike">
                          <a:solidFill>
                            <a:srgbClr val="000000"/>
                          </a:solidFill>
                          <a:effectLst/>
                          <a:latin typeface="Calibri" charset="0"/>
                        </a:rPr>
                        <a:t>crd_blleak1_p_</a:t>
                      </a:r>
                    </a:p>
                  </a:txBody>
                  <a:tcPr marL="12700" marR="12700" marT="12700" marB="0" anchor="b"/>
                </a:tc>
                <a:tc>
                  <a:txBody>
                    <a:bodyPr/>
                    <a:lstStyle/>
                    <a:p>
                      <a:pPr algn="l" fontAlgn="b"/>
                      <a:r>
                        <a:rPr lang="en-US" sz="1200" b="0" i="0" u="none" strike="noStrike">
                          <a:solidFill>
                            <a:srgbClr val="000000"/>
                          </a:solidFill>
                          <a:effectLst/>
                          <a:latin typeface="Calibri" charset="0"/>
                        </a:rPr>
                        <a:t>vf_sk_mv_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sfbc_t32wlsalp_far_dc_fresh_pcs_</a:t>
                      </a:r>
                    </a:p>
                  </a:txBody>
                  <a:tcPr marL="12700" marR="12700" marT="12700" marB="0" anchor="b"/>
                </a:tc>
                <a:tc>
                  <a:txBody>
                    <a:bodyPr/>
                    <a:lstStyle/>
                    <a:p>
                      <a:pPr algn="l" fontAlgn="b"/>
                      <a:r>
                        <a:rPr lang="en-US" sz="1200" b="0" i="0" u="none" strike="noStrike">
                          <a:solidFill>
                            <a:srgbClr val="000000"/>
                          </a:solidFill>
                          <a:effectLst/>
                          <a:latin typeface="Calibri" charset="0"/>
                        </a:rPr>
                        <a:t>sfbc_t32wlsalp_far_dc_fresh_pcs_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sfbc_t32wlsalp_far_fresh_pcs_</a:t>
                      </a:r>
                    </a:p>
                  </a:txBody>
                  <a:tcPr marL="12700" marR="12700" marT="12700" marB="0" anchor="b"/>
                </a:tc>
                <a:tc>
                  <a:txBody>
                    <a:bodyPr/>
                    <a:lstStyle/>
                    <a:p>
                      <a:pPr algn="l" fontAlgn="b"/>
                      <a:r>
                        <a:rPr lang="en-US" sz="1200" b="0" i="0" u="none" strike="noStrike">
                          <a:solidFill>
                            <a:srgbClr val="000000"/>
                          </a:solidFill>
                          <a:effectLst/>
                          <a:latin typeface="Calibri" charset="0"/>
                        </a:rPr>
                        <a:t>layer3_vpgms_s_dac_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sfbc_b32wlsalp_post_pcs_</a:t>
                      </a:r>
                    </a:p>
                  </a:txBody>
                  <a:tcPr marL="12700" marR="12700" marT="12700" marB="0" anchor="b"/>
                </a:tc>
                <a:tc>
                  <a:txBody>
                    <a:bodyPr/>
                    <a:lstStyle/>
                    <a:p>
                      <a:pPr algn="l" fontAlgn="b"/>
                      <a:r>
                        <a:rPr lang="en-US" sz="1200" b="0" i="0" u="none" strike="noStrike" dirty="0">
                          <a:solidFill>
                            <a:srgbClr val="000000"/>
                          </a:solidFill>
                          <a:effectLst/>
                          <a:latin typeface="Calibri" charset="0"/>
                        </a:rPr>
                        <a:t>vth_12pwl3_lt_mv_</a:t>
                      </a:r>
                    </a:p>
                  </a:txBody>
                  <a:tcPr marL="12700" marR="12700" marT="12700" marB="0" anchor="b"/>
                </a:tc>
                <a:tc>
                  <a:txBody>
                    <a:bodyPr/>
                    <a:lstStyle/>
                    <a:p>
                      <a:pPr algn="l" fontAlgn="b"/>
                      <a:r>
                        <a:rPr lang="en-US" sz="1200" b="0" i="0" u="none" strike="noStrike" dirty="0">
                          <a:solidFill>
                            <a:srgbClr val="000000"/>
                          </a:solidFill>
                          <a:effectLst/>
                          <a:latin typeface="Calibri" charset="0"/>
                        </a:rPr>
                        <a:t>tproga2slcrand_us_</a:t>
                      </a:r>
                    </a:p>
                  </a:txBody>
                  <a:tcPr marL="12700" marR="12700" marT="12700" marB="0" anchor="b"/>
                </a:tc>
                <a:tc>
                  <a:txBody>
                    <a:bodyPr/>
                    <a:lstStyle/>
                    <a:p>
                      <a:endParaRPr lang="en-US" sz="1200"/>
                    </a:p>
                  </a:txBody>
                  <a:tcPr/>
                </a:tc>
              </a:tr>
              <a:tr h="205052">
                <a:tc>
                  <a:txBody>
                    <a:bodyPr/>
                    <a:lstStyle/>
                    <a:p>
                      <a:pPr algn="l" fontAlgn="b"/>
                      <a:r>
                        <a:rPr lang="en-US" sz="1200" b="0" i="0" u="none" strike="noStrike">
                          <a:solidFill>
                            <a:srgbClr val="000000"/>
                          </a:solidFill>
                          <a:effectLst/>
                          <a:latin typeface="Calibri" charset="0"/>
                        </a:rPr>
                        <a:t>tlcwc_we0_wl63_fr_s25_a2r_pcs_</a:t>
                      </a:r>
                    </a:p>
                  </a:txBody>
                  <a:tcPr marL="12700" marR="12700" marT="12700" marB="0" anchor="b"/>
                </a:tc>
                <a:tc>
                  <a:txBody>
                    <a:bodyPr/>
                    <a:lstStyle/>
                    <a:p>
                      <a:pPr algn="l" fontAlgn="b"/>
                      <a:r>
                        <a:rPr lang="en-US" sz="1200" b="0" i="0" u="none" strike="noStrike">
                          <a:solidFill>
                            <a:srgbClr val="000000"/>
                          </a:solidFill>
                          <a:effectLst/>
                          <a:latin typeface="Calibri" charset="0"/>
                        </a:rPr>
                        <a:t>crd_ddbll_slc1_p_</a:t>
                      </a:r>
                    </a:p>
                  </a:txBody>
                  <a:tcPr marL="12700" marR="12700" marT="12700" marB="0" anchor="b"/>
                </a:tc>
                <a:tc>
                  <a:txBody>
                    <a:bodyPr/>
                    <a:lstStyle/>
                    <a:p>
                      <a:pPr algn="l" fontAlgn="b"/>
                      <a:r>
                        <a:rPr lang="en-US" sz="1200" b="0" i="0" u="none" strike="noStrike">
                          <a:solidFill>
                            <a:srgbClr val="000000"/>
                          </a:solidFill>
                          <a:effectLst/>
                          <a:latin typeface="Calibri" charset="0"/>
                        </a:rPr>
                        <a:t>vth_wlds0last_l3s_mv_</a:t>
                      </a:r>
                    </a:p>
                  </a:txBody>
                  <a:tcPr marL="12700" marR="12700" marT="12700" marB="0" anchor="b"/>
                </a:tc>
                <a:tc>
                  <a:txBody>
                    <a:bodyPr/>
                    <a:lstStyle/>
                    <a:p>
                      <a:pPr algn="l" fontAlgn="b"/>
                      <a:r>
                        <a:rPr lang="en-US" sz="1200" b="0" i="0" u="none" strike="noStrike">
                          <a:solidFill>
                            <a:srgbClr val="000000"/>
                          </a:solidFill>
                          <a:effectLst/>
                          <a:latin typeface="Calibri" charset="0"/>
                        </a:rPr>
                        <a:t>fbc_sdllk4_pcs_</a:t>
                      </a:r>
                    </a:p>
                  </a:txBody>
                  <a:tcPr marL="12700" marR="12700" marT="12700" marB="0" anchor="b"/>
                </a:tc>
                <a:tc>
                  <a:txBody>
                    <a:bodyPr/>
                    <a:lstStyle/>
                    <a:p>
                      <a:pPr algn="l" fontAlgn="b"/>
                      <a:r>
                        <a:rPr lang="en-US" sz="1200" b="0" i="0" u="none" strike="noStrike">
                          <a:solidFill>
                            <a:srgbClr val="000000"/>
                          </a:solidFill>
                          <a:effectLst/>
                          <a:latin typeface="Calibri" charset="0"/>
                        </a:rPr>
                        <a:t>fbc_sdllk4_pcs_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halfvccq33_t_mv_</a:t>
                      </a:r>
                    </a:p>
                  </a:txBody>
                  <a:tcPr marL="12700" marR="12700" marT="12700" marB="0" anchor="b"/>
                </a:tc>
                <a:tc>
                  <a:txBody>
                    <a:bodyPr/>
                    <a:lstStyle/>
                    <a:p>
                      <a:pPr algn="l" fontAlgn="b"/>
                      <a:r>
                        <a:rPr lang="en-US" sz="1200" b="0" i="0" u="none" strike="noStrike">
                          <a:solidFill>
                            <a:srgbClr val="000000"/>
                          </a:solidFill>
                          <a:effectLst/>
                          <a:latin typeface="Calibri" charset="0"/>
                        </a:rPr>
                        <a:t>vcg_av3_t_mv_</a:t>
                      </a:r>
                    </a:p>
                  </a:txBody>
                  <a:tcPr marL="12700" marR="12700" marT="12700" marB="0" anchor="b"/>
                </a:tc>
                <a:tc>
                  <a:txBody>
                    <a:bodyPr/>
                    <a:lstStyle/>
                    <a:p>
                      <a:pPr algn="l" fontAlgn="b"/>
                      <a:r>
                        <a:rPr lang="en-US" sz="1200" b="0" i="0" u="none" strike="noStrike">
                          <a:solidFill>
                            <a:srgbClr val="000000"/>
                          </a:solidFill>
                          <a:effectLst/>
                          <a:latin typeface="Calibri" charset="0"/>
                        </a:rPr>
                        <a:t>sfbc_t12wls0erx_rdpost_pcs_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vth_sgdprog_win_mv</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a:solidFill>
                            <a:srgbClr val="000000"/>
                          </a:solidFill>
                          <a:effectLst/>
                          <a:latin typeface="Calibri" charset="0"/>
                        </a:rPr>
                        <a:t>sfbc_t32wlsaerx_far_fresh_pcs_</a:t>
                      </a:r>
                    </a:p>
                  </a:txBody>
                  <a:tcPr marL="12700" marR="12700" marT="12700" marB="0" anchor="b"/>
                </a:tc>
                <a:tc>
                  <a:txBody>
                    <a:bodyPr/>
                    <a:lstStyle/>
                    <a:p>
                      <a:endParaRPr lang="en-US" sz="1200" dirty="0"/>
                    </a:p>
                  </a:txBody>
                  <a:tcPr/>
                </a:tc>
              </a:tr>
              <a:tr h="282896">
                <a:tc>
                  <a:txBody>
                    <a:bodyPr/>
                    <a:lstStyle/>
                    <a:p>
                      <a:pPr algn="l" fontAlgn="b"/>
                      <a:r>
                        <a:rPr lang="en-US" sz="1200" b="0" i="0" u="none" strike="noStrike">
                          <a:solidFill>
                            <a:srgbClr val="000000"/>
                          </a:solidFill>
                          <a:effectLst/>
                          <a:latin typeface="Calibri" charset="0"/>
                        </a:rPr>
                        <a:t>ron_odt_33n_t_ua_</a:t>
                      </a:r>
                    </a:p>
                  </a:txBody>
                  <a:tcPr marL="12700" marR="12700" marT="12700" marB="0" anchor="b"/>
                </a:tc>
                <a:tc>
                  <a:txBody>
                    <a:bodyPr/>
                    <a:lstStyle/>
                    <a:p>
                      <a:pPr algn="l" fontAlgn="b"/>
                      <a:r>
                        <a:rPr lang="en-US" sz="1200" b="0" i="0" u="none" strike="noStrike">
                          <a:solidFill>
                            <a:srgbClr val="000000"/>
                          </a:solidFill>
                          <a:effectLst/>
                          <a:latin typeface="Calibri" charset="0"/>
                        </a:rPr>
                        <a:t>tlcwc_we0_wl63_fr_s25_a2r_pcs_</a:t>
                      </a:r>
                    </a:p>
                  </a:txBody>
                  <a:tcPr marL="12700" marR="12700" marT="12700" marB="0" anchor="b"/>
                </a:tc>
                <a:tc>
                  <a:txBody>
                    <a:bodyPr/>
                    <a:lstStyle/>
                    <a:p>
                      <a:pPr algn="l" fontAlgn="b"/>
                      <a:r>
                        <a:rPr lang="en-US" sz="1200" b="0" i="0" u="none" strike="noStrike">
                          <a:solidFill>
                            <a:srgbClr val="000000"/>
                          </a:solidFill>
                          <a:effectLst/>
                          <a:latin typeface="Calibri" charset="0"/>
                        </a:rPr>
                        <a:t>veramaxt_p_</a:t>
                      </a:r>
                    </a:p>
                  </a:txBody>
                  <a:tcPr marL="12700" marR="12700" marT="12700" marB="0" anchor="b"/>
                </a:tc>
                <a:tc>
                  <a:txBody>
                    <a:bodyPr/>
                    <a:lstStyle/>
                    <a:p>
                      <a:pPr algn="l" fontAlgn="b"/>
                      <a:r>
                        <a:rPr lang="en-US" sz="1200" b="0" i="0" u="none" strike="noStrike">
                          <a:solidFill>
                            <a:srgbClr val="000000"/>
                          </a:solidFill>
                          <a:effectLst/>
                          <a:latin typeface="Calibri" charset="0"/>
                        </a:rPr>
                        <a:t>sfbc_t32wlsalp_drpost_pcs_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sfbc_t32wlsalp_drpost_pcs_</a:t>
                      </a:r>
                    </a:p>
                  </a:txBody>
                  <a:tcPr marL="12700" marR="12700" marT="12700" marB="0" anchor="b"/>
                </a:tc>
                <a:tc>
                  <a:txBody>
                    <a:bodyPr/>
                    <a:lstStyle/>
                    <a:p>
                      <a:endParaRPr lang="en-US" sz="1200"/>
                    </a:p>
                  </a:txBody>
                  <a:tcPr/>
                </a:tc>
              </a:tr>
              <a:tr h="205052">
                <a:tc>
                  <a:txBody>
                    <a:bodyPr/>
                    <a:lstStyle/>
                    <a:p>
                      <a:pPr algn="l" fontAlgn="b"/>
                      <a:r>
                        <a:rPr lang="en-US" sz="1200" b="0" i="0" u="none" strike="noStrike">
                          <a:solidFill>
                            <a:srgbClr val="000000"/>
                          </a:solidFill>
                          <a:effectLst/>
                          <a:latin typeface="Calibri" charset="0"/>
                        </a:rPr>
                        <a:t>vreadhh_t_mv_</a:t>
                      </a:r>
                    </a:p>
                  </a:txBody>
                  <a:tcPr marL="12700" marR="12700" marT="12700" marB="0" anchor="b"/>
                </a:tc>
                <a:tc>
                  <a:txBody>
                    <a:bodyPr/>
                    <a:lstStyle/>
                    <a:p>
                      <a:pPr algn="l" fontAlgn="b"/>
                      <a:r>
                        <a:rPr lang="en-US" sz="1200" b="0" i="0" u="none" strike="noStrike">
                          <a:solidFill>
                            <a:srgbClr val="000000"/>
                          </a:solidFill>
                          <a:effectLst/>
                          <a:latin typeface="Calibri" charset="0"/>
                        </a:rPr>
                        <a:t>vcg_dv3_t_mv_</a:t>
                      </a:r>
                    </a:p>
                  </a:txBody>
                  <a:tcPr marL="12700" marR="12700" marT="12700" marB="0" anchor="b"/>
                </a:tc>
                <a:tc>
                  <a:txBody>
                    <a:bodyPr/>
                    <a:lstStyle/>
                    <a:p>
                      <a:pPr algn="l" fontAlgn="b"/>
                      <a:r>
                        <a:rPr lang="en-US" sz="1200" b="0" i="0" u="none" strike="noStrike">
                          <a:solidFill>
                            <a:srgbClr val="000000"/>
                          </a:solidFill>
                          <a:effectLst/>
                          <a:latin typeface="Calibri" charset="0"/>
                        </a:rPr>
                        <a:t>vth_12pwl3_lt_mv_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sfbc_b32wlsalp_post_pcs_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sfbc_t32wlsalp_far_fresh_pcs_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vx4_t_mv_</a:t>
                      </a:r>
                    </a:p>
                  </a:txBody>
                  <a:tcPr marL="12700" marR="12700" marT="12700" marB="0" anchor="b"/>
                </a:tc>
                <a:tc>
                  <a:txBody>
                    <a:bodyPr/>
                    <a:lstStyle/>
                    <a:p>
                      <a:pPr algn="l" fontAlgn="b"/>
                      <a:r>
                        <a:rPr lang="en-US" sz="1200" b="0" i="0" u="none" strike="noStrike">
                          <a:solidFill>
                            <a:srgbClr val="000000"/>
                          </a:solidFill>
                          <a:effectLst/>
                          <a:latin typeface="Calibri" charset="0"/>
                        </a:rPr>
                        <a:t>vcelsrct_p_</a:t>
                      </a:r>
                    </a:p>
                  </a:txBody>
                  <a:tcPr marL="12700" marR="12700" marT="12700" marB="0" anchor="b"/>
                </a:tc>
                <a:tc>
                  <a:txBody>
                    <a:bodyPr/>
                    <a:lstStyle/>
                    <a:p>
                      <a:pPr algn="l" fontAlgn="b"/>
                      <a:r>
                        <a:rPr lang="en-US" sz="1200" b="0" i="0" u="none" strike="noStrike">
                          <a:solidFill>
                            <a:srgbClr val="000000"/>
                          </a:solidFill>
                          <a:effectLst/>
                          <a:latin typeface="Calibri" charset="0"/>
                        </a:rPr>
                        <a:t>vth_08pwl60_lt_mv_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sfbc_slcerslp_20kpost_pcs_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tpor_us</a:t>
                      </a:r>
                      <a:r>
                        <a:rPr lang="en-US" sz="1200" b="0" i="0" u="none" strike="noStrike" dirty="0">
                          <a:solidFill>
                            <a:srgbClr val="000000"/>
                          </a:solidFill>
                          <a:effectLst/>
                          <a:latin typeface="Calibri" charset="0"/>
                        </a:rPr>
                        <a:t>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vcg_br3_t_mv_</a:t>
                      </a:r>
                    </a:p>
                  </a:txBody>
                  <a:tcPr marL="12700" marR="12700" marT="12700" marB="0" anchor="b"/>
                </a:tc>
                <a:tc>
                  <a:txBody>
                    <a:bodyPr/>
                    <a:lstStyle/>
                    <a:p>
                      <a:pPr algn="l" fontAlgn="b"/>
                      <a:r>
                        <a:rPr lang="en-US" sz="1200" b="0" i="0" u="none" strike="noStrike">
                          <a:solidFill>
                            <a:srgbClr val="000000"/>
                          </a:solidFill>
                          <a:effectLst/>
                          <a:latin typeface="Calibri" charset="0"/>
                        </a:rPr>
                        <a:t>vcg_er3_t_mv_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sfbc_b32wlsalp_drpost_pcs_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sfbc_b32wlsalp_dc_post_pcs_</a:t>
                      </a:r>
                    </a:p>
                  </a:txBody>
                  <a:tcPr marL="12700" marR="12700" marT="12700" marB="0" anchor="b"/>
                </a:tc>
                <a:tc>
                  <a:txBody>
                    <a:bodyPr/>
                    <a:lstStyle/>
                    <a:p>
                      <a:pPr algn="l" fontAlgn="b"/>
                      <a:r>
                        <a:rPr lang="en-US" sz="1200" b="0" i="0" u="none" strike="noStrike">
                          <a:solidFill>
                            <a:srgbClr val="000000"/>
                          </a:solidFill>
                          <a:effectLst/>
                          <a:latin typeface="Calibri" charset="0"/>
                        </a:rPr>
                        <a:t>vth_sgd_med_mv_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tlcwc_we0_wl31_fr_s25_a2r_pcs_</a:t>
                      </a:r>
                    </a:p>
                  </a:txBody>
                  <a:tcPr marL="12700" marR="12700" marT="12700" marB="0" anchor="b"/>
                </a:tc>
                <a:tc>
                  <a:txBody>
                    <a:bodyPr/>
                    <a:lstStyle/>
                    <a:p>
                      <a:pPr algn="l" fontAlgn="b"/>
                      <a:r>
                        <a:rPr lang="en-US" sz="1200" b="0" i="0" u="none" strike="noStrike" dirty="0">
                          <a:solidFill>
                            <a:srgbClr val="000000"/>
                          </a:solidFill>
                          <a:effectLst/>
                          <a:latin typeface="Calibri" charset="0"/>
                        </a:rPr>
                        <a:t>wlleak_each_value_37_na_</a:t>
                      </a:r>
                    </a:p>
                  </a:txBody>
                  <a:tcPr marL="12700" marR="12700" marT="12700" marB="0" anchor="b"/>
                </a:tc>
                <a:tc>
                  <a:txBody>
                    <a:bodyPr/>
                    <a:lstStyle/>
                    <a:p>
                      <a:pPr algn="l" fontAlgn="b"/>
                      <a:r>
                        <a:rPr lang="en-US" sz="1200" b="0" i="0" u="none" strike="noStrike">
                          <a:solidFill>
                            <a:srgbClr val="000000"/>
                          </a:solidFill>
                          <a:effectLst/>
                          <a:latin typeface="Calibri" charset="0"/>
                        </a:rPr>
                        <a:t>veralooptrial1__</a:t>
                      </a:r>
                    </a:p>
                  </a:txBody>
                  <a:tcPr marL="12700" marR="12700" marT="12700" marB="0" anchor="b"/>
                </a:tc>
                <a:tc>
                  <a:txBody>
                    <a:bodyPr/>
                    <a:lstStyle/>
                    <a:p>
                      <a:pPr algn="l" fontAlgn="b"/>
                      <a:r>
                        <a:rPr lang="en-US" sz="1200" b="0" i="0" u="none" strike="noStrike">
                          <a:solidFill>
                            <a:srgbClr val="000000"/>
                          </a:solidFill>
                          <a:effectLst/>
                          <a:latin typeface="Calibri" charset="0"/>
                        </a:rPr>
                        <a:t>bbk_high_wldd0_ev_d_pcs_</a:t>
                      </a:r>
                    </a:p>
                  </a:txBody>
                  <a:tcPr marL="12700" marR="12700" marT="12700" marB="0" anchor="b"/>
                </a:tc>
                <a:tc>
                  <a:txBody>
                    <a:bodyPr/>
                    <a:lstStyle/>
                    <a:p>
                      <a:pPr algn="l" fontAlgn="b"/>
                      <a:r>
                        <a:rPr lang="en-US" sz="1200" b="0" i="0" u="none" strike="noStrike" dirty="0">
                          <a:solidFill>
                            <a:srgbClr val="000000"/>
                          </a:solidFill>
                          <a:effectLst/>
                          <a:latin typeface="Calibri" charset="0"/>
                        </a:rPr>
                        <a:t>bbk_high_wldd0_ev_d_pcs_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vth_wlds1_med_mv_</a:t>
                      </a:r>
                    </a:p>
                  </a:txBody>
                  <a:tcPr marL="12700" marR="12700" marT="12700" marB="0" anchor="b"/>
                </a:tc>
                <a:tc>
                  <a:txBody>
                    <a:bodyPr/>
                    <a:lstStyle/>
                    <a:p>
                      <a:pPr algn="l" fontAlgn="b"/>
                      <a:r>
                        <a:rPr lang="en-US" sz="1200" b="0" i="0" u="none" strike="noStrike" dirty="0">
                          <a:solidFill>
                            <a:srgbClr val="000000"/>
                          </a:solidFill>
                          <a:effectLst/>
                          <a:latin typeface="Calibri" charset="0"/>
                        </a:rPr>
                        <a:t>halfvccq18_t_mv_</a:t>
                      </a:r>
                    </a:p>
                  </a:txBody>
                  <a:tcPr marL="12700" marR="12700" marT="12700" marB="0" anchor="b"/>
                </a:tc>
                <a:tc>
                  <a:txBody>
                    <a:bodyPr/>
                    <a:lstStyle/>
                    <a:p>
                      <a:pPr algn="l" fontAlgn="b"/>
                      <a:r>
                        <a:rPr lang="en-US" sz="1200" b="0" i="0" u="none" strike="noStrike">
                          <a:solidFill>
                            <a:srgbClr val="000000"/>
                          </a:solidFill>
                          <a:effectLst/>
                          <a:latin typeface="Calibri" charset="0"/>
                        </a:rPr>
                        <a:t>ron_po33_t_ua_</a:t>
                      </a:r>
                    </a:p>
                  </a:txBody>
                  <a:tcPr marL="12700" marR="12700" marT="12700" marB="0" anchor="b"/>
                </a:tc>
                <a:tc>
                  <a:txBody>
                    <a:bodyPr/>
                    <a:lstStyle/>
                    <a:p>
                      <a:pPr algn="l" fontAlgn="b"/>
                      <a:r>
                        <a:rPr lang="en-US" sz="1200" b="0" i="0" u="none" strike="noStrike">
                          <a:solidFill>
                            <a:srgbClr val="000000"/>
                          </a:solidFill>
                          <a:effectLst/>
                          <a:latin typeface="Calibri" charset="0"/>
                        </a:rPr>
                        <a:t>vth_08pwl60_lt_mv_</a:t>
                      </a:r>
                    </a:p>
                  </a:txBody>
                  <a:tcPr marL="12700" marR="12700" marT="12700" marB="0" anchor="b"/>
                </a:tc>
                <a:tc>
                  <a:txBody>
                    <a:bodyPr/>
                    <a:lstStyle/>
                    <a:p>
                      <a:pPr algn="l" fontAlgn="b"/>
                      <a:r>
                        <a:rPr lang="en-US" sz="1200" b="0" i="0" u="none" strike="noStrike" dirty="0">
                          <a:solidFill>
                            <a:srgbClr val="000000"/>
                          </a:solidFill>
                          <a:effectLst/>
                          <a:latin typeface="Calibri" charset="0"/>
                        </a:rPr>
                        <a:t>vth_wlds1_med_mv_</a:t>
                      </a:r>
                    </a:p>
                  </a:txBody>
                  <a:tcPr marL="12700" marR="12700" marT="12700" marB="0" anchor="b"/>
                </a:tc>
                <a:tc>
                  <a:txBody>
                    <a:bodyPr/>
                    <a:lstStyle/>
                    <a:p>
                      <a:endParaRPr lang="en-US" sz="1200"/>
                    </a:p>
                  </a:txBody>
                  <a:tcPr/>
                </a:tc>
              </a:tr>
              <a:tr h="205052">
                <a:tc>
                  <a:txBody>
                    <a:bodyPr/>
                    <a:lstStyle/>
                    <a:p>
                      <a:pPr algn="l" fontAlgn="b"/>
                      <a:r>
                        <a:rPr lang="en-US" sz="1200" b="0" i="0" u="none" strike="noStrike">
                          <a:solidFill>
                            <a:srgbClr val="000000"/>
                          </a:solidFill>
                          <a:effectLst/>
                          <a:latin typeface="Calibri" charset="0"/>
                        </a:rPr>
                        <a:t>vpgmu_sgld_mon1_t_mv_</a:t>
                      </a:r>
                    </a:p>
                  </a:txBody>
                  <a:tcPr marL="12700" marR="12700" marT="12700" marB="0" anchor="b"/>
                </a:tc>
                <a:tc>
                  <a:txBody>
                    <a:bodyPr/>
                    <a:lstStyle/>
                    <a:p>
                      <a:pPr algn="l" fontAlgn="b"/>
                      <a:r>
                        <a:rPr lang="en-US" sz="1200" b="0" i="0" u="none" strike="noStrike">
                          <a:solidFill>
                            <a:srgbClr val="000000"/>
                          </a:solidFill>
                          <a:effectLst/>
                          <a:latin typeface="Calibri" charset="0"/>
                        </a:rPr>
                        <a:t>iref_s_dac_</a:t>
                      </a:r>
                    </a:p>
                  </a:txBody>
                  <a:tcPr marL="12700" marR="12700" marT="12700" marB="0" anchor="b"/>
                </a:tc>
                <a:tc>
                  <a:txBody>
                    <a:bodyPr/>
                    <a:lstStyle/>
                    <a:p>
                      <a:pPr algn="l" fontAlgn="b"/>
                      <a:r>
                        <a:rPr lang="en-US" sz="1200" b="0" i="0" u="none" strike="noStrike" dirty="0">
                          <a:solidFill>
                            <a:srgbClr val="000000"/>
                          </a:solidFill>
                          <a:effectLst/>
                          <a:latin typeface="Calibri" charset="0"/>
                        </a:rPr>
                        <a:t>icca_add00_ua_</a:t>
                      </a:r>
                    </a:p>
                  </a:txBody>
                  <a:tcPr marL="12700" marR="12700" marT="12700" marB="0" anchor="b"/>
                </a:tc>
                <a:tc>
                  <a:txBody>
                    <a:bodyPr/>
                    <a:lstStyle/>
                    <a:p>
                      <a:pPr algn="l" fontAlgn="b"/>
                      <a:r>
                        <a:rPr lang="en-US" sz="1200" b="0" i="0" u="none" strike="noStrike" dirty="0">
                          <a:solidFill>
                            <a:srgbClr val="000000"/>
                          </a:solidFill>
                          <a:effectLst/>
                          <a:latin typeface="Calibri" charset="0"/>
                        </a:rPr>
                        <a:t>prgloop_wl00_mv_</a:t>
                      </a:r>
                    </a:p>
                  </a:txBody>
                  <a:tcPr marL="12700" marR="12700" marT="12700" marB="0" anchor="b"/>
                </a:tc>
                <a:tc>
                  <a:txBody>
                    <a:bodyPr/>
                    <a:lstStyle/>
                    <a:p>
                      <a:pPr algn="l" fontAlgn="b"/>
                      <a:r>
                        <a:rPr lang="en-US" sz="1200" b="0" i="0" u="none" strike="noStrike" dirty="0">
                          <a:solidFill>
                            <a:srgbClr val="000000"/>
                          </a:solidFill>
                          <a:effectLst/>
                          <a:latin typeface="Calibri" charset="0"/>
                        </a:rPr>
                        <a:t>tem</a:t>
                      </a:r>
                    </a:p>
                  </a:txBody>
                  <a:tcPr marL="12700" marR="12700" marT="12700" marB="0" anchor="b"/>
                </a:tc>
                <a:tc>
                  <a:txBody>
                    <a:bodyPr/>
                    <a:lstStyle/>
                    <a:p>
                      <a:endParaRPr lang="en-US" sz="1200" dirty="0"/>
                    </a:p>
                  </a:txBody>
                  <a:tcPr/>
                </a:tc>
              </a:tr>
              <a:tr h="282896">
                <a:tc>
                  <a:txBody>
                    <a:bodyPr/>
                    <a:lstStyle/>
                    <a:p>
                      <a:pPr algn="l" fontAlgn="b"/>
                      <a:r>
                        <a:rPr lang="en-US" sz="1200" b="0" i="0" u="none" strike="noStrike">
                          <a:solidFill>
                            <a:srgbClr val="000000"/>
                          </a:solidFill>
                          <a:effectLst/>
                          <a:latin typeface="Calibri" charset="0"/>
                        </a:rPr>
                        <a:t>veralooptrial1__</a:t>
                      </a:r>
                    </a:p>
                  </a:txBody>
                  <a:tcPr marL="12700" marR="12700" marT="12700" marB="0" anchor="b"/>
                </a:tc>
                <a:tc>
                  <a:txBody>
                    <a:bodyPr/>
                    <a:lstStyle/>
                    <a:p>
                      <a:pPr algn="l" fontAlgn="b"/>
                      <a:r>
                        <a:rPr lang="en-US" sz="1200" b="0" i="0" u="none" strike="noStrike">
                          <a:solidFill>
                            <a:srgbClr val="000000"/>
                          </a:solidFill>
                          <a:effectLst/>
                          <a:latin typeface="Calibri" charset="0"/>
                        </a:rPr>
                        <a:t>tproga2slcrand_us_</a:t>
                      </a:r>
                    </a:p>
                  </a:txBody>
                  <a:tcPr marL="12700" marR="12700" marT="12700" marB="0" anchor="b"/>
                </a:tc>
                <a:tc>
                  <a:txBody>
                    <a:bodyPr/>
                    <a:lstStyle/>
                    <a:p>
                      <a:pPr algn="l" fontAlgn="b"/>
                      <a:r>
                        <a:rPr lang="en-US" sz="1200" b="0" i="0" u="none" strike="noStrike">
                          <a:solidFill>
                            <a:srgbClr val="000000"/>
                          </a:solidFill>
                          <a:effectLst/>
                          <a:latin typeface="Calibri" charset="0"/>
                        </a:rPr>
                        <a:t>sfbc_b32wlsaerx_fresh_pcs_</a:t>
                      </a:r>
                    </a:p>
                  </a:txBody>
                  <a:tcPr marL="12700" marR="12700" marT="12700" marB="0" anchor="b"/>
                </a:tc>
                <a:tc>
                  <a:txBody>
                    <a:bodyPr/>
                    <a:lstStyle/>
                    <a:p>
                      <a:pPr algn="l" fontAlgn="b"/>
                      <a:r>
                        <a:rPr lang="en-US" sz="1200" b="0" i="0" u="none" strike="noStrike" dirty="0">
                          <a:solidFill>
                            <a:srgbClr val="000000"/>
                          </a:solidFill>
                          <a:effectLst/>
                          <a:latin typeface="Calibri" charset="0"/>
                        </a:rPr>
                        <a:t>icca_add00_ua_</a:t>
                      </a:r>
                    </a:p>
                  </a:txBody>
                  <a:tcPr marL="12700" marR="12700" marT="12700" marB="0" anchor="b"/>
                </a:tc>
                <a:tc>
                  <a:txBody>
                    <a:bodyPr/>
                    <a:lstStyle/>
                    <a:p>
                      <a:pPr algn="l" fontAlgn="b"/>
                      <a:r>
                        <a:rPr lang="en-US" sz="1200" b="0" i="0" u="none" strike="noStrike" dirty="0">
                          <a:solidFill>
                            <a:srgbClr val="000000"/>
                          </a:solidFill>
                          <a:effectLst/>
                          <a:latin typeface="Calibri" charset="0"/>
                        </a:rPr>
                        <a:t>tlcwc_we0_wl63_fr_s25_a2r_pcs_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eires20x1__</a:t>
                      </a:r>
                    </a:p>
                  </a:txBody>
                  <a:tcPr marL="12700" marR="12700" marT="12700" marB="0" anchor="b"/>
                </a:tc>
                <a:tc>
                  <a:txBody>
                    <a:bodyPr/>
                    <a:lstStyle/>
                    <a:p>
                      <a:pPr algn="l" fontAlgn="b"/>
                      <a:r>
                        <a:rPr lang="en-US" sz="1200" b="0" i="0" u="none" strike="noStrike">
                          <a:solidFill>
                            <a:srgbClr val="000000"/>
                          </a:solidFill>
                          <a:effectLst/>
                          <a:latin typeface="Calibri" charset="0"/>
                        </a:rPr>
                        <a:t>wlleak_post_50_na_</a:t>
                      </a:r>
                    </a:p>
                  </a:txBody>
                  <a:tcPr marL="12700" marR="12700" marT="12700" marB="0" anchor="b"/>
                </a:tc>
                <a:tc>
                  <a:txBody>
                    <a:bodyPr/>
                    <a:lstStyle/>
                    <a:p>
                      <a:pPr algn="l" fontAlgn="b"/>
                      <a:r>
                        <a:rPr lang="en-US" sz="1200" b="0" i="0" u="none" strike="noStrike">
                          <a:solidFill>
                            <a:srgbClr val="000000"/>
                          </a:solidFill>
                          <a:effectLst/>
                          <a:latin typeface="Calibri" charset="0"/>
                        </a:rPr>
                        <a:t>sde_pmp_vm_s_dac_</a:t>
                      </a:r>
                    </a:p>
                  </a:txBody>
                  <a:tcPr marL="12700" marR="12700" marT="12700" marB="0" anchor="b"/>
                </a:tc>
                <a:tc>
                  <a:txBody>
                    <a:bodyPr/>
                    <a:lstStyle/>
                    <a:p>
                      <a:pPr algn="l" fontAlgn="b"/>
                      <a:r>
                        <a:rPr lang="en-US" sz="1200" b="0" i="0" u="none" strike="noStrike" dirty="0">
                          <a:solidFill>
                            <a:srgbClr val="000000"/>
                          </a:solidFill>
                          <a:effectLst/>
                          <a:latin typeface="Calibri" charset="0"/>
                        </a:rPr>
                        <a:t>frlt_vcgrsft_ar3_pcs_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sfbc_t32wlsaerx_dc_lijl2_pcs_</a:t>
                      </a:r>
                    </a:p>
                  </a:txBody>
                  <a:tcPr marL="12700" marR="12700" marT="12700" marB="0" anchor="b"/>
                </a:tc>
                <a:tc>
                  <a:txBody>
                    <a:bodyPr/>
                    <a:lstStyle/>
                    <a:p>
                      <a:endParaRPr lang="en-US" sz="1200"/>
                    </a:p>
                  </a:txBody>
                  <a:tcPr/>
                </a:tc>
              </a:tr>
              <a:tr h="205052">
                <a:tc>
                  <a:txBody>
                    <a:bodyPr/>
                    <a:lstStyle/>
                    <a:p>
                      <a:pPr algn="l" fontAlgn="b"/>
                      <a:r>
                        <a:rPr lang="en-US" sz="1200" b="0" i="0" u="none" strike="noStrike">
                          <a:solidFill>
                            <a:srgbClr val="000000"/>
                          </a:solidFill>
                          <a:effectLst/>
                          <a:latin typeface="Calibri" charset="0"/>
                        </a:rPr>
                        <a:t>vcgrv2_t_mv_</a:t>
                      </a:r>
                    </a:p>
                  </a:txBody>
                  <a:tcPr marL="12700" marR="12700" marT="12700" marB="0" anchor="b"/>
                </a:tc>
                <a:tc>
                  <a:txBody>
                    <a:bodyPr/>
                    <a:lstStyle/>
                    <a:p>
                      <a:pPr algn="l" fontAlgn="b"/>
                      <a:r>
                        <a:rPr lang="en-US" sz="1200" b="0" i="0" u="none" strike="noStrike">
                          <a:solidFill>
                            <a:srgbClr val="000000"/>
                          </a:solidFill>
                          <a:effectLst/>
                          <a:latin typeface="Calibri" charset="0"/>
                        </a:rPr>
                        <a:t>wlleak_each_value_34_na_</a:t>
                      </a:r>
                    </a:p>
                  </a:txBody>
                  <a:tcPr marL="12700" marR="12700" marT="12700" marB="0" anchor="b"/>
                </a:tc>
                <a:tc>
                  <a:txBody>
                    <a:bodyPr/>
                    <a:lstStyle/>
                    <a:p>
                      <a:pPr algn="l" fontAlgn="b"/>
                      <a:r>
                        <a:rPr lang="en-US" sz="1200" b="0" i="0" u="none" strike="noStrike">
                          <a:solidFill>
                            <a:srgbClr val="000000"/>
                          </a:solidFill>
                          <a:effectLst/>
                          <a:latin typeface="Calibri" charset="0"/>
                        </a:rPr>
                        <a:t>tpor_us_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sfbc_t32wlsaerx_dc_lijl1_pcs_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sfbc_slcerslp_20kpost_pcs_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sfbc_drtime_s_</a:t>
                      </a:r>
                    </a:p>
                  </a:txBody>
                  <a:tcPr marL="12700" marR="12700" marT="12700" marB="0" anchor="b"/>
                </a:tc>
                <a:tc>
                  <a:txBody>
                    <a:bodyPr/>
                    <a:lstStyle/>
                    <a:p>
                      <a:pPr algn="l" fontAlgn="b"/>
                      <a:r>
                        <a:rPr lang="en-US" sz="1200" b="0" i="0" u="none" strike="noStrike">
                          <a:solidFill>
                            <a:srgbClr val="000000"/>
                          </a:solidFill>
                          <a:effectLst/>
                          <a:latin typeface="Calibri" charset="0"/>
                        </a:rPr>
                        <a:t>wlleak_post_51_na_</a:t>
                      </a:r>
                    </a:p>
                  </a:txBody>
                  <a:tcPr marL="12700" marR="12700" marT="12700" marB="0" anchor="b"/>
                </a:tc>
                <a:tc>
                  <a:txBody>
                    <a:bodyPr/>
                    <a:lstStyle/>
                    <a:p>
                      <a:pPr algn="l" fontAlgn="b"/>
                      <a:r>
                        <a:rPr lang="en-US" sz="1200" b="0" i="0" u="none" strike="noStrike">
                          <a:solidFill>
                            <a:srgbClr val="000000"/>
                          </a:solidFill>
                          <a:effectLst/>
                          <a:latin typeface="Calibri" charset="0"/>
                        </a:rPr>
                        <a:t>crd_ttl_pl0_p_</a:t>
                      </a:r>
                    </a:p>
                  </a:txBody>
                  <a:tcPr marL="12700" marR="12700" marT="12700" marB="0" anchor="b"/>
                </a:tc>
                <a:tc>
                  <a:txBody>
                    <a:bodyPr/>
                    <a:lstStyle/>
                    <a:p>
                      <a:pPr algn="l" fontAlgn="b"/>
                      <a:r>
                        <a:rPr lang="en-US" sz="1200" b="0" i="0" u="none" strike="noStrike">
                          <a:solidFill>
                            <a:srgbClr val="000000"/>
                          </a:solidFill>
                          <a:effectLst/>
                          <a:latin typeface="Calibri" charset="0"/>
                        </a:rPr>
                        <a:t>wlleak_each_value_24_na_</a:t>
                      </a:r>
                    </a:p>
                  </a:txBody>
                  <a:tcPr marL="12700" marR="12700" marT="12700" marB="0" anchor="b"/>
                </a:tc>
                <a:tc>
                  <a:txBody>
                    <a:bodyPr/>
                    <a:lstStyle/>
                    <a:p>
                      <a:pPr algn="l" fontAlgn="b"/>
                      <a:r>
                        <a:rPr lang="en-US" sz="1200" b="0" i="0" u="none" strike="noStrike" dirty="0">
                          <a:solidFill>
                            <a:srgbClr val="000000"/>
                          </a:solidFill>
                          <a:effectLst/>
                          <a:latin typeface="Calibri" charset="0"/>
                        </a:rPr>
                        <a:t>vcg_gv3_t_mv_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sfbc_t32wlsaerx_dc_lijl1_pcs_</a:t>
                      </a:r>
                    </a:p>
                  </a:txBody>
                  <a:tcPr marL="12700" marR="12700" marT="12700" marB="0" anchor="b"/>
                </a:tc>
                <a:tc>
                  <a:txBody>
                    <a:bodyPr/>
                    <a:lstStyle/>
                    <a:p>
                      <a:pPr algn="l" fontAlgn="b"/>
                      <a:r>
                        <a:rPr lang="en-US" sz="1200" b="0" i="0" u="none" strike="noStrike">
                          <a:solidFill>
                            <a:srgbClr val="000000"/>
                          </a:solidFill>
                          <a:effectLst/>
                          <a:latin typeface="Calibri" charset="0"/>
                        </a:rPr>
                        <a:t>bbk_mlcread2_d_pcs_</a:t>
                      </a:r>
                    </a:p>
                  </a:txBody>
                  <a:tcPr marL="12700" marR="12700" marT="12700" marB="0" anchor="b"/>
                </a:tc>
                <a:tc>
                  <a:txBody>
                    <a:bodyPr/>
                    <a:lstStyle/>
                    <a:p>
                      <a:pPr algn="l" fontAlgn="b"/>
                      <a:r>
                        <a:rPr lang="en-US" sz="1200" b="0" i="0" u="none" strike="noStrike">
                          <a:solidFill>
                            <a:srgbClr val="000000"/>
                          </a:solidFill>
                          <a:effectLst/>
                          <a:latin typeface="Calibri" charset="0"/>
                        </a:rPr>
                        <a:t>sfbc_slcerslp_20kpost_pcs_</a:t>
                      </a:r>
                    </a:p>
                  </a:txBody>
                  <a:tcPr marL="12700" marR="12700" marT="12700" marB="0" anchor="b"/>
                </a:tc>
                <a:tc>
                  <a:txBody>
                    <a:bodyPr/>
                    <a:lstStyle/>
                    <a:p>
                      <a:pPr algn="l" fontAlgn="b"/>
                      <a:r>
                        <a:rPr lang="en-US" sz="1200" b="0" i="0" u="none" strike="noStrike">
                          <a:solidFill>
                            <a:srgbClr val="000000"/>
                          </a:solidFill>
                          <a:effectLst/>
                          <a:latin typeface="Calibri" charset="0"/>
                        </a:rPr>
                        <a:t>sfbc_t32wlsaerx_dc_lijl2_pcs_</a:t>
                      </a:r>
                    </a:p>
                  </a:txBody>
                  <a:tcPr marL="12700" marR="12700" marT="12700" marB="0" anchor="b"/>
                </a:tc>
                <a:tc>
                  <a:txBody>
                    <a:bodyPr/>
                    <a:lstStyle/>
                    <a:p>
                      <a:pPr algn="l" fontAlgn="b"/>
                      <a:r>
                        <a:rPr lang="en-US" sz="1200" b="0" i="0" u="none" strike="noStrike" dirty="0">
                          <a:solidFill>
                            <a:srgbClr val="000000"/>
                          </a:solidFill>
                          <a:effectLst/>
                          <a:latin typeface="Calibri" charset="0"/>
                        </a:rPr>
                        <a:t>vth_wlds0_win_mv_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veramaxt_p_</a:t>
                      </a:r>
                    </a:p>
                  </a:txBody>
                  <a:tcPr marL="12700" marR="12700" marT="12700" marB="0" anchor="b"/>
                </a:tc>
                <a:tc>
                  <a:txBody>
                    <a:bodyPr/>
                    <a:lstStyle/>
                    <a:p>
                      <a:pPr algn="l" fontAlgn="b"/>
                      <a:r>
                        <a:rPr lang="en-US" sz="1200" b="0" i="0" u="none" strike="noStrike">
                          <a:solidFill>
                            <a:srgbClr val="000000"/>
                          </a:solidFill>
                          <a:effectLst/>
                          <a:latin typeface="Calibri" charset="0"/>
                        </a:rPr>
                        <a:t>wlleak_post_30_na_</a:t>
                      </a:r>
                    </a:p>
                  </a:txBody>
                  <a:tcPr marL="12700" marR="12700" marT="12700" marB="0" anchor="b"/>
                </a:tc>
                <a:tc>
                  <a:txBody>
                    <a:bodyPr/>
                    <a:lstStyle/>
                    <a:p>
                      <a:pPr algn="l" fontAlgn="b"/>
                      <a:r>
                        <a:rPr lang="en-US" sz="1200" b="0" i="0" u="none" strike="noStrike">
                          <a:solidFill>
                            <a:srgbClr val="000000"/>
                          </a:solidFill>
                          <a:effectLst/>
                          <a:latin typeface="Calibri" charset="0"/>
                        </a:rPr>
                        <a:t>sfbc_drtime_s_</a:t>
                      </a:r>
                    </a:p>
                  </a:txBody>
                  <a:tcPr marL="12700" marR="12700" marT="12700" marB="0" anchor="b"/>
                </a:tc>
                <a:tc>
                  <a:txBody>
                    <a:bodyPr/>
                    <a:lstStyle/>
                    <a:p>
                      <a:pPr algn="l" fontAlgn="b"/>
                      <a:r>
                        <a:rPr lang="en-US" sz="1200" b="0" i="0" u="none" strike="noStrike">
                          <a:solidFill>
                            <a:srgbClr val="000000"/>
                          </a:solidFill>
                          <a:effectLst/>
                          <a:latin typeface="Calibri" charset="0"/>
                        </a:rPr>
                        <a:t>cycling</a:t>
                      </a:r>
                    </a:p>
                  </a:txBody>
                  <a:tcPr marL="12700" marR="12700" marT="12700" marB="0" anchor="b"/>
                </a:tc>
                <a:tc>
                  <a:txBody>
                    <a:bodyPr/>
                    <a:lstStyle/>
                    <a:p>
                      <a:pPr algn="l" fontAlgn="b"/>
                      <a:r>
                        <a:rPr lang="en-US" sz="1200" b="0" i="0" u="none" strike="noStrike">
                          <a:solidFill>
                            <a:srgbClr val="000000"/>
                          </a:solidFill>
                          <a:effectLst/>
                          <a:latin typeface="Calibri" charset="0"/>
                        </a:rPr>
                        <a:t>wlleak_each_value_34_na_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a:solidFill>
                            <a:srgbClr val="000000"/>
                          </a:solidFill>
                          <a:effectLst/>
                          <a:latin typeface="Calibri" charset="0"/>
                        </a:rPr>
                        <a:t>vth_sgdprog_win_mv_</a:t>
                      </a:r>
                    </a:p>
                  </a:txBody>
                  <a:tcPr marL="12700" marR="12700" marT="12700" marB="0" anchor="b"/>
                </a:tc>
                <a:tc>
                  <a:txBody>
                    <a:bodyPr/>
                    <a:lstStyle/>
                    <a:p>
                      <a:pPr algn="l" fontAlgn="b"/>
                      <a:r>
                        <a:rPr lang="en-US" sz="1200" b="0" i="0" u="none" strike="noStrike">
                          <a:solidFill>
                            <a:srgbClr val="000000"/>
                          </a:solidFill>
                          <a:effectLst/>
                          <a:latin typeface="Calibri" charset="0"/>
                        </a:rPr>
                        <a:t>wlleak_each_value_11_na_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vth_sgdprog_win_mv</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a:solidFill>
                            <a:srgbClr val="000000"/>
                          </a:solidFill>
                          <a:effectLst/>
                          <a:latin typeface="Calibri" charset="0"/>
                        </a:rPr>
                        <a:t>sfbc_slcerslp_7kpost_pcs_</a:t>
                      </a:r>
                    </a:p>
                  </a:txBody>
                  <a:tcPr marL="12700" marR="12700" marT="12700" marB="0" anchor="b"/>
                </a:tc>
                <a:tc>
                  <a:txBody>
                    <a:bodyPr/>
                    <a:lstStyle/>
                    <a:p>
                      <a:pPr algn="l" fontAlgn="b"/>
                      <a:r>
                        <a:rPr lang="en-US" sz="1200" b="0" i="0" u="none" strike="noStrike" dirty="0">
                          <a:solidFill>
                            <a:srgbClr val="000000"/>
                          </a:solidFill>
                          <a:effectLst/>
                          <a:latin typeface="Calibri" charset="0"/>
                        </a:rPr>
                        <a:t>sfbc_slcerslp_7kpost_pcs_</a:t>
                      </a:r>
                    </a:p>
                  </a:txBody>
                  <a:tcPr marL="12700" marR="12700" marT="12700" marB="0" anchor="b"/>
                </a:tc>
                <a:tc>
                  <a:txBody>
                    <a:bodyPr/>
                    <a:lstStyle/>
                    <a:p>
                      <a:endParaRPr lang="en-US" sz="1200" dirty="0"/>
                    </a:p>
                  </a:txBody>
                  <a:tcPr/>
                </a:tc>
              </a:tr>
              <a:tr h="205052">
                <a:tc>
                  <a:txBody>
                    <a:bodyPr/>
                    <a:lstStyle/>
                    <a:p>
                      <a:pPr algn="l" fontAlgn="b"/>
                      <a:r>
                        <a:rPr lang="en-US" sz="1200" b="0" i="0" u="none" strike="noStrike" dirty="0">
                          <a:solidFill>
                            <a:srgbClr val="000000"/>
                          </a:solidFill>
                          <a:effectLst/>
                          <a:latin typeface="Calibri" charset="0"/>
                        </a:rPr>
                        <a:t>bbk_high_wldd0_ev_d_pcs_</a:t>
                      </a:r>
                    </a:p>
                  </a:txBody>
                  <a:tcPr marL="12700" marR="12700" marT="12700" marB="0" anchor="b"/>
                </a:tc>
                <a:tc>
                  <a:txBody>
                    <a:bodyPr/>
                    <a:lstStyle/>
                    <a:p>
                      <a:pPr algn="l" fontAlgn="b"/>
                      <a:r>
                        <a:rPr lang="en-US" sz="1200" b="0" i="0" u="none" strike="noStrike" dirty="0">
                          <a:solidFill>
                            <a:srgbClr val="000000"/>
                          </a:solidFill>
                          <a:effectLst/>
                          <a:latin typeface="Calibri" charset="0"/>
                        </a:rPr>
                        <a:t>wlleak_post_29_na_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vth_sgs_win_mv</a:t>
                      </a:r>
                      <a:r>
                        <a:rPr lang="en-US" sz="1200" b="0" i="0" u="none" strike="noStrike" dirty="0">
                          <a:solidFill>
                            <a:srgbClr val="000000"/>
                          </a:solidFill>
                          <a:effectLst/>
                          <a:latin typeface="Calibri" charset="0"/>
                        </a:rPr>
                        <a:t>_</a:t>
                      </a:r>
                    </a:p>
                  </a:txBody>
                  <a:tcPr marL="12700" marR="12700" marT="12700" marB="0" anchor="b"/>
                </a:tc>
                <a:tc>
                  <a:txBody>
                    <a:bodyPr/>
                    <a:lstStyle/>
                    <a:p>
                      <a:pPr algn="l" fontAlgn="b"/>
                      <a:r>
                        <a:rPr lang="en-US" sz="1200" b="0" i="0" u="none" strike="noStrike" dirty="0">
                          <a:solidFill>
                            <a:srgbClr val="000000"/>
                          </a:solidFill>
                          <a:effectLst/>
                          <a:latin typeface="Calibri" charset="0"/>
                        </a:rPr>
                        <a:t>tlcwc_we0_wl31_fr_s25_f2g_pcs_</a:t>
                      </a:r>
                    </a:p>
                  </a:txBody>
                  <a:tcPr marL="12700" marR="12700" marT="12700" marB="0" anchor="b"/>
                </a:tc>
                <a:tc>
                  <a:txBody>
                    <a:bodyPr/>
                    <a:lstStyle/>
                    <a:p>
                      <a:pPr algn="l" fontAlgn="b"/>
                      <a:r>
                        <a:rPr lang="en-US" sz="1200" b="0" i="0" u="none" strike="noStrike" dirty="0" err="1">
                          <a:solidFill>
                            <a:srgbClr val="000000"/>
                          </a:solidFill>
                          <a:effectLst/>
                          <a:latin typeface="Calibri" charset="0"/>
                        </a:rPr>
                        <a:t>vfour_t_mv</a:t>
                      </a:r>
                      <a:r>
                        <a:rPr lang="en-US" sz="1200" b="0" i="0" u="none" strike="noStrike" dirty="0">
                          <a:solidFill>
                            <a:srgbClr val="000000"/>
                          </a:solidFill>
                          <a:effectLst/>
                          <a:latin typeface="Calibri" charset="0"/>
                        </a:rPr>
                        <a:t>_</a:t>
                      </a:r>
                    </a:p>
                  </a:txBody>
                  <a:tcPr marL="12700" marR="12700" marT="12700" marB="0" anchor="b"/>
                </a:tc>
                <a:tc>
                  <a:txBody>
                    <a:bodyPr/>
                    <a:lstStyle/>
                    <a:p>
                      <a:endParaRPr lang="en-US" sz="1200" dirty="0"/>
                    </a:p>
                  </a:txBody>
                  <a:tcPr/>
                </a:tc>
              </a:tr>
            </a:tbl>
          </a:graphicData>
        </a:graphic>
      </p:graphicFrame>
      <p:sp>
        <p:nvSpPr>
          <p:cNvPr id="3" name="Title 2"/>
          <p:cNvSpPr>
            <a:spLocks noGrp="1"/>
          </p:cNvSpPr>
          <p:nvPr>
            <p:ph type="title"/>
          </p:nvPr>
        </p:nvSpPr>
        <p:spPr>
          <a:xfrm>
            <a:off x="487680" y="210777"/>
            <a:ext cx="11247120" cy="316165"/>
          </a:xfrm>
        </p:spPr>
        <p:txBody>
          <a:bodyPr>
            <a:normAutofit/>
          </a:bodyPr>
          <a:lstStyle/>
          <a:p>
            <a:pPr algn="ctr"/>
            <a:r>
              <a:rPr lang="en-US" sz="2000" dirty="0" smtClean="0">
                <a:solidFill>
                  <a:schemeClr val="accent5">
                    <a:lumMod val="75000"/>
                  </a:schemeClr>
                </a:solidFill>
              </a:rPr>
              <a:t>Features Selection of different models and </a:t>
            </a:r>
            <a:r>
              <a:rPr lang="en-US" sz="2000" dirty="0" err="1" smtClean="0">
                <a:solidFill>
                  <a:schemeClr val="accent5">
                    <a:lumMod val="75000"/>
                  </a:schemeClr>
                </a:solidFill>
              </a:rPr>
              <a:t>Enseble</a:t>
            </a:r>
            <a:endParaRPr lang="en-US" sz="2000" dirty="0">
              <a:solidFill>
                <a:schemeClr val="accent5">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6160924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584" y="1104900"/>
            <a:ext cx="10234832" cy="5067300"/>
          </a:xfrm>
        </p:spPr>
      </p:pic>
      <p:sp>
        <p:nvSpPr>
          <p:cNvPr id="3" name="Title 2"/>
          <p:cNvSpPr>
            <a:spLocks noGrp="1"/>
          </p:cNvSpPr>
          <p:nvPr>
            <p:ph type="title"/>
          </p:nvPr>
        </p:nvSpPr>
        <p:spPr/>
        <p:txBody>
          <a:bodyPr/>
          <a:lstStyle/>
          <a:p>
            <a:r>
              <a:rPr lang="en-US" dirty="0">
                <a:solidFill>
                  <a:schemeClr val="accent6"/>
                </a:solidFill>
              </a:rPr>
              <a:t>Here we can see the distribution of the FBC</a:t>
            </a: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266404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1449" y="1104900"/>
            <a:ext cx="9569102" cy="5067300"/>
          </a:xfrm>
        </p:spPr>
      </p:pic>
      <p:sp>
        <p:nvSpPr>
          <p:cNvPr id="3" name="Title 2"/>
          <p:cNvSpPr>
            <a:spLocks noGrp="1"/>
          </p:cNvSpPr>
          <p:nvPr>
            <p:ph type="title"/>
          </p:nvPr>
        </p:nvSpPr>
        <p:spPr/>
        <p:txBody>
          <a:bodyPr>
            <a:normAutofit/>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725387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540" y="1104900"/>
            <a:ext cx="9534919"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871954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 y="1286358"/>
            <a:ext cx="11247120" cy="4885841"/>
          </a:xfrm>
        </p:spPr>
        <p:txBody>
          <a:bodyPr/>
          <a:lstStyle/>
          <a:p>
            <a:r>
              <a:rPr lang="en-US" dirty="0" smtClean="0"/>
              <a:t>For </a:t>
            </a:r>
            <a:r>
              <a:rPr lang="en-US" dirty="0"/>
              <a:t>many machine learning algorithms, using correlated features is not a good idea. It may sometimes make prediction less accurate, and most of the time make interpretation of the model almost impossible. GLM, for instance, assumes that the features are uncorrelated</a:t>
            </a:r>
            <a:r>
              <a:rPr lang="en-US" dirty="0" smtClean="0"/>
              <a:t>.</a:t>
            </a:r>
          </a:p>
          <a:p>
            <a:r>
              <a:rPr lang="en-US" dirty="0"/>
              <a:t>Fortunately, decision tree algorithms (including boosted trees) are very robust to these features. Therefore we have nothing to do to manage this situation</a:t>
            </a:r>
          </a:p>
          <a:p>
            <a:endParaRPr lang="en-US" dirty="0"/>
          </a:p>
        </p:txBody>
      </p:sp>
      <p:sp>
        <p:nvSpPr>
          <p:cNvPr id="3" name="Title 2"/>
          <p:cNvSpPr>
            <a:spLocks noGrp="1"/>
          </p:cNvSpPr>
          <p:nvPr>
            <p:ph type="title"/>
          </p:nvPr>
        </p:nvSpPr>
        <p:spPr/>
        <p:txBody>
          <a:bodyPr>
            <a:normAutofit/>
          </a:bodyPr>
          <a:lstStyle/>
          <a:p>
            <a:r>
              <a:rPr lang="en-US" dirty="0" smtClean="0">
                <a:solidFill>
                  <a:schemeClr val="accent3">
                    <a:lumMod val="75000"/>
                  </a:schemeClr>
                </a:solidFill>
              </a:rPr>
              <a:t>Empirically try different model </a:t>
            </a:r>
            <a:r>
              <a:rPr lang="is-IS" dirty="0" smtClean="0">
                <a:solidFill>
                  <a:schemeClr val="accent3">
                    <a:lumMod val="75000"/>
                  </a:schemeClr>
                </a:solidFill>
              </a:rPr>
              <a:t>…</a:t>
            </a:r>
            <a:endParaRPr lang="en-US" dirty="0">
              <a:solidFill>
                <a:schemeClr val="accent3">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135886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a:t>
            </a:r>
            <a:r>
              <a:rPr lang="en-US" dirty="0" smtClean="0"/>
              <a:t>Random Forest</a:t>
            </a:r>
            <a:r>
              <a:rPr lang="en-US" dirty="0"/>
              <a:t> algorithm is cousin with boosting and both are part of the </a:t>
            </a:r>
            <a:r>
              <a:rPr lang="en-US" dirty="0" smtClean="0"/>
              <a:t>Ensemble Leaning</a:t>
            </a:r>
            <a:r>
              <a:rPr lang="en-US" dirty="0"/>
              <a:t> family.</a:t>
            </a:r>
          </a:p>
          <a:p>
            <a:r>
              <a:rPr lang="en-US" dirty="0"/>
              <a:t>Both train several decision trees for one dataset. The </a:t>
            </a:r>
            <a:r>
              <a:rPr lang="en-US" i="1" dirty="0"/>
              <a:t>main</a:t>
            </a:r>
            <a:r>
              <a:rPr lang="en-US" dirty="0"/>
              <a:t> difference is that in Random Forests™, trees are independent and in boosting, the tree </a:t>
            </a:r>
            <a:r>
              <a:rPr lang="en-US" dirty="0">
                <a:solidFill>
                  <a:schemeClr val="accent5">
                    <a:lumMod val="75000"/>
                  </a:schemeClr>
                </a:solidFill>
              </a:rPr>
              <a:t>N+1 focus its learning on the loss </a:t>
            </a:r>
            <a:r>
              <a:rPr lang="en-US" dirty="0"/>
              <a:t>(&lt;=&gt; what has not been well modeled by the tree N).</a:t>
            </a:r>
          </a:p>
          <a:p>
            <a:endParaRPr lang="en-US" dirty="0"/>
          </a:p>
        </p:txBody>
      </p:sp>
      <p:sp>
        <p:nvSpPr>
          <p:cNvPr id="3" name="Title 2"/>
          <p:cNvSpPr>
            <a:spLocks noGrp="1"/>
          </p:cNvSpPr>
          <p:nvPr>
            <p:ph type="title"/>
          </p:nvPr>
        </p:nvSpPr>
        <p:spPr/>
        <p:txBody>
          <a:bodyPr>
            <a:normAutofit/>
          </a:bodyPr>
          <a:lstStyle/>
          <a:p>
            <a:r>
              <a:rPr lang="en-US" dirty="0" smtClean="0"/>
              <a:t> </a:t>
            </a:r>
            <a:r>
              <a:rPr lang="en-US" dirty="0" smtClean="0">
                <a:solidFill>
                  <a:schemeClr val="accent6">
                    <a:lumMod val="75000"/>
                  </a:schemeClr>
                </a:solidFill>
              </a:rPr>
              <a:t>Random Forest vs Ensemble Learning</a:t>
            </a:r>
            <a:endParaRPr lang="en-US" dirty="0">
              <a:solidFill>
                <a:schemeClr val="accent6">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27" y="3390900"/>
            <a:ext cx="6565900" cy="2781300"/>
          </a:xfrm>
          <a:prstGeom prst="rect">
            <a:avLst/>
          </a:prstGeom>
        </p:spPr>
      </p:pic>
    </p:spTree>
    <p:extLst>
      <p:ext uri="{BB962C8B-B14F-4D97-AF65-F5344CB8AC3E}">
        <p14:creationId xmlns:p14="http://schemas.microsoft.com/office/powerpoint/2010/main" val="1967465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87680" y="288308"/>
            <a:ext cx="11247120" cy="350480"/>
          </a:xfrm>
        </p:spPr>
        <p:txBody>
          <a:bodyPr/>
          <a:lstStyle/>
          <a:p>
            <a:pPr algn="ctr"/>
            <a:r>
              <a:rPr lang="en-US" sz="2800" dirty="0" smtClean="0">
                <a:solidFill>
                  <a:schemeClr val="accent6">
                    <a:lumMod val="75000"/>
                  </a:schemeClr>
                </a:solidFill>
              </a:rPr>
              <a:t>RF and </a:t>
            </a:r>
            <a:r>
              <a:rPr lang="en-US" sz="2800" dirty="0" err="1" smtClean="0">
                <a:solidFill>
                  <a:schemeClr val="accent6">
                    <a:lumMod val="75000"/>
                  </a:schemeClr>
                </a:solidFill>
              </a:rPr>
              <a:t>XGBoost</a:t>
            </a:r>
            <a:endParaRPr lang="en-US" sz="2800" dirty="0">
              <a:solidFill>
                <a:schemeClr val="accent6">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14" name="Rectangle 13"/>
          <p:cNvSpPr/>
          <p:nvPr/>
        </p:nvSpPr>
        <p:spPr>
          <a:xfrm>
            <a:off x="487680" y="951208"/>
            <a:ext cx="11247119" cy="1150284"/>
          </a:xfrm>
          <a:prstGeom prst="rect">
            <a:avLst/>
          </a:prstGeom>
          <a:solidFill>
            <a:schemeClr val="accent6">
              <a:lumMod val="40000"/>
              <a:lumOff val="6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mj-lt"/>
              </a:rPr>
              <a:t>Similarities:</a:t>
            </a:r>
          </a:p>
          <a:p>
            <a:pPr marL="457200" indent="-457200" algn="ctr">
              <a:buFont typeface="+mj-lt"/>
              <a:buAutoNum type="arabicPeriod"/>
            </a:pPr>
            <a:r>
              <a:rPr lang="en-US" dirty="0" smtClean="0">
                <a:solidFill>
                  <a:schemeClr val="tx1">
                    <a:lumMod val="75000"/>
                    <a:lumOff val="25000"/>
                  </a:schemeClr>
                </a:solidFill>
              </a:rPr>
              <a:t>Both derived many benefits from </a:t>
            </a:r>
            <a:r>
              <a:rPr lang="en-US" dirty="0" err="1" smtClean="0">
                <a:solidFill>
                  <a:schemeClr val="tx1">
                    <a:lumMod val="75000"/>
                    <a:lumOff val="25000"/>
                  </a:schemeClr>
                </a:solidFill>
              </a:rPr>
              <a:t>ensembling</a:t>
            </a:r>
            <a:r>
              <a:rPr lang="en-US" dirty="0" smtClean="0">
                <a:solidFill>
                  <a:schemeClr val="tx1">
                    <a:lumMod val="75000"/>
                    <a:lumOff val="25000"/>
                  </a:schemeClr>
                </a:solidFill>
              </a:rPr>
              <a:t>.</a:t>
            </a:r>
          </a:p>
          <a:p>
            <a:pPr marL="457200" indent="-457200" algn="ctr">
              <a:buFont typeface="+mj-lt"/>
              <a:buAutoNum type="arabicPeriod"/>
            </a:pPr>
            <a:r>
              <a:rPr lang="en-US" dirty="0" smtClean="0">
                <a:solidFill>
                  <a:schemeClr val="tx1">
                    <a:lumMod val="75000"/>
                    <a:lumOff val="25000"/>
                  </a:schemeClr>
                </a:solidFill>
              </a:rPr>
              <a:t>Both can be applied to </a:t>
            </a:r>
            <a:r>
              <a:rPr lang="en-US" dirty="0" err="1" smtClean="0">
                <a:solidFill>
                  <a:schemeClr val="tx1">
                    <a:lumMod val="75000"/>
                    <a:lumOff val="25000"/>
                  </a:schemeClr>
                </a:solidFill>
              </a:rPr>
              <a:t>ensembling</a:t>
            </a:r>
            <a:r>
              <a:rPr lang="en-US" dirty="0" smtClean="0">
                <a:solidFill>
                  <a:schemeClr val="tx1">
                    <a:lumMod val="75000"/>
                    <a:lumOff val="25000"/>
                  </a:schemeClr>
                </a:solidFill>
              </a:rPr>
              <a:t> decision trees</a:t>
            </a:r>
            <a:endParaRPr lang="en-US" dirty="0">
              <a:solidFill>
                <a:schemeClr val="tx1">
                  <a:lumMod val="75000"/>
                  <a:lumOff val="25000"/>
                </a:schemeClr>
              </a:solidFill>
            </a:endParaRPr>
          </a:p>
        </p:txBody>
      </p:sp>
      <p:sp>
        <p:nvSpPr>
          <p:cNvPr id="15" name="Rectangle 14"/>
          <p:cNvSpPr/>
          <p:nvPr/>
        </p:nvSpPr>
        <p:spPr>
          <a:xfrm>
            <a:off x="457200" y="2712203"/>
            <a:ext cx="5562600" cy="35742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lumMod val="65000"/>
                  <a:lumOff val="35000"/>
                </a:schemeClr>
              </a:solidFill>
              <a:effectLst>
                <a:outerShdw blurRad="50800" dist="50800" dir="5400000" algn="ctr" rotWithShape="0">
                  <a:schemeClr val="tx1"/>
                </a:outerShdw>
              </a:effectLst>
            </a:endParaRPr>
          </a:p>
          <a:p>
            <a:pPr algn="just"/>
            <a:endParaRPr lang="en-US" dirty="0" smtClean="0">
              <a:solidFill>
                <a:schemeClr val="tx1">
                  <a:lumMod val="65000"/>
                  <a:lumOff val="35000"/>
                </a:schemeClr>
              </a:solidFill>
              <a:effectLst>
                <a:outerShdw blurRad="50800" dist="50800" dir="5400000" algn="ctr" rotWithShape="0">
                  <a:schemeClr val="tx1"/>
                </a:outerShdw>
              </a:effectLst>
            </a:endParaRPr>
          </a:p>
          <a:p>
            <a:pPr marL="342900" indent="-342900" algn="just">
              <a:buFont typeface="Arial" charset="0"/>
              <a:buChar char="•"/>
            </a:pPr>
            <a:r>
              <a:rPr lang="en-US" dirty="0">
                <a:solidFill>
                  <a:srgbClr val="00B050"/>
                </a:solidFill>
                <a:effectLst>
                  <a:outerShdw blurRad="50800" dist="50800" dir="5400000" algn="ctr" rotWithShape="0">
                    <a:schemeClr val="tx1"/>
                  </a:outerShdw>
                </a:effectLst>
              </a:rPr>
              <a:t>Boosting perform an </a:t>
            </a:r>
            <a:r>
              <a:rPr lang="en-US" dirty="0">
                <a:solidFill>
                  <a:schemeClr val="accent3">
                    <a:lumMod val="75000"/>
                  </a:schemeClr>
                </a:solidFill>
                <a:effectLst>
                  <a:outerShdw blurRad="50800" dist="50800" dir="5400000" algn="ctr" rotWithShape="0">
                    <a:schemeClr val="tx1"/>
                  </a:outerShdw>
                </a:effectLst>
              </a:rPr>
              <a:t>exhaustive search for best predictor</a:t>
            </a:r>
            <a:r>
              <a:rPr lang="en-US" dirty="0">
                <a:solidFill>
                  <a:srgbClr val="00B050"/>
                </a:solidFill>
                <a:effectLst>
                  <a:outerShdw blurRad="50800" dist="50800" dir="5400000" algn="ctr" rotWithShape="0">
                    <a:schemeClr val="tx1"/>
                  </a:outerShdw>
                </a:effectLst>
              </a:rPr>
              <a:t> to split on</a:t>
            </a:r>
          </a:p>
          <a:p>
            <a:pPr marL="342900" indent="-342900" algn="just">
              <a:buFont typeface="Arial" charset="0"/>
              <a:buChar char="•"/>
            </a:pPr>
            <a:r>
              <a:rPr lang="en-US" dirty="0">
                <a:solidFill>
                  <a:srgbClr val="00B050"/>
                </a:solidFill>
                <a:effectLst>
                  <a:outerShdw blurRad="50800" dist="50800" dir="5400000" algn="ctr" rotWithShape="0">
                    <a:schemeClr val="tx1"/>
                  </a:outerShdw>
                </a:effectLst>
              </a:rPr>
              <a:t>Boosting grows trees in series, with later trees, </a:t>
            </a:r>
            <a:r>
              <a:rPr lang="en-US" dirty="0">
                <a:solidFill>
                  <a:schemeClr val="accent3">
                    <a:lumMod val="75000"/>
                  </a:schemeClr>
                </a:solidFill>
                <a:effectLst>
                  <a:outerShdw blurRad="50800" dist="50800" dir="5400000" algn="ctr" rotWithShape="0">
                    <a:schemeClr val="tx1"/>
                  </a:outerShdw>
                </a:effectLst>
              </a:rPr>
              <a:t>dependent of the result of the previous</a:t>
            </a:r>
            <a:r>
              <a:rPr lang="en-US" dirty="0">
                <a:solidFill>
                  <a:srgbClr val="00B050"/>
                </a:solidFill>
                <a:effectLst>
                  <a:outerShdw blurRad="50800" dist="50800" dir="5400000" algn="ctr" rotWithShape="0">
                    <a:schemeClr val="tx1"/>
                  </a:outerShdw>
                </a:effectLst>
              </a:rPr>
              <a:t> tree</a:t>
            </a:r>
          </a:p>
          <a:p>
            <a:pPr marL="342900" indent="-342900" algn="just">
              <a:buFont typeface="Arial" charset="0"/>
              <a:buChar char="•"/>
            </a:pPr>
            <a:r>
              <a:rPr lang="en-US" dirty="0">
                <a:solidFill>
                  <a:srgbClr val="00B050"/>
                </a:solidFill>
                <a:effectLst>
                  <a:outerShdw blurRad="50800" dist="50800" dir="5400000" algn="ctr" rotWithShape="0">
                    <a:schemeClr val="tx1"/>
                  </a:outerShdw>
                </a:effectLst>
              </a:rPr>
              <a:t>GBM or </a:t>
            </a:r>
            <a:r>
              <a:rPr lang="en-US" dirty="0" err="1">
                <a:solidFill>
                  <a:srgbClr val="00B050"/>
                </a:solidFill>
                <a:effectLst>
                  <a:outerShdw blurRad="50800" dist="50800" dir="5400000" algn="ctr" rotWithShape="0">
                    <a:schemeClr val="tx1"/>
                  </a:outerShdw>
                </a:effectLst>
              </a:rPr>
              <a:t>XGBoost</a:t>
            </a:r>
            <a:r>
              <a:rPr lang="en-US" dirty="0">
                <a:solidFill>
                  <a:srgbClr val="00B050"/>
                </a:solidFill>
                <a:effectLst>
                  <a:outerShdw blurRad="50800" dist="50800" dir="5400000" algn="ctr" rotWithShape="0">
                    <a:schemeClr val="tx1"/>
                  </a:outerShdw>
                </a:effectLst>
              </a:rPr>
              <a:t> can handle missing </a:t>
            </a:r>
            <a:r>
              <a:rPr lang="en-US" dirty="0" smtClean="0">
                <a:solidFill>
                  <a:srgbClr val="00B050"/>
                </a:solidFill>
                <a:effectLst>
                  <a:outerShdw blurRad="50800" dist="50800" dir="5400000" algn="ctr" rotWithShape="0">
                    <a:schemeClr val="tx1"/>
                  </a:outerShdw>
                </a:effectLst>
              </a:rPr>
              <a:t>value</a:t>
            </a:r>
            <a:endParaRPr lang="en-US" dirty="0" smtClean="0">
              <a:effectLst>
                <a:outerShdw blurRad="50800" dist="50800" dir="5400000" algn="ctr" rotWithShape="0">
                  <a:schemeClr val="tx1"/>
                </a:outerShdw>
              </a:effectLst>
            </a:endParaRPr>
          </a:p>
          <a:p>
            <a:pPr algn="ctr"/>
            <a:endParaRPr lang="en-US" dirty="0">
              <a:effectLst>
                <a:outerShdw blurRad="50800" dist="50800" dir="5400000" algn="ctr" rotWithShape="0">
                  <a:schemeClr val="tx1"/>
                </a:outerShdw>
              </a:effectLst>
            </a:endParaRPr>
          </a:p>
          <a:p>
            <a:pPr algn="ctr"/>
            <a:endParaRPr lang="en-US" dirty="0" smtClean="0">
              <a:effectLst>
                <a:outerShdw blurRad="50800" dist="50800" dir="5400000" algn="ctr" rotWithShape="0">
                  <a:schemeClr val="tx1"/>
                </a:outerShdw>
              </a:effectLst>
            </a:endParaRPr>
          </a:p>
          <a:p>
            <a:pPr algn="ctr"/>
            <a:endParaRPr lang="en-US" dirty="0">
              <a:effectLst>
                <a:outerShdw blurRad="50800" dist="50800" dir="5400000" algn="ctr" rotWithShape="0">
                  <a:schemeClr val="tx1"/>
                </a:outerShdw>
              </a:effectLst>
            </a:endParaRPr>
          </a:p>
        </p:txBody>
      </p:sp>
      <p:sp>
        <p:nvSpPr>
          <p:cNvPr id="16" name="Rectangle 15"/>
          <p:cNvSpPr/>
          <p:nvPr/>
        </p:nvSpPr>
        <p:spPr>
          <a:xfrm>
            <a:off x="6035040" y="2712202"/>
            <a:ext cx="5669280" cy="357429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charset="0"/>
              <a:buChar char="•"/>
            </a:pPr>
            <a:r>
              <a:rPr lang="en-US" dirty="0" smtClean="0">
                <a:solidFill>
                  <a:srgbClr val="0070C0"/>
                </a:solidFill>
              </a:rPr>
              <a:t>Random Forest searches only small subset.</a:t>
            </a:r>
          </a:p>
          <a:p>
            <a:pPr marL="342900" indent="-342900" algn="just">
              <a:buFont typeface="Arial" charset="0"/>
              <a:buChar char="•"/>
            </a:pPr>
            <a:r>
              <a:rPr lang="en-US" dirty="0" smtClean="0">
                <a:solidFill>
                  <a:srgbClr val="0070C0"/>
                </a:solidFill>
              </a:rPr>
              <a:t>RF grows trees </a:t>
            </a:r>
            <a:r>
              <a:rPr lang="en-US" dirty="0" smtClean="0">
                <a:solidFill>
                  <a:schemeClr val="accent6">
                    <a:lumMod val="75000"/>
                  </a:schemeClr>
                </a:solidFill>
              </a:rPr>
              <a:t>in </a:t>
            </a:r>
            <a:r>
              <a:rPr lang="en-US" dirty="0">
                <a:solidFill>
                  <a:schemeClr val="accent6">
                    <a:lumMod val="75000"/>
                  </a:schemeClr>
                </a:solidFill>
              </a:rPr>
              <a:t>p</a:t>
            </a:r>
            <a:r>
              <a:rPr lang="en-US" dirty="0" smtClean="0">
                <a:solidFill>
                  <a:schemeClr val="accent6">
                    <a:lumMod val="75000"/>
                  </a:schemeClr>
                </a:solidFill>
              </a:rPr>
              <a:t>arallel independently </a:t>
            </a:r>
            <a:r>
              <a:rPr lang="en-US" dirty="0" smtClean="0">
                <a:solidFill>
                  <a:srgbClr val="0070C0"/>
                </a:solidFill>
              </a:rPr>
              <a:t>of one another.</a:t>
            </a:r>
          </a:p>
          <a:p>
            <a:pPr marL="342900" indent="-342900" algn="just">
              <a:buFont typeface="Arial" charset="0"/>
              <a:buChar char="•"/>
            </a:pPr>
            <a:r>
              <a:rPr lang="en-US" dirty="0" smtClean="0">
                <a:solidFill>
                  <a:srgbClr val="0070C0"/>
                </a:solidFill>
              </a:rPr>
              <a:t>RF can not work with missing values.</a:t>
            </a:r>
          </a:p>
          <a:p>
            <a:pPr algn="just"/>
            <a:endParaRPr lang="en-US" dirty="0">
              <a:solidFill>
                <a:srgbClr val="C00000"/>
              </a:solidFill>
            </a:endParaRPr>
          </a:p>
          <a:p>
            <a:pPr algn="just"/>
            <a:endParaRPr lang="en-US" dirty="0"/>
          </a:p>
        </p:txBody>
      </p:sp>
      <p:sp>
        <p:nvSpPr>
          <p:cNvPr id="17" name="Rectangle 16"/>
          <p:cNvSpPr/>
          <p:nvPr/>
        </p:nvSpPr>
        <p:spPr>
          <a:xfrm>
            <a:off x="472440" y="2101492"/>
            <a:ext cx="11247119" cy="6107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effectLst>
                  <a:outerShdw blurRad="50800" dist="50800" dir="5400000" algn="ctr" rotWithShape="0">
                    <a:schemeClr val="tx1"/>
                  </a:outerShdw>
                </a:effectLst>
                <a:latin typeface="+mj-lt"/>
              </a:rPr>
              <a:t>Differences</a:t>
            </a:r>
          </a:p>
        </p:txBody>
      </p:sp>
    </p:spTree>
    <p:extLst>
      <p:ext uri="{BB962C8B-B14F-4D97-AF65-F5344CB8AC3E}">
        <p14:creationId xmlns:p14="http://schemas.microsoft.com/office/powerpoint/2010/main" val="1226717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82" y="1104900"/>
            <a:ext cx="10823436" cy="5067300"/>
          </a:xfrm>
        </p:spPr>
      </p:pic>
      <p:sp>
        <p:nvSpPr>
          <p:cNvPr id="3" name="Title 2"/>
          <p:cNvSpPr>
            <a:spLocks noGrp="1"/>
          </p:cNvSpPr>
          <p:nvPr>
            <p:ph type="title"/>
          </p:nvPr>
        </p:nvSpPr>
        <p:spPr/>
        <p:txBody>
          <a:bodyPr>
            <a:normAutofit/>
          </a:bodyPr>
          <a:lstStyle/>
          <a:p>
            <a:pPr algn="ctr"/>
            <a:r>
              <a:rPr lang="en-US" sz="2000" dirty="0" smtClean="0">
                <a:solidFill>
                  <a:schemeClr val="accent3">
                    <a:lumMod val="75000"/>
                  </a:schemeClr>
                </a:solidFill>
              </a:rPr>
              <a:t>Ensemble learning bar plots with most of important variable  for </a:t>
            </a:r>
            <a:r>
              <a:rPr lang="en-US" sz="2000" dirty="0">
                <a:solidFill>
                  <a:schemeClr val="accent3">
                    <a:lumMod val="75000"/>
                  </a:schemeClr>
                </a:solidFill>
              </a:rPr>
              <a:t>10 fold </a:t>
            </a:r>
            <a:r>
              <a:rPr lang="en-US" sz="2000" dirty="0" smtClean="0">
                <a:solidFill>
                  <a:schemeClr val="accent3">
                    <a:lumMod val="75000"/>
                  </a:schemeClr>
                </a:solidFill>
              </a:rPr>
              <a:t>GLMnet-Lasso, </a:t>
            </a:r>
            <a:r>
              <a:rPr lang="en-US" sz="2000" dirty="0" err="1" smtClean="0">
                <a:solidFill>
                  <a:schemeClr val="accent3">
                    <a:lumMod val="75000"/>
                  </a:schemeClr>
                </a:solidFill>
              </a:rPr>
              <a:t>XGBoost</a:t>
            </a:r>
            <a:r>
              <a:rPr lang="en-US" sz="2000" dirty="0" smtClean="0">
                <a:solidFill>
                  <a:schemeClr val="accent3">
                    <a:lumMod val="75000"/>
                  </a:schemeClr>
                </a:solidFill>
              </a:rPr>
              <a:t>, Ranger and Union of them.</a:t>
            </a:r>
            <a:endParaRPr lang="en-US" sz="2000" dirty="0">
              <a:solidFill>
                <a:schemeClr val="accent3">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89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
        <p:nvSpPr>
          <p:cNvPr id="8" name="TextBox 7"/>
          <p:cNvSpPr txBox="1"/>
          <p:nvPr/>
        </p:nvSpPr>
        <p:spPr>
          <a:xfrm>
            <a:off x="2944678" y="108488"/>
            <a:ext cx="184731" cy="400110"/>
          </a:xfrm>
          <a:prstGeom prst="rect">
            <a:avLst/>
          </a:prstGeom>
          <a:noFill/>
        </p:spPr>
        <p:txBody>
          <a:bodyPr wrap="none" rtlCol="0">
            <a:spAutoFit/>
          </a:bodyPr>
          <a:lstStyle/>
          <a:p>
            <a:endParaRPr lang="en-US" sz="2000" dirty="0" smtClean="0"/>
          </a:p>
        </p:txBody>
      </p:sp>
    </p:spTree>
    <p:extLst>
      <p:ext uri="{BB962C8B-B14F-4D97-AF65-F5344CB8AC3E}">
        <p14:creationId xmlns:p14="http://schemas.microsoft.com/office/powerpoint/2010/main" val="39257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051" y="1104900"/>
            <a:ext cx="9811897"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332347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2440" y="990600"/>
            <a:ext cx="11247120" cy="5181600"/>
          </a:xfrm>
        </p:spPr>
        <p:txBody>
          <a:bodyPr/>
          <a:lstStyle/>
          <a:p>
            <a:r>
              <a:rPr lang="en-US" sz="1800" dirty="0" smtClean="0"/>
              <a:t>Random Forest result was impressive even with 150 trees </a:t>
            </a:r>
          </a:p>
          <a:p>
            <a:endParaRPr lang="en-US" dirty="0"/>
          </a:p>
        </p:txBody>
      </p:sp>
      <p:sp>
        <p:nvSpPr>
          <p:cNvPr id="3" name="Title 2"/>
          <p:cNvSpPr>
            <a:spLocks noGrp="1"/>
          </p:cNvSpPr>
          <p:nvPr>
            <p:ph type="title"/>
          </p:nvPr>
        </p:nvSpPr>
        <p:spPr/>
        <p:txBody>
          <a:bodyPr>
            <a:normAutofit/>
          </a:bodyPr>
          <a:lstStyle/>
          <a:p>
            <a:r>
              <a:rPr lang="en-US" dirty="0">
                <a:solidFill>
                  <a:schemeClr val="accent3">
                    <a:lumMod val="75000"/>
                  </a:schemeClr>
                </a:solidFill>
              </a:rPr>
              <a:t>Decision trees and Feature selection</a:t>
            </a: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90</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50" y="1463016"/>
            <a:ext cx="7831067" cy="335559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744130819"/>
              </p:ext>
            </p:extLst>
          </p:nvPr>
        </p:nvGraphicFramePr>
        <p:xfrm>
          <a:off x="8492725" y="536618"/>
          <a:ext cx="3693217" cy="6056920"/>
        </p:xfrm>
        <a:graphic>
          <a:graphicData uri="http://schemas.openxmlformats.org/drawingml/2006/table">
            <a:tbl>
              <a:tblPr firstRow="1" bandRow="1">
                <a:tableStyleId>{00A15C55-8517-42AA-B614-E9B94910E393}</a:tableStyleId>
              </a:tblPr>
              <a:tblGrid>
                <a:gridCol w="418800"/>
                <a:gridCol w="2115994"/>
                <a:gridCol w="1158423"/>
              </a:tblGrid>
              <a:tr h="270440">
                <a:tc>
                  <a:txBody>
                    <a:bodyPr/>
                    <a:lstStyle/>
                    <a:p>
                      <a:pPr algn="l" fontAlgn="b"/>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dirty="0">
                          <a:effectLst/>
                        </a:rPr>
                        <a:t>predictors</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u="none" strike="noStrike" dirty="0" err="1">
                          <a:effectLst/>
                        </a:rPr>
                        <a:t>X.IncMSE</a:t>
                      </a:r>
                      <a:endParaRPr lang="en-US" sz="1200" b="0" i="0" u="none" strike="noStrike" dirty="0">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tem</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304.9397619</a:t>
                      </a:r>
                      <a:endParaRPr lang="hr-HR" sz="1200" b="0" i="0" u="none" strike="noStrike">
                        <a:solidFill>
                          <a:srgbClr val="000000"/>
                        </a:solidFill>
                        <a:effectLst/>
                        <a:latin typeface="Calibri" charset="0"/>
                      </a:endParaRPr>
                    </a:p>
                  </a:txBody>
                  <a:tcPr marL="12700" marR="12700" marT="12700" marB="0" anchor="b"/>
                </a:tc>
              </a:tr>
              <a:tr h="270440">
                <a:tc>
                  <a:txBody>
                    <a:bodyPr/>
                    <a:lstStyle/>
                    <a:p>
                      <a:pPr algn="r" fontAlgn="b"/>
                      <a:r>
                        <a:rPr lang="is-IS" sz="1200" u="none" strike="noStrike">
                          <a:effectLst/>
                        </a:rPr>
                        <a:t>2</a:t>
                      </a:r>
                      <a:endParaRPr lang="is-I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level</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284.4364426</a:t>
                      </a:r>
                      <a:endParaRPr lang="hr-HR"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3</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cycling</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132.3237832</a:t>
                      </a:r>
                      <a:endParaRPr lang="is-IS"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sfbc_b32wlsaup_drpost_pcs_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24.20968849</a:t>
                      </a:r>
                      <a:endParaRPr lang="is-IS" sz="1200" b="0" i="0" u="none" strike="noStrike" dirty="0">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5</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vth_sgs_med_mv_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17.56253193</a:t>
                      </a:r>
                      <a:endParaRPr lang="is-IS" sz="1200" b="0" i="0" u="none" strike="noStrike">
                        <a:solidFill>
                          <a:srgbClr val="000000"/>
                        </a:solidFill>
                        <a:effectLst/>
                        <a:latin typeface="Calibri" charset="0"/>
                      </a:endParaRPr>
                    </a:p>
                  </a:txBody>
                  <a:tcPr marL="12700" marR="12700" marT="12700" marB="0" anchor="b"/>
                </a:tc>
              </a:tr>
              <a:tr h="323025">
                <a:tc>
                  <a:txBody>
                    <a:bodyPr/>
                    <a:lstStyle/>
                    <a:p>
                      <a:pPr algn="r" fontAlgn="b"/>
                      <a:r>
                        <a:rPr lang="en-US" sz="1200" u="none" strike="noStrike">
                          <a:effectLst/>
                        </a:rPr>
                        <a:t>6</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sfbc_t32wlsalp_far_dc_fresh_pcs_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16.70940072</a:t>
                      </a:r>
                      <a:endParaRPr lang="is-IS" sz="1200" b="0" i="0" u="none" strike="noStrike">
                        <a:solidFill>
                          <a:srgbClr val="000000"/>
                        </a:solidFill>
                        <a:effectLst/>
                        <a:latin typeface="Calibri" charset="0"/>
                      </a:endParaRPr>
                    </a:p>
                  </a:txBody>
                  <a:tcPr marL="12700" marR="12700" marT="12700" marB="0" anchor="b"/>
                </a:tc>
              </a:tr>
              <a:tr h="323025">
                <a:tc>
                  <a:txBody>
                    <a:bodyPr/>
                    <a:lstStyle/>
                    <a:p>
                      <a:pPr algn="r" fontAlgn="b"/>
                      <a:r>
                        <a:rPr lang="en-US" sz="1200" u="none" strike="noStrike">
                          <a:effectLst/>
                        </a:rPr>
                        <a:t>7</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sfbc_b32wlsalp_dc_post_pcs_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13.1177299</a:t>
                      </a:r>
                      <a:endParaRPr lang="is-IS"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8</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sfbc_b32wlsalp_post_pcs_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13.0297831</a:t>
                      </a:r>
                      <a:endParaRPr lang="nb-NO"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9</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fbc_sdllk4_pcs_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11.50225861</a:t>
                      </a:r>
                      <a:endParaRPr lang="nb-NO"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10</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vf_sk_mv_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11.10519777</a:t>
                      </a:r>
                      <a:endParaRPr lang="hr-HR" sz="1200" b="0" i="0" u="none" strike="noStrike">
                        <a:solidFill>
                          <a:srgbClr val="000000"/>
                        </a:solidFill>
                        <a:effectLst/>
                        <a:latin typeface="Calibri" charset="0"/>
                      </a:endParaRPr>
                    </a:p>
                  </a:txBody>
                  <a:tcPr marL="12700" marR="12700" marT="12700" marB="0" anchor="b"/>
                </a:tc>
              </a:tr>
              <a:tr h="270440">
                <a:tc>
                  <a:txBody>
                    <a:bodyPr/>
                    <a:lstStyle/>
                    <a:p>
                      <a:pPr algn="r" fontAlgn="b"/>
                      <a:r>
                        <a:rPr lang="cs-CZ" sz="1200" u="none" strike="noStrike">
                          <a:effectLst/>
                        </a:rPr>
                        <a:t>11</a:t>
                      </a:r>
                      <a:endParaRPr lang="cs-CZ"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crd_m1bll_224_c_pcs_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11.0535861</a:t>
                      </a:r>
                      <a:endParaRPr lang="hr-HR" sz="1200" b="0" i="0" u="none" strike="noStrike">
                        <a:solidFill>
                          <a:srgbClr val="000000"/>
                        </a:solidFill>
                        <a:effectLst/>
                        <a:latin typeface="Calibri" charset="0"/>
                      </a:endParaRPr>
                    </a:p>
                  </a:txBody>
                  <a:tcPr marL="12700" marR="12700" marT="12700" marB="0" anchor="b"/>
                </a:tc>
              </a:tr>
              <a:tr h="270440">
                <a:tc>
                  <a:txBody>
                    <a:bodyPr/>
                    <a:lstStyle/>
                    <a:p>
                      <a:pPr algn="r" fontAlgn="b"/>
                      <a:r>
                        <a:rPr lang="is-IS" sz="1200" u="none" strike="noStrike">
                          <a:effectLst/>
                        </a:rPr>
                        <a:t>12</a:t>
                      </a:r>
                      <a:endParaRPr lang="is-I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sfbc_b32wlsalp_drpost_pcs_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10.13319691</a:t>
                      </a:r>
                      <a:endParaRPr lang="hr-HR" sz="1200" b="0" i="0" u="none" strike="noStrike">
                        <a:solidFill>
                          <a:srgbClr val="000000"/>
                        </a:solidFill>
                        <a:effectLst/>
                        <a:latin typeface="Calibri" charset="0"/>
                      </a:endParaRPr>
                    </a:p>
                  </a:txBody>
                  <a:tcPr marL="12700" marR="12700" marT="12700" marB="0" anchor="b"/>
                </a:tc>
              </a:tr>
              <a:tr h="323025">
                <a:tc>
                  <a:txBody>
                    <a:bodyPr/>
                    <a:lstStyle/>
                    <a:p>
                      <a:pPr algn="r" fontAlgn="b"/>
                      <a:r>
                        <a:rPr lang="is-IS" sz="1200" u="none" strike="noStrike">
                          <a:effectLst/>
                        </a:rPr>
                        <a:t>13</a:t>
                      </a:r>
                      <a:endParaRPr lang="is-I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dirty="0">
                          <a:effectLst/>
                        </a:rPr>
                        <a:t>sfbc_t32wlsalp_far_fresh_pcs_</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10.06499341</a:t>
                      </a:r>
                      <a:endParaRPr lang="is-IS" sz="1200" b="0" i="0" u="none" strike="noStrike">
                        <a:solidFill>
                          <a:srgbClr val="000000"/>
                        </a:solidFill>
                        <a:effectLst/>
                        <a:latin typeface="Calibri" charset="0"/>
                      </a:endParaRPr>
                    </a:p>
                  </a:txBody>
                  <a:tcPr marL="12700" marR="12700" marT="12700" marB="0" anchor="b"/>
                </a:tc>
              </a:tr>
              <a:tr h="323025">
                <a:tc>
                  <a:txBody>
                    <a:bodyPr/>
                    <a:lstStyle/>
                    <a:p>
                      <a:pPr algn="r" fontAlgn="b"/>
                      <a:r>
                        <a:rPr lang="en-US" sz="1200" u="none" strike="noStrike">
                          <a:effectLst/>
                        </a:rPr>
                        <a:t>14</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tlcwc_we0_wl63_fr_s25_a2r_pcs_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9.97536328</a:t>
                      </a:r>
                      <a:endParaRPr lang="is-IS"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15</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halfvccq33_t_mv_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9.703217791</a:t>
                      </a:r>
                      <a:endParaRPr lang="is-IS" sz="1200" b="0" i="0" u="none" strike="noStrike">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16</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ron_odt_33n_t_ua_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dirty="0">
                          <a:effectLst/>
                        </a:rPr>
                        <a:t>9.630044222</a:t>
                      </a:r>
                      <a:endParaRPr lang="cs-CZ" sz="1200" b="0" i="0" u="none" strike="noStrike" dirty="0">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17</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vreadhh_t_mv_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dirty="0">
                          <a:effectLst/>
                        </a:rPr>
                        <a:t>9.148274182</a:t>
                      </a:r>
                      <a:endParaRPr lang="hr-HR" sz="1200" b="0" i="0" u="none" strike="noStrike" dirty="0">
                        <a:solidFill>
                          <a:srgbClr val="000000"/>
                        </a:solidFill>
                        <a:effectLst/>
                        <a:latin typeface="Calibri" charset="0"/>
                      </a:endParaRPr>
                    </a:p>
                  </a:txBody>
                  <a:tcPr marL="12700" marR="12700" marT="12700" marB="0" anchor="b"/>
                </a:tc>
              </a:tr>
              <a:tr h="270440">
                <a:tc>
                  <a:txBody>
                    <a:bodyPr/>
                    <a:lstStyle/>
                    <a:p>
                      <a:pPr algn="r" fontAlgn="b"/>
                      <a:r>
                        <a:rPr lang="fi-FI" sz="1200" u="none" strike="noStrike">
                          <a:effectLst/>
                        </a:rPr>
                        <a:t>18</a:t>
                      </a:r>
                      <a:endParaRPr lang="fi-FI"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vx4_t_mv_</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9.053076252</a:t>
                      </a:r>
                      <a:endParaRPr lang="is-IS" sz="1200" b="0" i="0" u="none" strike="noStrike" dirty="0">
                        <a:solidFill>
                          <a:srgbClr val="000000"/>
                        </a:solidFill>
                        <a:effectLst/>
                        <a:latin typeface="Calibri" charset="0"/>
                      </a:endParaRPr>
                    </a:p>
                  </a:txBody>
                  <a:tcPr marL="12700" marR="12700" marT="12700" marB="0" anchor="b"/>
                </a:tc>
              </a:tr>
              <a:tr h="270440">
                <a:tc>
                  <a:txBody>
                    <a:bodyPr/>
                    <a:lstStyle/>
                    <a:p>
                      <a:pPr algn="r" fontAlgn="b"/>
                      <a:r>
                        <a:rPr lang="en-US" sz="1200" u="none" strike="noStrike">
                          <a:effectLst/>
                        </a:rPr>
                        <a:t>19</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dirty="0">
                          <a:effectLst/>
                        </a:rPr>
                        <a:t>vcg_br3_t_mv_</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dirty="0">
                          <a:effectLst/>
                        </a:rPr>
                        <a:t>9.008625475</a:t>
                      </a:r>
                      <a:endParaRPr lang="is-IS" sz="1200" b="0" i="0" u="none" strike="noStrike" dirty="0">
                        <a:solidFill>
                          <a:srgbClr val="000000"/>
                        </a:solidFill>
                        <a:effectLst/>
                        <a:latin typeface="Calibri" charset="0"/>
                      </a:endParaRPr>
                    </a:p>
                  </a:txBody>
                  <a:tcPr marL="12700" marR="12700" marT="12700" marB="0" anchor="b"/>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 y="4803116"/>
            <a:ext cx="7989288" cy="1940624"/>
          </a:xfrm>
          <a:prstGeom prst="rect">
            <a:avLst/>
          </a:prstGeom>
        </p:spPr>
      </p:pic>
    </p:spTree>
    <p:extLst>
      <p:ext uri="{BB962C8B-B14F-4D97-AF65-F5344CB8AC3E}">
        <p14:creationId xmlns:p14="http://schemas.microsoft.com/office/powerpoint/2010/main" val="1339430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err="1" smtClean="0"/>
              <a:t>XGBoost</a:t>
            </a:r>
            <a:r>
              <a:rPr lang="en-US" dirty="0" smtClean="0"/>
              <a:t> variables</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91</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1650747470"/>
              </p:ext>
            </p:extLst>
          </p:nvPr>
        </p:nvGraphicFramePr>
        <p:xfrm>
          <a:off x="967977" y="1104901"/>
          <a:ext cx="10126743" cy="5067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421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472440" y="289520"/>
            <a:ext cx="11247120" cy="624840"/>
          </a:xfrm>
        </p:spPr>
        <p:txBody>
          <a:bodyPr/>
          <a:lstStyle/>
          <a:p>
            <a:pPr algn="ctr"/>
            <a:r>
              <a:rPr lang="en-US" sz="2400" dirty="0" smtClean="0">
                <a:solidFill>
                  <a:schemeClr val="accent6">
                    <a:lumMod val="75000"/>
                  </a:schemeClr>
                </a:solidFill>
              </a:rPr>
              <a:t>Most of impotent predictors at FBC </a:t>
            </a:r>
            <a:r>
              <a:rPr lang="en-US" sz="2400" dirty="0" smtClean="0">
                <a:solidFill>
                  <a:schemeClr val="accent6">
                    <a:lumMod val="75000"/>
                  </a:schemeClr>
                </a:solidFill>
              </a:rPr>
              <a:t>growth </a:t>
            </a:r>
            <a:r>
              <a:rPr lang="en-US" sz="2400" dirty="0" smtClean="0">
                <a:solidFill>
                  <a:schemeClr val="accent6">
                    <a:lumMod val="75000"/>
                  </a:schemeClr>
                </a:solidFill>
              </a:rPr>
              <a:t>rate by cross temperature </a:t>
            </a:r>
            <a:endParaRPr lang="en-US" sz="2400" dirty="0">
              <a:solidFill>
                <a:schemeClr val="accent6">
                  <a:lumMod val="75000"/>
                </a:schemeClr>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92</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1168415725"/>
              </p:ext>
            </p:extLst>
          </p:nvPr>
        </p:nvGraphicFramePr>
        <p:xfrm>
          <a:off x="472440" y="1104900"/>
          <a:ext cx="11231880" cy="54038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7681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93</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7" name="Chart 6"/>
          <p:cNvGraphicFramePr/>
          <p:nvPr>
            <p:extLst>
              <p:ext uri="{D42A27DB-BD31-4B8C-83A1-F6EECF244321}">
                <p14:modId xmlns:p14="http://schemas.microsoft.com/office/powerpoint/2010/main" val="1521196055"/>
              </p:ext>
            </p:extLst>
          </p:nvPr>
        </p:nvGraphicFramePr>
        <p:xfrm>
          <a:off x="472440" y="365760"/>
          <a:ext cx="11231880" cy="60286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13269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985" y="1104900"/>
            <a:ext cx="10908030" cy="5067300"/>
          </a:xfrm>
        </p:spPr>
      </p:pic>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94</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524836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236855" y="478940"/>
          <a:ext cx="11718290" cy="6336092"/>
        </p:xfrm>
        <a:graphic>
          <a:graphicData uri="http://schemas.openxmlformats.org/drawingml/2006/table">
            <a:tbl>
              <a:tblPr firstRow="1" bandRow="1">
                <a:tableStyleId>{5C22544A-7EE6-4342-B048-85BDC9FD1C3A}</a:tableStyleId>
              </a:tblPr>
              <a:tblGrid>
                <a:gridCol w="208280"/>
                <a:gridCol w="2837395"/>
                <a:gridCol w="635431"/>
                <a:gridCol w="1410346"/>
                <a:gridCol w="1627322"/>
                <a:gridCol w="1518833"/>
                <a:gridCol w="1673817"/>
                <a:gridCol w="1806866"/>
              </a:tblGrid>
              <a:tr h="281596">
                <a:tc>
                  <a:txBody>
                    <a:bodyPr/>
                    <a:lstStyle/>
                    <a:p>
                      <a:endParaRPr lang="en-US" sz="1400" b="1" dirty="0"/>
                    </a:p>
                  </a:txBody>
                  <a:tcPr>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r>
              <a:tr h="405968">
                <a:tc>
                  <a:txBody>
                    <a:bodyPr/>
                    <a:lstStyle/>
                    <a:p>
                      <a:endParaRPr lang="en-US" sz="1400" b="1" dirty="0"/>
                    </a:p>
                  </a:txBody>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tc>
                <a:tc>
                  <a:txBody>
                    <a:bodyPr/>
                    <a:lstStyle/>
                    <a:p>
                      <a:pPr algn="l" fontAlgn="b"/>
                      <a:r>
                        <a:rPr lang="en-US" sz="1400" b="1" i="0" u="none" strike="noStrike">
                          <a:solidFill>
                            <a:srgbClr val="000000"/>
                          </a:solidFill>
                          <a:effectLst/>
                          <a:latin typeface="Calibri" charset="0"/>
                        </a:rPr>
                        <a:t>Df</a:t>
                      </a:r>
                    </a:p>
                  </a:txBody>
                  <a:tcPr marL="12700" marR="12700" marT="12700" marB="0" anchor="b"/>
                </a:tc>
                <a:tc>
                  <a:txBody>
                    <a:bodyPr/>
                    <a:lstStyle/>
                    <a:p>
                      <a:pPr algn="l" fontAlgn="b"/>
                      <a:r>
                        <a:rPr lang="en-US" sz="1400" b="1" i="0" u="none" strike="noStrike">
                          <a:solidFill>
                            <a:srgbClr val="000000"/>
                          </a:solidFill>
                          <a:effectLst/>
                          <a:latin typeface="Calibri" charset="0"/>
                        </a:rPr>
                        <a:t>Sum Sq</a:t>
                      </a:r>
                    </a:p>
                  </a:txBody>
                  <a:tcPr marL="12700" marR="12700" marT="12700" marB="0" anchor="b"/>
                </a:tc>
                <a:tc>
                  <a:txBody>
                    <a:bodyPr/>
                    <a:lstStyle/>
                    <a:p>
                      <a:pPr algn="l" fontAlgn="b"/>
                      <a:r>
                        <a:rPr lang="en-US" sz="1400" b="1" i="0" u="none" strike="noStrike">
                          <a:solidFill>
                            <a:srgbClr val="000000"/>
                          </a:solidFill>
                          <a:effectLst/>
                          <a:latin typeface="Calibri" charset="0"/>
                        </a:rPr>
                        <a:t>Mean Sq</a:t>
                      </a:r>
                    </a:p>
                  </a:txBody>
                  <a:tcPr marL="12700" marR="12700" marT="12700" marB="0" anchor="b"/>
                </a:tc>
                <a:tc>
                  <a:txBody>
                    <a:bodyPr/>
                    <a:lstStyle/>
                    <a:p>
                      <a:pPr algn="l" fontAlgn="b"/>
                      <a:r>
                        <a:rPr lang="en-US" sz="1400" b="1" i="0" u="none" strike="noStrike">
                          <a:solidFill>
                            <a:srgbClr val="000000"/>
                          </a:solidFill>
                          <a:effectLst/>
                          <a:latin typeface="Calibri" charset="0"/>
                        </a:rPr>
                        <a:t>F value</a:t>
                      </a:r>
                    </a:p>
                  </a:txBody>
                  <a:tcPr marL="12700" marR="12700" marT="12700" marB="0" anchor="b"/>
                </a:tc>
                <a:tc>
                  <a:txBody>
                    <a:bodyPr/>
                    <a:lstStyle/>
                    <a:p>
                      <a:pPr algn="l" fontAlgn="b"/>
                      <a:r>
                        <a:rPr lang="en-US" sz="1400" b="1" i="0" u="none" strike="noStrike">
                          <a:solidFill>
                            <a:srgbClr val="000000"/>
                          </a:solidFill>
                          <a:effectLst/>
                          <a:latin typeface="Calibri" charset="0"/>
                        </a:rPr>
                        <a:t>Pr(&gt;F)</a:t>
                      </a:r>
                    </a:p>
                  </a:txBody>
                  <a:tcPr marL="12700" marR="12700" marT="12700" marB="0" anchor="b"/>
                </a:tc>
                <a:tc>
                  <a:txBody>
                    <a:bodyPr/>
                    <a:lstStyle/>
                    <a:p>
                      <a:pPr algn="l" fontAlgn="b"/>
                      <a:r>
                        <a:rPr lang="en-US" sz="1400" b="1" i="0" u="none" strike="noStrike" dirty="0" err="1" smtClean="0">
                          <a:solidFill>
                            <a:srgbClr val="000000"/>
                          </a:solidFill>
                          <a:effectLst/>
                          <a:latin typeface="Calibri" charset="0"/>
                        </a:rPr>
                        <a:t>PctExp</a:t>
                      </a:r>
                      <a:r>
                        <a:rPr lang="en-US" sz="1400" b="1" i="0" u="none" strike="noStrike" dirty="0" smtClean="0">
                          <a:solidFill>
                            <a:srgbClr val="000000"/>
                          </a:solidFill>
                          <a:effectLst/>
                          <a:latin typeface="Calibri" charset="0"/>
                        </a:rPr>
                        <a:t>(contribution)</a:t>
                      </a:r>
                      <a:endParaRPr lang="en-US" sz="1400" b="1" i="0" u="none" strike="noStrike" dirty="0">
                        <a:solidFill>
                          <a:srgbClr val="000000"/>
                        </a:solidFill>
                        <a:effectLst/>
                        <a:latin typeface="Calibri" charset="0"/>
                      </a:endParaRPr>
                    </a:p>
                  </a:txBody>
                  <a:tcPr marL="12700" marR="12700" marT="12700" marB="0" anchor="b"/>
                </a:tc>
              </a:tr>
              <a:tr h="281596">
                <a:tc>
                  <a:txBody>
                    <a:bodyPr/>
                    <a:lstStyle/>
                    <a:p>
                      <a:endParaRPr lang="en-US" sz="1400" b="1" dirty="0"/>
                    </a:p>
                  </a:txBody>
                  <a:tcPr/>
                </a:tc>
                <a:tc>
                  <a:txBody>
                    <a:bodyPr/>
                    <a:lstStyle/>
                    <a:p>
                      <a:pPr algn="l" fontAlgn="b"/>
                      <a:r>
                        <a:rPr lang="en-US" sz="1400" b="1" i="0" u="none" strike="noStrike">
                          <a:solidFill>
                            <a:srgbClr val="000000"/>
                          </a:solidFill>
                          <a:effectLst/>
                          <a:latin typeface="Calibri" charset="0"/>
                        </a:rPr>
                        <a:t>tem</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3943.46922</a:t>
                      </a:r>
                    </a:p>
                  </a:txBody>
                  <a:tcPr marL="0" marR="0" marT="0" marB="0" anchor="b"/>
                </a:tc>
                <a:tc>
                  <a:txBody>
                    <a:bodyPr/>
                    <a:lstStyle/>
                    <a:p>
                      <a:pPr algn="r" fontAlgn="b"/>
                      <a:r>
                        <a:rPr lang="hr-HR" sz="1400" b="1" i="0" u="none" strike="noStrike">
                          <a:solidFill>
                            <a:srgbClr val="000000"/>
                          </a:solidFill>
                          <a:effectLst/>
                          <a:latin typeface="Calibri" charset="0"/>
                        </a:rPr>
                        <a:t>3943.46922</a:t>
                      </a:r>
                    </a:p>
                  </a:txBody>
                  <a:tcPr marL="0" marR="0" marT="0" marB="0" anchor="b"/>
                </a:tc>
                <a:tc>
                  <a:txBody>
                    <a:bodyPr/>
                    <a:lstStyle/>
                    <a:p>
                      <a:pPr algn="r" fontAlgn="b"/>
                      <a:r>
                        <a:rPr lang="nb-NO" sz="1400" b="1" i="0" u="none" strike="noStrike">
                          <a:solidFill>
                            <a:srgbClr val="000000"/>
                          </a:solidFill>
                          <a:effectLst/>
                          <a:latin typeface="Calibri" charset="0"/>
                        </a:rPr>
                        <a:t>6775.028686</a:t>
                      </a:r>
                    </a:p>
                  </a:txBody>
                  <a:tcPr marL="0" marR="0" marT="0" marB="0" anchor="b"/>
                </a:tc>
                <a:tc>
                  <a:txBody>
                    <a:bodyPr/>
                    <a:lstStyle/>
                    <a:p>
                      <a:pPr algn="r" fontAlgn="b"/>
                      <a:r>
                        <a:rPr lang="en-US" sz="1400" b="1" i="0" u="none" strike="noStrike">
                          <a:solidFill>
                            <a:srgbClr val="000000"/>
                          </a:solidFill>
                          <a:effectLst/>
                          <a:latin typeface="Calibri" charset="0"/>
                        </a:rPr>
                        <a:t>0</a:t>
                      </a:r>
                    </a:p>
                  </a:txBody>
                  <a:tcPr marL="0" marR="0" marT="0" marB="0" anchor="b"/>
                </a:tc>
                <a:tc>
                  <a:txBody>
                    <a:bodyPr/>
                    <a:lstStyle/>
                    <a:p>
                      <a:pPr algn="r" fontAlgn="b"/>
                      <a:r>
                        <a:rPr lang="is-IS" sz="1400" b="1" i="0" u="none" strike="noStrike">
                          <a:solidFill>
                            <a:srgbClr val="000000"/>
                          </a:solidFill>
                          <a:effectLst/>
                          <a:latin typeface="Calibri" charset="0"/>
                        </a:rPr>
                        <a:t>21.77509232</a:t>
                      </a:r>
                    </a:p>
                  </a:txBody>
                  <a:tcPr marL="0" marR="0" marT="0" marB="0" anchor="b"/>
                </a:tc>
              </a:tr>
              <a:tr h="281596">
                <a:tc>
                  <a:txBody>
                    <a:bodyPr/>
                    <a:lstStyle/>
                    <a:p>
                      <a:endParaRPr lang="en-US" sz="1400" b="1" dirty="0"/>
                    </a:p>
                  </a:txBody>
                  <a:tcPr/>
                </a:tc>
                <a:tc>
                  <a:txBody>
                    <a:bodyPr/>
                    <a:lstStyle/>
                    <a:p>
                      <a:pPr algn="l" fontAlgn="b"/>
                      <a:r>
                        <a:rPr lang="en-US" sz="1400" b="1" i="0" u="none" strike="noStrike">
                          <a:solidFill>
                            <a:srgbClr val="000000"/>
                          </a:solidFill>
                          <a:effectLst/>
                          <a:latin typeface="Calibri" charset="0"/>
                        </a:rPr>
                        <a:t>sfbc_b32wlsaup_drpost_pcs_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1324.447526</a:t>
                      </a:r>
                    </a:p>
                  </a:txBody>
                  <a:tcPr marL="0" marR="0" marT="0" marB="0" anchor="b"/>
                </a:tc>
                <a:tc>
                  <a:txBody>
                    <a:bodyPr/>
                    <a:lstStyle/>
                    <a:p>
                      <a:pPr algn="r" fontAlgn="b"/>
                      <a:r>
                        <a:rPr lang="hr-HR" sz="1400" b="1" i="0" u="none" strike="noStrike">
                          <a:solidFill>
                            <a:srgbClr val="000000"/>
                          </a:solidFill>
                          <a:effectLst/>
                          <a:latin typeface="Calibri" charset="0"/>
                        </a:rPr>
                        <a:t>1324.447526</a:t>
                      </a:r>
                    </a:p>
                  </a:txBody>
                  <a:tcPr marL="0" marR="0" marT="0" marB="0" anchor="b"/>
                </a:tc>
                <a:tc>
                  <a:txBody>
                    <a:bodyPr/>
                    <a:lstStyle/>
                    <a:p>
                      <a:pPr algn="r" fontAlgn="b"/>
                      <a:r>
                        <a:rPr lang="is-IS" sz="1400" b="1" i="0" u="none" strike="noStrike">
                          <a:solidFill>
                            <a:srgbClr val="000000"/>
                          </a:solidFill>
                          <a:effectLst/>
                          <a:latin typeface="Calibri" charset="0"/>
                        </a:rPr>
                        <a:t>2275.450748</a:t>
                      </a:r>
                    </a:p>
                  </a:txBody>
                  <a:tcPr marL="0" marR="0" marT="0" marB="0" anchor="b"/>
                </a:tc>
                <a:tc>
                  <a:txBody>
                    <a:bodyPr/>
                    <a:lstStyle/>
                    <a:p>
                      <a:pPr algn="r" fontAlgn="b"/>
                      <a:r>
                        <a:rPr lang="en-US" sz="1400" b="1" i="0" u="none" strike="noStrike">
                          <a:solidFill>
                            <a:srgbClr val="000000"/>
                          </a:solidFill>
                          <a:effectLst/>
                          <a:latin typeface="Calibri" charset="0"/>
                        </a:rPr>
                        <a:t>0</a:t>
                      </a:r>
                    </a:p>
                  </a:txBody>
                  <a:tcPr marL="0" marR="0" marT="0" marB="0" anchor="b"/>
                </a:tc>
                <a:tc>
                  <a:txBody>
                    <a:bodyPr/>
                    <a:lstStyle/>
                    <a:p>
                      <a:pPr algn="r" fontAlgn="b"/>
                      <a:r>
                        <a:rPr lang="tr-TR" sz="1400" b="1" i="0" u="none" strike="noStrike">
                          <a:solidFill>
                            <a:srgbClr val="000000"/>
                          </a:solidFill>
                          <a:effectLst/>
                          <a:latin typeface="Calibri" charset="0"/>
                        </a:rPr>
                        <a:t>7.313349124</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cycling</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1278.781348</a:t>
                      </a:r>
                    </a:p>
                  </a:txBody>
                  <a:tcPr marL="0" marR="0" marT="0" marB="0" anchor="b"/>
                </a:tc>
                <a:tc>
                  <a:txBody>
                    <a:bodyPr/>
                    <a:lstStyle/>
                    <a:p>
                      <a:pPr algn="r" fontAlgn="b"/>
                      <a:r>
                        <a:rPr lang="is-IS" sz="1400" b="1" i="0" u="none" strike="noStrike">
                          <a:solidFill>
                            <a:srgbClr val="000000"/>
                          </a:solidFill>
                          <a:effectLst/>
                          <a:latin typeface="Calibri" charset="0"/>
                        </a:rPr>
                        <a:t>1278.781348</a:t>
                      </a:r>
                    </a:p>
                  </a:txBody>
                  <a:tcPr marL="0" marR="0" marT="0" marB="0" anchor="b"/>
                </a:tc>
                <a:tc>
                  <a:txBody>
                    <a:bodyPr/>
                    <a:lstStyle/>
                    <a:p>
                      <a:pPr algn="r" fontAlgn="b"/>
                      <a:r>
                        <a:rPr lang="is-IS" sz="1400" b="1" i="0" u="none" strike="noStrike">
                          <a:solidFill>
                            <a:srgbClr val="000000"/>
                          </a:solidFill>
                          <a:effectLst/>
                          <a:latin typeface="Calibri" charset="0"/>
                        </a:rPr>
                        <a:t>2196.994533</a:t>
                      </a:r>
                    </a:p>
                  </a:txBody>
                  <a:tcPr marL="0" marR="0" marT="0" marB="0" anchor="b"/>
                </a:tc>
                <a:tc>
                  <a:txBody>
                    <a:bodyPr/>
                    <a:lstStyle/>
                    <a:p>
                      <a:pPr algn="r" fontAlgn="b"/>
                      <a:r>
                        <a:rPr lang="en-US" sz="1400" b="1" i="0" u="none" strike="noStrike">
                          <a:solidFill>
                            <a:srgbClr val="000000"/>
                          </a:solidFill>
                          <a:effectLst/>
                          <a:latin typeface="Calibri" charset="0"/>
                        </a:rPr>
                        <a:t>0</a:t>
                      </a:r>
                    </a:p>
                  </a:txBody>
                  <a:tcPr marL="0" marR="0" marT="0" marB="0" anchor="b"/>
                </a:tc>
                <a:tc>
                  <a:txBody>
                    <a:bodyPr/>
                    <a:lstStyle/>
                    <a:p>
                      <a:pPr algn="r" fontAlgn="b"/>
                      <a:r>
                        <a:rPr lang="is-IS" sz="1400" b="1" i="0" u="none" strike="noStrike">
                          <a:solidFill>
                            <a:srgbClr val="000000"/>
                          </a:solidFill>
                          <a:effectLst/>
                          <a:latin typeface="Calibri" charset="0"/>
                        </a:rPr>
                        <a:t>7.061189113</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crd_scrnslcbot_p_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193.7457208</a:t>
                      </a:r>
                    </a:p>
                  </a:txBody>
                  <a:tcPr marL="0" marR="0" marT="0" marB="0" anchor="b"/>
                </a:tc>
                <a:tc>
                  <a:txBody>
                    <a:bodyPr/>
                    <a:lstStyle/>
                    <a:p>
                      <a:pPr algn="r" fontAlgn="b"/>
                      <a:r>
                        <a:rPr lang="is-IS" sz="1400" b="1" i="0" u="none" strike="noStrike">
                          <a:solidFill>
                            <a:srgbClr val="000000"/>
                          </a:solidFill>
                          <a:effectLst/>
                          <a:latin typeface="Calibri" charset="0"/>
                        </a:rPr>
                        <a:t>193.7457208</a:t>
                      </a:r>
                    </a:p>
                  </a:txBody>
                  <a:tcPr marL="0" marR="0" marT="0" marB="0" anchor="b"/>
                </a:tc>
                <a:tc>
                  <a:txBody>
                    <a:bodyPr/>
                    <a:lstStyle/>
                    <a:p>
                      <a:pPr algn="r" fontAlgn="b"/>
                      <a:r>
                        <a:rPr lang="is-IS" sz="1400" b="1" i="0" u="none" strike="noStrike">
                          <a:solidFill>
                            <a:srgbClr val="000000"/>
                          </a:solidFill>
                          <a:effectLst/>
                          <a:latin typeface="Calibri" charset="0"/>
                        </a:rPr>
                        <a:t>332.8624475</a:t>
                      </a:r>
                    </a:p>
                  </a:txBody>
                  <a:tcPr marL="0" marR="0" marT="0" marB="0" anchor="b"/>
                </a:tc>
                <a:tc>
                  <a:txBody>
                    <a:bodyPr/>
                    <a:lstStyle/>
                    <a:p>
                      <a:pPr algn="r" fontAlgn="b"/>
                      <a:r>
                        <a:rPr lang="nb-NO" sz="1400" b="1" i="0" u="none" strike="noStrike">
                          <a:solidFill>
                            <a:srgbClr val="000000"/>
                          </a:solidFill>
                          <a:effectLst/>
                          <a:latin typeface="Calibri" charset="0"/>
                        </a:rPr>
                        <a:t>1.05E-73</a:t>
                      </a:r>
                    </a:p>
                  </a:txBody>
                  <a:tcPr marL="0" marR="0" marT="0" marB="0" anchor="b"/>
                </a:tc>
                <a:tc>
                  <a:txBody>
                    <a:bodyPr/>
                    <a:lstStyle/>
                    <a:p>
                      <a:pPr algn="r" fontAlgn="b"/>
                      <a:r>
                        <a:rPr lang="is-IS" sz="1400" b="1" i="0" u="none" strike="noStrike">
                          <a:solidFill>
                            <a:srgbClr val="000000"/>
                          </a:solidFill>
                          <a:effectLst/>
                          <a:latin typeface="Calibri" charset="0"/>
                        </a:rPr>
                        <a:t>1.069827282</a:t>
                      </a:r>
                    </a:p>
                  </a:txBody>
                  <a:tcPr marL="0" marR="0" marT="0" marB="0" anchor="b"/>
                </a:tc>
              </a:tr>
              <a:tr h="374262">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vth_wlds0last_l3s_mv_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cs-CZ" sz="1400" b="1" i="0" u="none" strike="noStrike">
                          <a:solidFill>
                            <a:srgbClr val="000000"/>
                          </a:solidFill>
                          <a:effectLst/>
                          <a:latin typeface="Calibri" charset="0"/>
                        </a:rPr>
                        <a:t>173.5583668</a:t>
                      </a:r>
                    </a:p>
                  </a:txBody>
                  <a:tcPr marL="0" marR="0" marT="0" marB="0" anchor="b"/>
                </a:tc>
                <a:tc>
                  <a:txBody>
                    <a:bodyPr/>
                    <a:lstStyle/>
                    <a:p>
                      <a:pPr algn="r" fontAlgn="b"/>
                      <a:r>
                        <a:rPr lang="cs-CZ" sz="1400" b="1" i="0" u="none" strike="noStrike">
                          <a:solidFill>
                            <a:srgbClr val="000000"/>
                          </a:solidFill>
                          <a:effectLst/>
                          <a:latin typeface="Calibri" charset="0"/>
                        </a:rPr>
                        <a:t>173.5583668</a:t>
                      </a:r>
                    </a:p>
                  </a:txBody>
                  <a:tcPr marL="0" marR="0" marT="0" marB="0" anchor="b"/>
                </a:tc>
                <a:tc>
                  <a:txBody>
                    <a:bodyPr/>
                    <a:lstStyle/>
                    <a:p>
                      <a:pPr algn="r" fontAlgn="b"/>
                      <a:r>
                        <a:rPr lang="fi-FI" sz="1400" b="1" i="0" u="none" strike="noStrike">
                          <a:solidFill>
                            <a:srgbClr val="000000"/>
                          </a:solidFill>
                          <a:effectLst/>
                          <a:latin typeface="Calibri" charset="0"/>
                        </a:rPr>
                        <a:t>298.1798128</a:t>
                      </a:r>
                    </a:p>
                  </a:txBody>
                  <a:tcPr marL="0" marR="0" marT="0" marB="0" anchor="b"/>
                </a:tc>
                <a:tc>
                  <a:txBody>
                    <a:bodyPr/>
                    <a:lstStyle/>
                    <a:p>
                      <a:pPr algn="r" fontAlgn="b"/>
                      <a:r>
                        <a:rPr lang="fi-FI" sz="1400" b="1" i="0" u="none" strike="noStrike">
                          <a:solidFill>
                            <a:srgbClr val="000000"/>
                          </a:solidFill>
                          <a:effectLst/>
                          <a:latin typeface="Calibri" charset="0"/>
                        </a:rPr>
                        <a:t>2.79E-66</a:t>
                      </a:r>
                    </a:p>
                  </a:txBody>
                  <a:tcPr marL="0" marR="0" marT="0" marB="0" anchor="b"/>
                </a:tc>
                <a:tc>
                  <a:txBody>
                    <a:bodyPr/>
                    <a:lstStyle/>
                    <a:p>
                      <a:pPr algn="r" fontAlgn="b"/>
                      <a:r>
                        <a:rPr lang="hr-HR" sz="1400" b="1" i="0" u="none" strike="noStrike">
                          <a:solidFill>
                            <a:srgbClr val="000000"/>
                          </a:solidFill>
                          <a:effectLst/>
                          <a:latin typeface="Calibri" charset="0"/>
                        </a:rPr>
                        <a:t>0.958356526</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sfbc_b32wlsalp_dc_post_pcs_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130.9032518</a:t>
                      </a:r>
                    </a:p>
                  </a:txBody>
                  <a:tcPr marL="0" marR="0" marT="0" marB="0" anchor="b"/>
                </a:tc>
                <a:tc>
                  <a:txBody>
                    <a:bodyPr/>
                    <a:lstStyle/>
                    <a:p>
                      <a:pPr algn="r" fontAlgn="b"/>
                      <a:r>
                        <a:rPr lang="hr-HR" sz="1400" b="1" i="0" u="none" strike="noStrike">
                          <a:solidFill>
                            <a:srgbClr val="000000"/>
                          </a:solidFill>
                          <a:effectLst/>
                          <a:latin typeface="Calibri" charset="0"/>
                        </a:rPr>
                        <a:t>130.9032518</a:t>
                      </a:r>
                    </a:p>
                  </a:txBody>
                  <a:tcPr marL="0" marR="0" marT="0" marB="0" anchor="b"/>
                </a:tc>
                <a:tc>
                  <a:txBody>
                    <a:bodyPr/>
                    <a:lstStyle/>
                    <a:p>
                      <a:pPr algn="r" fontAlgn="b"/>
                      <a:r>
                        <a:rPr lang="is-IS" sz="1400" b="1" i="0" u="none" strike="noStrike">
                          <a:solidFill>
                            <a:srgbClr val="000000"/>
                          </a:solidFill>
                          <a:effectLst/>
                          <a:latin typeface="Calibri" charset="0"/>
                        </a:rPr>
                        <a:t>224.8967183</a:t>
                      </a:r>
                    </a:p>
                  </a:txBody>
                  <a:tcPr marL="0" marR="0" marT="0" marB="0" anchor="b"/>
                </a:tc>
                <a:tc>
                  <a:txBody>
                    <a:bodyPr/>
                    <a:lstStyle/>
                    <a:p>
                      <a:pPr algn="r" fontAlgn="b"/>
                      <a:r>
                        <a:rPr lang="nb-NO" sz="1400" b="1" i="0" u="none" strike="noStrike">
                          <a:solidFill>
                            <a:srgbClr val="000000"/>
                          </a:solidFill>
                          <a:effectLst/>
                          <a:latin typeface="Calibri" charset="0"/>
                        </a:rPr>
                        <a:t>1.56E-50</a:t>
                      </a:r>
                    </a:p>
                  </a:txBody>
                  <a:tcPr marL="0" marR="0" marT="0" marB="0" anchor="b"/>
                </a:tc>
                <a:tc>
                  <a:txBody>
                    <a:bodyPr/>
                    <a:lstStyle/>
                    <a:p>
                      <a:pPr algn="r" fontAlgn="b"/>
                      <a:r>
                        <a:rPr lang="is-IS" sz="1400" b="1" i="0" u="none" strike="noStrike">
                          <a:solidFill>
                            <a:srgbClr val="000000"/>
                          </a:solidFill>
                          <a:effectLst/>
                          <a:latin typeface="Calibri" charset="0"/>
                        </a:rPr>
                        <a:t>0.722823036</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ron_no33_s_dac_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78.07657362</a:t>
                      </a:r>
                    </a:p>
                  </a:txBody>
                  <a:tcPr marL="0" marR="0" marT="0" marB="0" anchor="b"/>
                </a:tc>
                <a:tc>
                  <a:txBody>
                    <a:bodyPr/>
                    <a:lstStyle/>
                    <a:p>
                      <a:pPr algn="r" fontAlgn="b"/>
                      <a:r>
                        <a:rPr lang="is-IS" sz="1400" b="1" i="0" u="none" strike="noStrike">
                          <a:solidFill>
                            <a:srgbClr val="000000"/>
                          </a:solidFill>
                          <a:effectLst/>
                          <a:latin typeface="Calibri" charset="0"/>
                        </a:rPr>
                        <a:t>78.07657362</a:t>
                      </a:r>
                    </a:p>
                  </a:txBody>
                  <a:tcPr marL="0" marR="0" marT="0" marB="0" anchor="b"/>
                </a:tc>
                <a:tc>
                  <a:txBody>
                    <a:bodyPr/>
                    <a:lstStyle/>
                    <a:p>
                      <a:pPr algn="r" fontAlgn="b"/>
                      <a:r>
                        <a:rPr lang="cs-CZ" sz="1400" b="1" i="0" u="none" strike="noStrike">
                          <a:solidFill>
                            <a:srgbClr val="000000"/>
                          </a:solidFill>
                          <a:effectLst/>
                          <a:latin typeface="Calibri" charset="0"/>
                        </a:rPr>
                        <a:t>134.1384949</a:t>
                      </a:r>
                    </a:p>
                  </a:txBody>
                  <a:tcPr marL="0" marR="0" marT="0" marB="0" anchor="b"/>
                </a:tc>
                <a:tc>
                  <a:txBody>
                    <a:bodyPr/>
                    <a:lstStyle/>
                    <a:p>
                      <a:pPr algn="r" fontAlgn="b"/>
                      <a:r>
                        <a:rPr lang="nb-NO" sz="1400" b="1" i="0" u="none" strike="noStrike">
                          <a:solidFill>
                            <a:srgbClr val="000000"/>
                          </a:solidFill>
                          <a:effectLst/>
                          <a:latin typeface="Calibri" charset="0"/>
                        </a:rPr>
                        <a:t>6.55E-31</a:t>
                      </a:r>
                    </a:p>
                  </a:txBody>
                  <a:tcPr marL="0" marR="0" marT="0" marB="0" anchor="b"/>
                </a:tc>
                <a:tc>
                  <a:txBody>
                    <a:bodyPr/>
                    <a:lstStyle/>
                    <a:p>
                      <a:pPr algn="r" fontAlgn="b"/>
                      <a:r>
                        <a:rPr lang="is-IS" sz="1400" b="1" i="0" u="none" strike="noStrike">
                          <a:solidFill>
                            <a:srgbClr val="000000"/>
                          </a:solidFill>
                          <a:effectLst/>
                          <a:latin typeface="Calibri" charset="0"/>
                        </a:rPr>
                        <a:t>0.431124095</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crd_m1bll_224_c_pcs_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51.65705396</a:t>
                      </a:r>
                    </a:p>
                  </a:txBody>
                  <a:tcPr marL="0" marR="0" marT="0" marB="0" anchor="b"/>
                </a:tc>
                <a:tc>
                  <a:txBody>
                    <a:bodyPr/>
                    <a:lstStyle/>
                    <a:p>
                      <a:pPr algn="r" fontAlgn="b"/>
                      <a:r>
                        <a:rPr lang="hr-HR" sz="1400" b="1" i="0" u="none" strike="noStrike">
                          <a:solidFill>
                            <a:srgbClr val="000000"/>
                          </a:solidFill>
                          <a:effectLst/>
                          <a:latin typeface="Calibri" charset="0"/>
                        </a:rPr>
                        <a:t>51.65705396</a:t>
                      </a:r>
                    </a:p>
                  </a:txBody>
                  <a:tcPr marL="0" marR="0" marT="0" marB="0" anchor="b"/>
                </a:tc>
                <a:tc>
                  <a:txBody>
                    <a:bodyPr/>
                    <a:lstStyle/>
                    <a:p>
                      <a:pPr algn="r" fontAlgn="b"/>
                      <a:r>
                        <a:rPr lang="fi-FI" sz="1400" b="1" i="0" u="none" strike="noStrike">
                          <a:solidFill>
                            <a:srgbClr val="000000"/>
                          </a:solidFill>
                          <a:effectLst/>
                          <a:latin typeface="Calibri" charset="0"/>
                        </a:rPr>
                        <a:t>88.74876484</a:t>
                      </a:r>
                    </a:p>
                  </a:txBody>
                  <a:tcPr marL="0" marR="0" marT="0" marB="0" anchor="b"/>
                </a:tc>
                <a:tc>
                  <a:txBody>
                    <a:bodyPr/>
                    <a:lstStyle/>
                    <a:p>
                      <a:pPr algn="r" fontAlgn="b"/>
                      <a:r>
                        <a:rPr lang="nb-NO" sz="1400" b="1" i="0" u="none" strike="noStrike">
                          <a:solidFill>
                            <a:srgbClr val="000000"/>
                          </a:solidFill>
                          <a:effectLst/>
                          <a:latin typeface="Calibri" charset="0"/>
                        </a:rPr>
                        <a:t>5.01E-21</a:t>
                      </a:r>
                    </a:p>
                  </a:txBody>
                  <a:tcPr marL="0" marR="0" marT="0" marB="0" anchor="b"/>
                </a:tc>
                <a:tc>
                  <a:txBody>
                    <a:bodyPr/>
                    <a:lstStyle/>
                    <a:p>
                      <a:pPr algn="r" fontAlgn="b"/>
                      <a:r>
                        <a:rPr lang="is-IS" sz="1400" b="1" i="0" u="none" strike="noStrike">
                          <a:solidFill>
                            <a:srgbClr val="000000"/>
                          </a:solidFill>
                          <a:effectLst/>
                          <a:latin typeface="Calibri" charset="0"/>
                        </a:rPr>
                        <a:t>0.285240497</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layer3_vpgms_s_dac_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fi-FI" sz="1400" b="1" i="0" u="none" strike="noStrike">
                          <a:solidFill>
                            <a:srgbClr val="000000"/>
                          </a:solidFill>
                          <a:effectLst/>
                          <a:latin typeface="Calibri" charset="0"/>
                        </a:rPr>
                        <a:t>46.68787298</a:t>
                      </a:r>
                    </a:p>
                  </a:txBody>
                  <a:tcPr marL="0" marR="0" marT="0" marB="0" anchor="b"/>
                </a:tc>
                <a:tc>
                  <a:txBody>
                    <a:bodyPr/>
                    <a:lstStyle/>
                    <a:p>
                      <a:pPr algn="r" fontAlgn="b"/>
                      <a:r>
                        <a:rPr lang="fi-FI" sz="1400" b="1" i="0" u="none" strike="noStrike">
                          <a:solidFill>
                            <a:srgbClr val="000000"/>
                          </a:solidFill>
                          <a:effectLst/>
                          <a:latin typeface="Calibri" charset="0"/>
                        </a:rPr>
                        <a:t>46.68787298</a:t>
                      </a:r>
                    </a:p>
                  </a:txBody>
                  <a:tcPr marL="0" marR="0" marT="0" marB="0" anchor="b"/>
                </a:tc>
                <a:tc>
                  <a:txBody>
                    <a:bodyPr/>
                    <a:lstStyle/>
                    <a:p>
                      <a:pPr algn="r" fontAlgn="b"/>
                      <a:r>
                        <a:rPr lang="is-IS" sz="1400" b="1" i="0" u="none" strike="noStrike">
                          <a:solidFill>
                            <a:srgbClr val="000000"/>
                          </a:solidFill>
                          <a:effectLst/>
                          <a:latin typeface="Calibri" charset="0"/>
                        </a:rPr>
                        <a:t>80.21152471</a:t>
                      </a:r>
                    </a:p>
                  </a:txBody>
                  <a:tcPr marL="0" marR="0" marT="0" marB="0" anchor="b"/>
                </a:tc>
                <a:tc>
                  <a:txBody>
                    <a:bodyPr/>
                    <a:lstStyle/>
                    <a:p>
                      <a:pPr algn="r" fontAlgn="b"/>
                      <a:r>
                        <a:rPr lang="nb-NO" sz="1400" b="1" i="0" u="none" strike="noStrike">
                          <a:solidFill>
                            <a:srgbClr val="000000"/>
                          </a:solidFill>
                          <a:effectLst/>
                          <a:latin typeface="Calibri" charset="0"/>
                        </a:rPr>
                        <a:t>3.68E-19</a:t>
                      </a:r>
                    </a:p>
                  </a:txBody>
                  <a:tcPr marL="0" marR="0" marT="0" marB="0" anchor="b"/>
                </a:tc>
                <a:tc>
                  <a:txBody>
                    <a:bodyPr/>
                    <a:lstStyle/>
                    <a:p>
                      <a:pPr algn="r" fontAlgn="b"/>
                      <a:r>
                        <a:rPr lang="nb-NO" sz="1400" b="1" i="0" u="none" strike="noStrike">
                          <a:solidFill>
                            <a:srgbClr val="000000"/>
                          </a:solidFill>
                          <a:effectLst/>
                          <a:latin typeface="Calibri" charset="0"/>
                        </a:rPr>
                        <a:t>0.257801618</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sfbc_t32wlsalp_far_dc_fresh_pcs_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39.68408414</a:t>
                      </a:r>
                    </a:p>
                  </a:txBody>
                  <a:tcPr marL="0" marR="0" marT="0" marB="0" anchor="b"/>
                </a:tc>
                <a:tc>
                  <a:txBody>
                    <a:bodyPr/>
                    <a:lstStyle/>
                    <a:p>
                      <a:pPr algn="r" fontAlgn="b"/>
                      <a:r>
                        <a:rPr lang="hr-HR" sz="1400" b="1" i="0" u="none" strike="noStrike">
                          <a:solidFill>
                            <a:srgbClr val="000000"/>
                          </a:solidFill>
                          <a:effectLst/>
                          <a:latin typeface="Calibri" charset="0"/>
                        </a:rPr>
                        <a:t>39.68408414</a:t>
                      </a:r>
                    </a:p>
                  </a:txBody>
                  <a:tcPr marL="0" marR="0" marT="0" marB="0" anchor="b"/>
                </a:tc>
                <a:tc>
                  <a:txBody>
                    <a:bodyPr/>
                    <a:lstStyle/>
                    <a:p>
                      <a:pPr algn="r" fontAlgn="b"/>
                      <a:r>
                        <a:rPr lang="fi-FI" sz="1400" b="1" i="0" u="none" strike="noStrike">
                          <a:solidFill>
                            <a:srgbClr val="000000"/>
                          </a:solidFill>
                          <a:effectLst/>
                          <a:latin typeface="Calibri" charset="0"/>
                        </a:rPr>
                        <a:t>68.17875161</a:t>
                      </a:r>
                    </a:p>
                  </a:txBody>
                  <a:tcPr marL="0" marR="0" marT="0" marB="0" anchor="b"/>
                </a:tc>
                <a:tc>
                  <a:txBody>
                    <a:bodyPr/>
                    <a:lstStyle/>
                    <a:p>
                      <a:pPr algn="r" fontAlgn="b"/>
                      <a:r>
                        <a:rPr lang="nb-NO" sz="1400" b="1" i="0" u="none" strike="noStrike">
                          <a:solidFill>
                            <a:srgbClr val="000000"/>
                          </a:solidFill>
                          <a:effectLst/>
                          <a:latin typeface="Calibri" charset="0"/>
                        </a:rPr>
                        <a:t>1.60E-16</a:t>
                      </a:r>
                    </a:p>
                  </a:txBody>
                  <a:tcPr marL="0" marR="0" marT="0" marB="0" anchor="b"/>
                </a:tc>
                <a:tc>
                  <a:txBody>
                    <a:bodyPr/>
                    <a:lstStyle/>
                    <a:p>
                      <a:pPr algn="r" fontAlgn="b"/>
                      <a:r>
                        <a:rPr lang="is-IS" sz="1400" b="1" i="0" u="none" strike="noStrike">
                          <a:solidFill>
                            <a:srgbClr val="000000"/>
                          </a:solidFill>
                          <a:effectLst/>
                          <a:latin typeface="Calibri" charset="0"/>
                        </a:rPr>
                        <a:t>0.219128018</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level</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38.6909982</a:t>
                      </a:r>
                    </a:p>
                  </a:txBody>
                  <a:tcPr marL="0" marR="0" marT="0" marB="0" anchor="b"/>
                </a:tc>
                <a:tc>
                  <a:txBody>
                    <a:bodyPr/>
                    <a:lstStyle/>
                    <a:p>
                      <a:pPr algn="r" fontAlgn="b"/>
                      <a:r>
                        <a:rPr lang="hr-HR" sz="1400" b="1" i="0" u="none" strike="noStrike">
                          <a:solidFill>
                            <a:srgbClr val="000000"/>
                          </a:solidFill>
                          <a:effectLst/>
                          <a:latin typeface="Calibri" charset="0"/>
                        </a:rPr>
                        <a:t>38.6909982</a:t>
                      </a:r>
                    </a:p>
                  </a:txBody>
                  <a:tcPr marL="0" marR="0" marT="0" marB="0" anchor="b"/>
                </a:tc>
                <a:tc>
                  <a:txBody>
                    <a:bodyPr/>
                    <a:lstStyle/>
                    <a:p>
                      <a:pPr algn="r" fontAlgn="b"/>
                      <a:r>
                        <a:rPr lang="is-IS" sz="1400" b="1" i="0" u="none" strike="noStrike">
                          <a:solidFill>
                            <a:srgbClr val="000000"/>
                          </a:solidFill>
                          <a:effectLst/>
                          <a:latin typeface="Calibri" charset="0"/>
                        </a:rPr>
                        <a:t>66.47259256</a:t>
                      </a:r>
                    </a:p>
                  </a:txBody>
                  <a:tcPr marL="0" marR="0" marT="0" marB="0" anchor="b"/>
                </a:tc>
                <a:tc>
                  <a:txBody>
                    <a:bodyPr/>
                    <a:lstStyle/>
                    <a:p>
                      <a:pPr algn="r" fontAlgn="b"/>
                      <a:r>
                        <a:rPr lang="nb-NO" sz="1400" b="1" i="0" u="none" strike="noStrike">
                          <a:solidFill>
                            <a:srgbClr val="000000"/>
                          </a:solidFill>
                          <a:effectLst/>
                          <a:latin typeface="Calibri" charset="0"/>
                        </a:rPr>
                        <a:t>3.78E-16</a:t>
                      </a:r>
                    </a:p>
                  </a:txBody>
                  <a:tcPr marL="0" marR="0" marT="0" marB="0" anchor="b"/>
                </a:tc>
                <a:tc>
                  <a:txBody>
                    <a:bodyPr/>
                    <a:lstStyle/>
                    <a:p>
                      <a:pPr algn="r" fontAlgn="b"/>
                      <a:r>
                        <a:rPr lang="is-IS" sz="1400" b="1" i="0" u="none" strike="noStrike">
                          <a:solidFill>
                            <a:srgbClr val="000000"/>
                          </a:solidFill>
                          <a:effectLst/>
                          <a:latin typeface="Calibri" charset="0"/>
                        </a:rPr>
                        <a:t>0.213644385</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vth_08pwl60_lt_mv_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nb-NO" sz="1400" b="1" i="0" u="none" strike="noStrike">
                          <a:solidFill>
                            <a:srgbClr val="000000"/>
                          </a:solidFill>
                          <a:effectLst/>
                          <a:latin typeface="Calibri" charset="0"/>
                        </a:rPr>
                        <a:t>35.47837648</a:t>
                      </a:r>
                    </a:p>
                  </a:txBody>
                  <a:tcPr marL="0" marR="0" marT="0" marB="0" anchor="b"/>
                </a:tc>
                <a:tc>
                  <a:txBody>
                    <a:bodyPr/>
                    <a:lstStyle/>
                    <a:p>
                      <a:pPr algn="r" fontAlgn="b"/>
                      <a:r>
                        <a:rPr lang="nb-NO" sz="1400" b="1" i="0" u="none" strike="noStrike">
                          <a:solidFill>
                            <a:srgbClr val="000000"/>
                          </a:solidFill>
                          <a:effectLst/>
                          <a:latin typeface="Calibri" charset="0"/>
                        </a:rPr>
                        <a:t>35.47837648</a:t>
                      </a:r>
                    </a:p>
                  </a:txBody>
                  <a:tcPr marL="0" marR="0" marT="0" marB="0" anchor="b"/>
                </a:tc>
                <a:tc>
                  <a:txBody>
                    <a:bodyPr/>
                    <a:lstStyle/>
                    <a:p>
                      <a:pPr algn="r" fontAlgn="b"/>
                      <a:r>
                        <a:rPr lang="fi-FI" sz="1400" b="1" i="0" u="none" strike="noStrike" dirty="0">
                          <a:solidFill>
                            <a:srgbClr val="000000"/>
                          </a:solidFill>
                          <a:effectLst/>
                          <a:latin typeface="Calibri" charset="0"/>
                        </a:rPr>
                        <a:t>60.95318741</a:t>
                      </a:r>
                    </a:p>
                  </a:txBody>
                  <a:tcPr marL="0" marR="0" marT="0" marB="0" anchor="b"/>
                </a:tc>
                <a:tc>
                  <a:txBody>
                    <a:bodyPr/>
                    <a:lstStyle/>
                    <a:p>
                      <a:pPr algn="r" fontAlgn="b"/>
                      <a:r>
                        <a:rPr lang="nb-NO" sz="1400" b="1" i="0" u="none" strike="noStrike">
                          <a:solidFill>
                            <a:srgbClr val="000000"/>
                          </a:solidFill>
                          <a:effectLst/>
                          <a:latin typeface="Calibri" charset="0"/>
                        </a:rPr>
                        <a:t>6.16E-15</a:t>
                      </a:r>
                    </a:p>
                  </a:txBody>
                  <a:tcPr marL="0" marR="0" marT="0" marB="0" anchor="b"/>
                </a:tc>
                <a:tc>
                  <a:txBody>
                    <a:bodyPr/>
                    <a:lstStyle/>
                    <a:p>
                      <a:pPr algn="r" fontAlgn="b"/>
                      <a:r>
                        <a:rPr lang="is-IS" sz="1400" b="1" i="0" u="none" strike="noStrike">
                          <a:solidFill>
                            <a:srgbClr val="000000"/>
                          </a:solidFill>
                          <a:effectLst/>
                          <a:latin typeface="Calibri" charset="0"/>
                        </a:rPr>
                        <a:t>0.195904895</a:t>
                      </a:r>
                    </a:p>
                  </a:txBody>
                  <a:tcPr marL="0" marR="0" marT="0" marB="0" anchor="b"/>
                </a:tc>
              </a:tr>
              <a:tr h="374262">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bbk_wlds0vth_3_u1_ev_c_pcs_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32.64452163</a:t>
                      </a:r>
                    </a:p>
                  </a:txBody>
                  <a:tcPr marL="0" marR="0" marT="0" marB="0" anchor="b"/>
                </a:tc>
                <a:tc>
                  <a:txBody>
                    <a:bodyPr/>
                    <a:lstStyle/>
                    <a:p>
                      <a:pPr algn="r" fontAlgn="b"/>
                      <a:r>
                        <a:rPr lang="is-IS" sz="1400" b="1" i="0" u="none" strike="noStrike">
                          <a:solidFill>
                            <a:srgbClr val="000000"/>
                          </a:solidFill>
                          <a:effectLst/>
                          <a:latin typeface="Calibri" charset="0"/>
                        </a:rPr>
                        <a:t>32.64452163</a:t>
                      </a:r>
                    </a:p>
                  </a:txBody>
                  <a:tcPr marL="0" marR="0" marT="0" marB="0" anchor="b"/>
                </a:tc>
                <a:tc>
                  <a:txBody>
                    <a:bodyPr/>
                    <a:lstStyle/>
                    <a:p>
                      <a:pPr algn="r" fontAlgn="b"/>
                      <a:r>
                        <a:rPr lang="nb-NO" sz="1400" b="1" i="0" u="none" strike="noStrike">
                          <a:solidFill>
                            <a:srgbClr val="000000"/>
                          </a:solidFill>
                          <a:effectLst/>
                          <a:latin typeface="Calibri" charset="0"/>
                        </a:rPr>
                        <a:t>56.08451802</a:t>
                      </a:r>
                    </a:p>
                  </a:txBody>
                  <a:tcPr marL="0" marR="0" marT="0" marB="0" anchor="b"/>
                </a:tc>
                <a:tc>
                  <a:txBody>
                    <a:bodyPr/>
                    <a:lstStyle/>
                    <a:p>
                      <a:pPr algn="r" fontAlgn="b"/>
                      <a:r>
                        <a:rPr lang="cs-CZ" sz="1400" b="1" i="0" u="none" strike="noStrike" dirty="0">
                          <a:solidFill>
                            <a:srgbClr val="000000"/>
                          </a:solidFill>
                          <a:effectLst/>
                          <a:latin typeface="Calibri" charset="0"/>
                        </a:rPr>
                        <a:t>7.26E-14</a:t>
                      </a:r>
                    </a:p>
                  </a:txBody>
                  <a:tcPr marL="0" marR="0" marT="0" marB="0" anchor="b"/>
                </a:tc>
                <a:tc>
                  <a:txBody>
                    <a:bodyPr/>
                    <a:lstStyle/>
                    <a:p>
                      <a:pPr algn="r" fontAlgn="b"/>
                      <a:r>
                        <a:rPr lang="is-IS" sz="1400" b="1" i="0" u="none" strike="noStrike">
                          <a:solidFill>
                            <a:srgbClr val="000000"/>
                          </a:solidFill>
                          <a:effectLst/>
                          <a:latin typeface="Calibri" charset="0"/>
                        </a:rPr>
                        <a:t>0.180256884</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vpgmulooptrial2__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31.11819044</a:t>
                      </a:r>
                    </a:p>
                  </a:txBody>
                  <a:tcPr marL="0" marR="0" marT="0" marB="0" anchor="b"/>
                </a:tc>
                <a:tc>
                  <a:txBody>
                    <a:bodyPr/>
                    <a:lstStyle/>
                    <a:p>
                      <a:pPr algn="r" fontAlgn="b"/>
                      <a:r>
                        <a:rPr lang="is-IS" sz="1400" b="1" i="0" u="none" strike="noStrike">
                          <a:solidFill>
                            <a:srgbClr val="000000"/>
                          </a:solidFill>
                          <a:effectLst/>
                          <a:latin typeface="Calibri" charset="0"/>
                        </a:rPr>
                        <a:t>31.11819044</a:t>
                      </a:r>
                    </a:p>
                  </a:txBody>
                  <a:tcPr marL="0" marR="0" marT="0" marB="0" anchor="b"/>
                </a:tc>
                <a:tc>
                  <a:txBody>
                    <a:bodyPr/>
                    <a:lstStyle/>
                    <a:p>
                      <a:pPr algn="r" fontAlgn="b"/>
                      <a:r>
                        <a:rPr lang="cs-CZ" sz="1400" b="1" i="0" u="none" strike="noStrike">
                          <a:solidFill>
                            <a:srgbClr val="000000"/>
                          </a:solidFill>
                          <a:effectLst/>
                          <a:latin typeface="Calibri" charset="0"/>
                        </a:rPr>
                        <a:t>53.46222353</a:t>
                      </a:r>
                    </a:p>
                  </a:txBody>
                  <a:tcPr marL="0" marR="0" marT="0" marB="0" anchor="b"/>
                </a:tc>
                <a:tc>
                  <a:txBody>
                    <a:bodyPr/>
                    <a:lstStyle/>
                    <a:p>
                      <a:pPr algn="r" fontAlgn="b"/>
                      <a:r>
                        <a:rPr lang="nb-NO" sz="1400" b="1" i="0" u="none" strike="noStrike" dirty="0">
                          <a:solidFill>
                            <a:srgbClr val="000000"/>
                          </a:solidFill>
                          <a:effectLst/>
                          <a:latin typeface="Calibri" charset="0"/>
                        </a:rPr>
                        <a:t>2.75E-13</a:t>
                      </a:r>
                    </a:p>
                  </a:txBody>
                  <a:tcPr marL="0" marR="0" marT="0" marB="0" anchor="b"/>
                </a:tc>
                <a:tc>
                  <a:txBody>
                    <a:bodyPr/>
                    <a:lstStyle/>
                    <a:p>
                      <a:pPr algn="r" fontAlgn="b"/>
                      <a:r>
                        <a:rPr lang="is-IS" sz="1400" b="1" i="0" u="none" strike="noStrike">
                          <a:solidFill>
                            <a:srgbClr val="000000"/>
                          </a:solidFill>
                          <a:effectLst/>
                          <a:latin typeface="Calibri" charset="0"/>
                        </a:rPr>
                        <a:t>0.171828771</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tlcwc_we0_wl31_fr_s25_f2g_pcs_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is-IS" sz="1400" b="1" i="0" u="none" strike="noStrike">
                          <a:solidFill>
                            <a:srgbClr val="000000"/>
                          </a:solidFill>
                          <a:effectLst/>
                          <a:latin typeface="Calibri" charset="0"/>
                        </a:rPr>
                        <a:t>28.60093112</a:t>
                      </a:r>
                    </a:p>
                  </a:txBody>
                  <a:tcPr marL="0" marR="0" marT="0" marB="0" anchor="b"/>
                </a:tc>
                <a:tc>
                  <a:txBody>
                    <a:bodyPr/>
                    <a:lstStyle/>
                    <a:p>
                      <a:pPr algn="r" fontAlgn="b"/>
                      <a:r>
                        <a:rPr lang="is-IS" sz="1400" b="1" i="0" u="none" strike="noStrike">
                          <a:solidFill>
                            <a:srgbClr val="000000"/>
                          </a:solidFill>
                          <a:effectLst/>
                          <a:latin typeface="Calibri" charset="0"/>
                        </a:rPr>
                        <a:t>28.60093112</a:t>
                      </a:r>
                    </a:p>
                  </a:txBody>
                  <a:tcPr marL="0" marR="0" marT="0" marB="0" anchor="b"/>
                </a:tc>
                <a:tc>
                  <a:txBody>
                    <a:bodyPr/>
                    <a:lstStyle/>
                    <a:p>
                      <a:pPr algn="r" fontAlgn="b"/>
                      <a:r>
                        <a:rPr lang="hr-HR" sz="1400" b="1" i="0" u="none" strike="noStrike">
                          <a:solidFill>
                            <a:srgbClr val="000000"/>
                          </a:solidFill>
                          <a:effectLst/>
                          <a:latin typeface="Calibri" charset="0"/>
                        </a:rPr>
                        <a:t>49.13747717</a:t>
                      </a:r>
                    </a:p>
                  </a:txBody>
                  <a:tcPr marL="0" marR="0" marT="0" marB="0" anchor="b"/>
                </a:tc>
                <a:tc>
                  <a:txBody>
                    <a:bodyPr/>
                    <a:lstStyle/>
                    <a:p>
                      <a:pPr algn="r" fontAlgn="b"/>
                      <a:r>
                        <a:rPr lang="nb-NO" sz="1400" b="1" i="0" u="none" strike="noStrike">
                          <a:solidFill>
                            <a:srgbClr val="000000"/>
                          </a:solidFill>
                          <a:effectLst/>
                          <a:latin typeface="Calibri" charset="0"/>
                        </a:rPr>
                        <a:t>2.47E-12</a:t>
                      </a:r>
                    </a:p>
                  </a:txBody>
                  <a:tcPr marL="0" marR="0" marT="0" marB="0" anchor="b"/>
                </a:tc>
                <a:tc>
                  <a:txBody>
                    <a:bodyPr/>
                    <a:lstStyle/>
                    <a:p>
                      <a:pPr algn="r" fontAlgn="b"/>
                      <a:r>
                        <a:rPr lang="is-IS" sz="1400" b="1" i="0" u="none" strike="noStrike">
                          <a:solidFill>
                            <a:srgbClr val="000000"/>
                          </a:solidFill>
                          <a:effectLst/>
                          <a:latin typeface="Calibri" charset="0"/>
                        </a:rPr>
                        <a:t>0.15792894</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sfbc_t32wlsalp_far_fresh_pcs_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26.75735366</a:t>
                      </a:r>
                    </a:p>
                  </a:txBody>
                  <a:tcPr marL="0" marR="0" marT="0" marB="0" anchor="b"/>
                </a:tc>
                <a:tc>
                  <a:txBody>
                    <a:bodyPr/>
                    <a:lstStyle/>
                    <a:p>
                      <a:pPr algn="r" fontAlgn="b"/>
                      <a:r>
                        <a:rPr lang="hr-HR" sz="1400" b="1" i="0" u="none" strike="noStrike">
                          <a:solidFill>
                            <a:srgbClr val="000000"/>
                          </a:solidFill>
                          <a:effectLst/>
                          <a:latin typeface="Calibri" charset="0"/>
                        </a:rPr>
                        <a:t>26.75735366</a:t>
                      </a:r>
                    </a:p>
                  </a:txBody>
                  <a:tcPr marL="0" marR="0" marT="0" marB="0" anchor="b"/>
                </a:tc>
                <a:tc>
                  <a:txBody>
                    <a:bodyPr/>
                    <a:lstStyle/>
                    <a:p>
                      <a:pPr algn="r" fontAlgn="b"/>
                      <a:r>
                        <a:rPr lang="is-IS" sz="1400" b="1" i="0" u="none" strike="noStrike">
                          <a:solidFill>
                            <a:srgbClr val="000000"/>
                          </a:solidFill>
                          <a:effectLst/>
                          <a:latin typeface="Calibri" charset="0"/>
                        </a:rPr>
                        <a:t>45.97014164</a:t>
                      </a:r>
                    </a:p>
                  </a:txBody>
                  <a:tcPr marL="0" marR="0" marT="0" marB="0" anchor="b"/>
                </a:tc>
                <a:tc>
                  <a:txBody>
                    <a:bodyPr/>
                    <a:lstStyle/>
                    <a:p>
                      <a:pPr algn="r" fontAlgn="b"/>
                      <a:r>
                        <a:rPr lang="nb-NO" sz="1400" b="1" i="0" u="none" strike="noStrike">
                          <a:solidFill>
                            <a:srgbClr val="000000"/>
                          </a:solidFill>
                          <a:effectLst/>
                          <a:latin typeface="Calibri" charset="0"/>
                        </a:rPr>
                        <a:t>1.24E-11</a:t>
                      </a:r>
                    </a:p>
                  </a:txBody>
                  <a:tcPr marL="0" marR="0" marT="0" marB="0" anchor="b"/>
                </a:tc>
                <a:tc>
                  <a:txBody>
                    <a:bodyPr/>
                    <a:lstStyle/>
                    <a:p>
                      <a:pPr algn="r" fontAlgn="b"/>
                      <a:r>
                        <a:rPr lang="pt-BR" sz="1400" b="1" i="0" u="none" strike="noStrike">
                          <a:solidFill>
                            <a:srgbClr val="000000"/>
                          </a:solidFill>
                          <a:effectLst/>
                          <a:latin typeface="Calibri" charset="0"/>
                        </a:rPr>
                        <a:t>0.147749054</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tlcwc_we0_wl0_fr_s25_f2g_pcs_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24.62497474</a:t>
                      </a:r>
                    </a:p>
                  </a:txBody>
                  <a:tcPr marL="0" marR="0" marT="0" marB="0" anchor="b"/>
                </a:tc>
                <a:tc>
                  <a:txBody>
                    <a:bodyPr/>
                    <a:lstStyle/>
                    <a:p>
                      <a:pPr algn="r" fontAlgn="b"/>
                      <a:r>
                        <a:rPr lang="hr-HR" sz="1400" b="1" i="0" u="none" strike="noStrike">
                          <a:solidFill>
                            <a:srgbClr val="000000"/>
                          </a:solidFill>
                          <a:effectLst/>
                          <a:latin typeface="Calibri" charset="0"/>
                        </a:rPr>
                        <a:t>24.62497474</a:t>
                      </a:r>
                    </a:p>
                  </a:txBody>
                  <a:tcPr marL="0" marR="0" marT="0" marB="0" anchor="b"/>
                </a:tc>
                <a:tc>
                  <a:txBody>
                    <a:bodyPr/>
                    <a:lstStyle/>
                    <a:p>
                      <a:pPr algn="r" fontAlgn="b"/>
                      <a:r>
                        <a:rPr lang="is-IS" sz="1400" b="1" i="0" u="none" strike="noStrike">
                          <a:solidFill>
                            <a:srgbClr val="000000"/>
                          </a:solidFill>
                          <a:effectLst/>
                          <a:latin typeface="Calibri" charset="0"/>
                        </a:rPr>
                        <a:t>42.30663432</a:t>
                      </a:r>
                    </a:p>
                  </a:txBody>
                  <a:tcPr marL="0" marR="0" marT="0" marB="0" anchor="b"/>
                </a:tc>
                <a:tc>
                  <a:txBody>
                    <a:bodyPr/>
                    <a:lstStyle/>
                    <a:p>
                      <a:pPr algn="r" fontAlgn="b"/>
                      <a:r>
                        <a:rPr lang="nb-NO" sz="1400" b="1" i="0" u="none" strike="noStrike">
                          <a:solidFill>
                            <a:srgbClr val="000000"/>
                          </a:solidFill>
                          <a:effectLst/>
                          <a:latin typeface="Calibri" charset="0"/>
                        </a:rPr>
                        <a:t>8.01E-11</a:t>
                      </a:r>
                    </a:p>
                  </a:txBody>
                  <a:tcPr marL="0" marR="0" marT="0" marB="0" anchor="b"/>
                </a:tc>
                <a:tc>
                  <a:txBody>
                    <a:bodyPr/>
                    <a:lstStyle/>
                    <a:p>
                      <a:pPr algn="r" fontAlgn="b"/>
                      <a:r>
                        <a:rPr lang="hr-HR" sz="1400" b="1" i="0" u="none" strike="noStrike" dirty="0">
                          <a:solidFill>
                            <a:srgbClr val="000000"/>
                          </a:solidFill>
                          <a:effectLst/>
                          <a:latin typeface="Calibri" charset="0"/>
                        </a:rPr>
                        <a:t>0.13597446</a:t>
                      </a:r>
                    </a:p>
                  </a:txBody>
                  <a:tcPr marL="0" marR="0" marT="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eires20x1__</a:t>
                      </a:r>
                    </a:p>
                  </a:txBody>
                  <a:tcPr marL="0" marR="0" marT="0" marB="0" anchor="b"/>
                </a:tc>
                <a:tc>
                  <a:txBody>
                    <a:bodyPr/>
                    <a:lstStyle/>
                    <a:p>
                      <a:pPr algn="r" fontAlgn="b"/>
                      <a:r>
                        <a:rPr lang="en-US" sz="1400" b="1" i="0" u="none" strike="noStrike">
                          <a:solidFill>
                            <a:srgbClr val="000000"/>
                          </a:solidFill>
                          <a:effectLst/>
                          <a:latin typeface="Calibri" charset="0"/>
                        </a:rPr>
                        <a:t>1</a:t>
                      </a:r>
                    </a:p>
                  </a:txBody>
                  <a:tcPr marL="0" marR="0" marT="0" marB="0" anchor="b"/>
                </a:tc>
                <a:tc>
                  <a:txBody>
                    <a:bodyPr/>
                    <a:lstStyle/>
                    <a:p>
                      <a:pPr algn="r" fontAlgn="b"/>
                      <a:r>
                        <a:rPr lang="hr-HR" sz="1400" b="1" i="0" u="none" strike="noStrike">
                          <a:solidFill>
                            <a:srgbClr val="000000"/>
                          </a:solidFill>
                          <a:effectLst/>
                          <a:latin typeface="Calibri" charset="0"/>
                        </a:rPr>
                        <a:t>23.68477585</a:t>
                      </a:r>
                    </a:p>
                  </a:txBody>
                  <a:tcPr marL="0" marR="0" marT="0" marB="0" anchor="b"/>
                </a:tc>
                <a:tc>
                  <a:txBody>
                    <a:bodyPr/>
                    <a:lstStyle/>
                    <a:p>
                      <a:pPr algn="r" fontAlgn="b"/>
                      <a:r>
                        <a:rPr lang="hr-HR" sz="1400" b="1" i="0" u="none" strike="noStrike">
                          <a:solidFill>
                            <a:srgbClr val="000000"/>
                          </a:solidFill>
                          <a:effectLst/>
                          <a:latin typeface="Calibri" charset="0"/>
                        </a:rPr>
                        <a:t>23.68477585</a:t>
                      </a:r>
                    </a:p>
                  </a:txBody>
                  <a:tcPr marL="0" marR="0" marT="0" marB="0" anchor="b"/>
                </a:tc>
                <a:tc>
                  <a:txBody>
                    <a:bodyPr/>
                    <a:lstStyle/>
                    <a:p>
                      <a:pPr algn="r" fontAlgn="b"/>
                      <a:r>
                        <a:rPr lang="hr-HR" sz="1400" b="1" i="0" u="none" strike="noStrike">
                          <a:solidFill>
                            <a:srgbClr val="000000"/>
                          </a:solidFill>
                          <a:effectLst/>
                          <a:latin typeface="Calibri" charset="0"/>
                        </a:rPr>
                        <a:t>40.69133722</a:t>
                      </a:r>
                    </a:p>
                  </a:txBody>
                  <a:tcPr marL="0" marR="0" marT="0" marB="0" anchor="b"/>
                </a:tc>
                <a:tc>
                  <a:txBody>
                    <a:bodyPr/>
                    <a:lstStyle/>
                    <a:p>
                      <a:pPr algn="r" fontAlgn="b"/>
                      <a:r>
                        <a:rPr lang="nb-NO" sz="1400" b="1" i="0" u="none" strike="noStrike">
                          <a:solidFill>
                            <a:srgbClr val="000000"/>
                          </a:solidFill>
                          <a:effectLst/>
                          <a:latin typeface="Calibri" charset="0"/>
                        </a:rPr>
                        <a:t>1.83E-10</a:t>
                      </a:r>
                    </a:p>
                  </a:txBody>
                  <a:tcPr marL="0" marR="0" marT="0" marB="0" anchor="b"/>
                </a:tc>
                <a:tc>
                  <a:txBody>
                    <a:bodyPr/>
                    <a:lstStyle/>
                    <a:p>
                      <a:pPr algn="r" fontAlgn="b"/>
                      <a:r>
                        <a:rPr lang="is-IS" sz="1400" b="1" i="0" u="none" strike="noStrike" dirty="0">
                          <a:solidFill>
                            <a:srgbClr val="000000"/>
                          </a:solidFill>
                          <a:effectLst/>
                          <a:latin typeface="Calibri" charset="0"/>
                        </a:rPr>
                        <a:t>0.130782859</a:t>
                      </a:r>
                    </a:p>
                  </a:txBody>
                  <a:tcPr marL="0" marR="0" marT="0" marB="0" anchor="b"/>
                </a:tc>
              </a:tr>
            </a:tbl>
          </a:graphicData>
        </a:graphic>
      </p:graphicFrame>
      <p:sp>
        <p:nvSpPr>
          <p:cNvPr id="3" name="Title 2"/>
          <p:cNvSpPr>
            <a:spLocks noGrp="1"/>
          </p:cNvSpPr>
          <p:nvPr>
            <p:ph type="title"/>
          </p:nvPr>
        </p:nvSpPr>
        <p:spPr>
          <a:xfrm>
            <a:off x="472440" y="166520"/>
            <a:ext cx="11247120" cy="624840"/>
          </a:xfrm>
          <a:effectLst>
            <a:outerShdw blurRad="50800" dist="50800" dir="5400000" algn="ctr" rotWithShape="0">
              <a:srgbClr val="000000">
                <a:alpha val="48000"/>
              </a:srgbClr>
            </a:outerShdw>
          </a:effectLst>
        </p:spPr>
        <p:txBody>
          <a:bodyPr>
            <a:normAutofit/>
          </a:bodyPr>
          <a:lstStyle/>
          <a:p>
            <a:pPr algn="ctr"/>
            <a:r>
              <a:rPr lang="en-US" sz="2000" dirty="0" smtClean="0">
                <a:solidFill>
                  <a:srgbClr val="C00000"/>
                </a:solidFill>
              </a:rPr>
              <a:t>    Contribution </a:t>
            </a:r>
            <a:r>
              <a:rPr lang="en-US" sz="2000" dirty="0">
                <a:solidFill>
                  <a:srgbClr val="C00000"/>
                </a:solidFill>
              </a:rPr>
              <a:t>of the predictors selected </a:t>
            </a:r>
            <a:r>
              <a:rPr lang="en-US" sz="2000" dirty="0" smtClean="0">
                <a:solidFill>
                  <a:srgbClr val="C00000"/>
                </a:solidFill>
              </a:rPr>
              <a:t>by GBM </a:t>
            </a:r>
            <a:r>
              <a:rPr lang="en-US" sz="2000" dirty="0">
                <a:solidFill>
                  <a:srgbClr val="C00000"/>
                </a:solidFill>
              </a:rPr>
              <a:t>Model</a:t>
            </a: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95</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2707640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96</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10" name="Chart 9"/>
          <p:cNvGraphicFramePr/>
          <p:nvPr>
            <p:extLst>
              <p:ext uri="{D42A27DB-BD31-4B8C-83A1-F6EECF244321}">
                <p14:modId xmlns:p14="http://schemas.microsoft.com/office/powerpoint/2010/main" val="167600081"/>
              </p:ext>
            </p:extLst>
          </p:nvPr>
        </p:nvGraphicFramePr>
        <p:xfrm>
          <a:off x="468924" y="410308"/>
          <a:ext cx="11235396" cy="63334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09317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Cross temp 1114</a:t>
            </a:r>
            <a:endParaRPr lang="en-US" dirty="0"/>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97</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00" y="779675"/>
            <a:ext cx="11043920" cy="5434858"/>
          </a:xfrm>
        </p:spPr>
      </p:pic>
    </p:spTree>
    <p:extLst>
      <p:ext uri="{BB962C8B-B14F-4D97-AF65-F5344CB8AC3E}">
        <p14:creationId xmlns:p14="http://schemas.microsoft.com/office/powerpoint/2010/main" val="1677933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98</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graphicFrame>
        <p:nvGraphicFramePr>
          <p:cNvPr id="8" name="Chart 7"/>
          <p:cNvGraphicFramePr/>
          <p:nvPr>
            <p:extLst>
              <p:ext uri="{D42A27DB-BD31-4B8C-83A1-F6EECF244321}">
                <p14:modId xmlns:p14="http://schemas.microsoft.com/office/powerpoint/2010/main" val="862947634"/>
              </p:ext>
            </p:extLst>
          </p:nvPr>
        </p:nvGraphicFramePr>
        <p:xfrm>
          <a:off x="472440" y="254000"/>
          <a:ext cx="11247120" cy="6210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441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192420807"/>
              </p:ext>
            </p:extLst>
          </p:nvPr>
        </p:nvGraphicFramePr>
        <p:xfrm>
          <a:off x="236855" y="478940"/>
          <a:ext cx="11718290" cy="6336092"/>
        </p:xfrm>
        <a:graphic>
          <a:graphicData uri="http://schemas.openxmlformats.org/drawingml/2006/table">
            <a:tbl>
              <a:tblPr firstRow="1" bandRow="1">
                <a:tableStyleId>{5C22544A-7EE6-4342-B048-85BDC9FD1C3A}</a:tableStyleId>
              </a:tblPr>
              <a:tblGrid>
                <a:gridCol w="208280"/>
                <a:gridCol w="2837395"/>
                <a:gridCol w="635431"/>
                <a:gridCol w="1410346"/>
                <a:gridCol w="1627322"/>
                <a:gridCol w="1518833"/>
                <a:gridCol w="1673817"/>
                <a:gridCol w="1806866"/>
              </a:tblGrid>
              <a:tr h="281596">
                <a:tc>
                  <a:txBody>
                    <a:bodyPr/>
                    <a:lstStyle/>
                    <a:p>
                      <a:endParaRPr lang="en-US" sz="1400" b="1" dirty="0"/>
                    </a:p>
                  </a:txBody>
                  <a:tcPr>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c>
                  <a:txBody>
                    <a:bodyPr/>
                    <a:lstStyle/>
                    <a:p>
                      <a:pPr algn="l" fontAlgn="b"/>
                      <a:endParaRPr lang="en-US" sz="1400" b="1" i="0" u="none" strike="noStrike" dirty="0">
                        <a:solidFill>
                          <a:srgbClr val="000000"/>
                        </a:solidFill>
                        <a:effectLst/>
                        <a:latin typeface="Calibri" charset="0"/>
                      </a:endParaRPr>
                    </a:p>
                  </a:txBody>
                  <a:tcPr marL="12700" marR="12700" marT="12700" marB="0" anchor="b">
                    <a:noFill/>
                  </a:tcPr>
                </a:tc>
              </a:tr>
              <a:tr h="405968">
                <a:tc>
                  <a:txBody>
                    <a:bodyPr/>
                    <a:lstStyle/>
                    <a:p>
                      <a:endParaRPr lang="en-US" sz="1400" b="1"/>
                    </a:p>
                  </a:txBody>
                  <a:tcPr/>
                </a:tc>
                <a:tc>
                  <a:txBody>
                    <a:bodyPr/>
                    <a:lstStyle/>
                    <a:p>
                      <a:pPr algn="l" fontAlgn="b"/>
                      <a:endParaRPr lang="en-US" sz="1400" b="1" i="0" u="none" strike="noStrike">
                        <a:solidFill>
                          <a:srgbClr val="000000"/>
                        </a:solidFill>
                        <a:effectLst/>
                        <a:latin typeface="Calibri" charset="0"/>
                      </a:endParaRPr>
                    </a:p>
                  </a:txBody>
                  <a:tcPr marL="12700" marR="12700" marT="12700" marB="0" anchor="b"/>
                </a:tc>
                <a:tc>
                  <a:txBody>
                    <a:bodyPr/>
                    <a:lstStyle/>
                    <a:p>
                      <a:pPr algn="l" fontAlgn="b"/>
                      <a:r>
                        <a:rPr lang="en-US" sz="1400" b="1" i="0" u="none" strike="noStrike" dirty="0" err="1">
                          <a:solidFill>
                            <a:srgbClr val="000000"/>
                          </a:solidFill>
                          <a:effectLst/>
                          <a:latin typeface="Calibri" charset="0"/>
                        </a:rPr>
                        <a:t>Df</a:t>
                      </a:r>
                      <a:endParaRPr lang="en-US" sz="1400" b="1" i="0" u="none" strike="noStrike" dirty="0">
                        <a:solidFill>
                          <a:srgbClr val="000000"/>
                        </a:solidFill>
                        <a:effectLst/>
                        <a:latin typeface="Calibri" charset="0"/>
                      </a:endParaRPr>
                    </a:p>
                  </a:txBody>
                  <a:tcPr marL="12700" marR="12700" marT="12700" marB="0" anchor="b"/>
                </a:tc>
                <a:tc>
                  <a:txBody>
                    <a:bodyPr/>
                    <a:lstStyle/>
                    <a:p>
                      <a:pPr algn="l" fontAlgn="b"/>
                      <a:r>
                        <a:rPr lang="en-US" sz="1400" b="1" i="0" u="none" strike="noStrike">
                          <a:solidFill>
                            <a:srgbClr val="000000"/>
                          </a:solidFill>
                          <a:effectLst/>
                          <a:latin typeface="Calibri" charset="0"/>
                        </a:rPr>
                        <a:t> Sum Sq</a:t>
                      </a:r>
                    </a:p>
                  </a:txBody>
                  <a:tcPr marL="12700" marR="12700" marT="12700" marB="0" anchor="b"/>
                </a:tc>
                <a:tc>
                  <a:txBody>
                    <a:bodyPr/>
                    <a:lstStyle/>
                    <a:p>
                      <a:pPr algn="l" fontAlgn="b"/>
                      <a:r>
                        <a:rPr lang="en-US" sz="1400" b="1" i="0" u="none" strike="noStrike">
                          <a:solidFill>
                            <a:srgbClr val="000000"/>
                          </a:solidFill>
                          <a:effectLst/>
                          <a:latin typeface="Calibri" charset="0"/>
                        </a:rPr>
                        <a:t>Mean SQ</a:t>
                      </a:r>
                    </a:p>
                  </a:txBody>
                  <a:tcPr marL="12700" marR="12700" marT="12700" marB="0" anchor="b"/>
                </a:tc>
                <a:tc>
                  <a:txBody>
                    <a:bodyPr/>
                    <a:lstStyle/>
                    <a:p>
                      <a:pPr algn="l" fontAlgn="b"/>
                      <a:r>
                        <a:rPr lang="en-US" sz="1400" b="1" i="0" u="none" strike="noStrike">
                          <a:solidFill>
                            <a:srgbClr val="000000"/>
                          </a:solidFill>
                          <a:effectLst/>
                          <a:latin typeface="Calibri" charset="0"/>
                        </a:rPr>
                        <a:t>F Value</a:t>
                      </a:r>
                    </a:p>
                  </a:txBody>
                  <a:tcPr marL="12700" marR="12700" marT="12700" marB="0" anchor="b"/>
                </a:tc>
                <a:tc>
                  <a:txBody>
                    <a:bodyPr/>
                    <a:lstStyle/>
                    <a:p>
                      <a:pPr algn="l" fontAlgn="b"/>
                      <a:r>
                        <a:rPr lang="en-US" sz="1400" b="1" i="0" u="none" strike="noStrike">
                          <a:solidFill>
                            <a:srgbClr val="000000"/>
                          </a:solidFill>
                          <a:effectLst/>
                          <a:latin typeface="Calibri" charset="0"/>
                        </a:rPr>
                        <a:t>Pr(&gt;F)</a:t>
                      </a:r>
                    </a:p>
                  </a:txBody>
                  <a:tcPr marL="12700" marR="12700" marT="12700" marB="0" anchor="b"/>
                </a:tc>
                <a:tc>
                  <a:txBody>
                    <a:bodyPr/>
                    <a:lstStyle/>
                    <a:p>
                      <a:pPr algn="l" fontAlgn="b"/>
                      <a:r>
                        <a:rPr lang="en-US" sz="1400" b="1" i="0" u="none" strike="noStrike">
                          <a:solidFill>
                            <a:srgbClr val="000000"/>
                          </a:solidFill>
                          <a:effectLst/>
                          <a:latin typeface="Calibri" charset="0"/>
                        </a:rPr>
                        <a:t>PetExp (contribution)</a:t>
                      </a:r>
                    </a:p>
                  </a:txBody>
                  <a:tcPr marL="12700" marR="12700" marT="12700" marB="0" anchor="b"/>
                </a:tc>
              </a:tr>
              <a:tr h="281596">
                <a:tc>
                  <a:txBody>
                    <a:bodyPr/>
                    <a:lstStyle/>
                    <a:p>
                      <a:endParaRPr lang="en-US" sz="1400" b="1" dirty="0"/>
                    </a:p>
                  </a:txBody>
                  <a:tcPr/>
                </a:tc>
                <a:tc>
                  <a:txBody>
                    <a:bodyPr/>
                    <a:lstStyle/>
                    <a:p>
                      <a:pPr algn="l" fontAlgn="b"/>
                      <a:r>
                        <a:rPr lang="en-US" sz="1400" b="1" i="0" u="none" strike="noStrike">
                          <a:solidFill>
                            <a:srgbClr val="000000"/>
                          </a:solidFill>
                          <a:effectLst/>
                          <a:latin typeface="Calibri" charset="0"/>
                        </a:rPr>
                        <a:t>tem</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3949.033717</a:t>
                      </a:r>
                    </a:p>
                  </a:txBody>
                  <a:tcPr marL="12700" marR="12700" marT="12700" marB="0" anchor="b"/>
                </a:tc>
                <a:tc>
                  <a:txBody>
                    <a:bodyPr/>
                    <a:lstStyle/>
                    <a:p>
                      <a:pPr algn="r" fontAlgn="b"/>
                      <a:r>
                        <a:rPr lang="hr-HR" sz="1400" b="1" i="0" u="none" strike="noStrike">
                          <a:solidFill>
                            <a:srgbClr val="000000"/>
                          </a:solidFill>
                          <a:effectLst/>
                          <a:latin typeface="Calibri" charset="0"/>
                        </a:rPr>
                        <a:t>3949.033717</a:t>
                      </a:r>
                    </a:p>
                  </a:txBody>
                  <a:tcPr marL="12700" marR="12700" marT="12700" marB="0" anchor="b"/>
                </a:tc>
                <a:tc>
                  <a:txBody>
                    <a:bodyPr/>
                    <a:lstStyle/>
                    <a:p>
                      <a:pPr algn="r" fontAlgn="b"/>
                      <a:r>
                        <a:rPr lang="cs-CZ" sz="1400" b="1" i="0" u="none" strike="noStrike">
                          <a:solidFill>
                            <a:srgbClr val="000000"/>
                          </a:solidFill>
                          <a:effectLst/>
                          <a:latin typeface="Calibri" charset="0"/>
                        </a:rPr>
                        <a:t>6464.292228</a:t>
                      </a:r>
                    </a:p>
                  </a:txBody>
                  <a:tcPr marL="12700" marR="12700" marT="12700" marB="0" anchor="b"/>
                </a:tc>
                <a:tc>
                  <a:txBody>
                    <a:bodyPr/>
                    <a:lstStyle/>
                    <a:p>
                      <a:pPr algn="r" fontAlgn="b"/>
                      <a:r>
                        <a:rPr lang="en-US" sz="1400" b="1" i="0" u="none" strike="noStrike">
                          <a:solidFill>
                            <a:srgbClr val="000000"/>
                          </a:solidFill>
                          <a:effectLst/>
                          <a:latin typeface="Calibri" charset="0"/>
                        </a:rPr>
                        <a:t>0</a:t>
                      </a:r>
                    </a:p>
                  </a:txBody>
                  <a:tcPr marL="12700" marR="12700" marT="12700" marB="0" anchor="b"/>
                </a:tc>
                <a:tc>
                  <a:txBody>
                    <a:bodyPr/>
                    <a:lstStyle/>
                    <a:p>
                      <a:pPr algn="r" fontAlgn="b"/>
                      <a:r>
                        <a:rPr lang="is-IS" sz="1400" b="1" i="0" u="none" strike="noStrike">
                          <a:solidFill>
                            <a:srgbClr val="000000"/>
                          </a:solidFill>
                          <a:effectLst/>
                          <a:latin typeface="Calibri" charset="0"/>
                        </a:rPr>
                        <a:t>21.80581843</a:t>
                      </a:r>
                    </a:p>
                  </a:txBody>
                  <a:tcPr marL="12700" marR="12700" marT="12700" marB="0" anchor="b"/>
                </a:tc>
              </a:tr>
              <a:tr h="281596">
                <a:tc>
                  <a:txBody>
                    <a:bodyPr/>
                    <a:lstStyle/>
                    <a:p>
                      <a:endParaRPr lang="en-US" sz="1400" b="1" dirty="0"/>
                    </a:p>
                  </a:txBody>
                  <a:tcPr/>
                </a:tc>
                <a:tc>
                  <a:txBody>
                    <a:bodyPr/>
                    <a:lstStyle/>
                    <a:p>
                      <a:pPr algn="l" fontAlgn="b"/>
                      <a:r>
                        <a:rPr lang="en-US" sz="1400" b="1" i="0" u="none" strike="noStrike">
                          <a:solidFill>
                            <a:srgbClr val="000000"/>
                          </a:solidFill>
                          <a:effectLst/>
                          <a:latin typeface="Calibri" charset="0"/>
                        </a:rPr>
                        <a:t>cycling</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nb-NO" sz="1400" b="1" i="0" u="none" strike="noStrike">
                          <a:solidFill>
                            <a:srgbClr val="000000"/>
                          </a:solidFill>
                          <a:effectLst/>
                          <a:latin typeface="Calibri" charset="0"/>
                        </a:rPr>
                        <a:t>1275.691781</a:t>
                      </a:r>
                    </a:p>
                  </a:txBody>
                  <a:tcPr marL="12700" marR="12700" marT="12700" marB="0" anchor="b"/>
                </a:tc>
                <a:tc>
                  <a:txBody>
                    <a:bodyPr/>
                    <a:lstStyle/>
                    <a:p>
                      <a:pPr algn="r" fontAlgn="b"/>
                      <a:r>
                        <a:rPr lang="nb-NO" sz="1400" b="1" i="0" u="none" strike="noStrike">
                          <a:solidFill>
                            <a:srgbClr val="000000"/>
                          </a:solidFill>
                          <a:effectLst/>
                          <a:latin typeface="Calibri" charset="0"/>
                        </a:rPr>
                        <a:t>1275.691781</a:t>
                      </a:r>
                    </a:p>
                  </a:txBody>
                  <a:tcPr marL="12700" marR="12700" marT="12700" marB="0" anchor="b"/>
                </a:tc>
                <a:tc>
                  <a:txBody>
                    <a:bodyPr/>
                    <a:lstStyle/>
                    <a:p>
                      <a:pPr algn="r" fontAlgn="b"/>
                      <a:r>
                        <a:rPr lang="is-IS" sz="1400" b="1" i="0" u="none" strike="noStrike">
                          <a:solidFill>
                            <a:srgbClr val="000000"/>
                          </a:solidFill>
                          <a:effectLst/>
                          <a:latin typeface="Calibri" charset="0"/>
                        </a:rPr>
                        <a:t>2088.218297</a:t>
                      </a:r>
                    </a:p>
                  </a:txBody>
                  <a:tcPr marL="12700" marR="12700" marT="12700" marB="0" anchor="b"/>
                </a:tc>
                <a:tc>
                  <a:txBody>
                    <a:bodyPr/>
                    <a:lstStyle/>
                    <a:p>
                      <a:pPr algn="r" fontAlgn="b"/>
                      <a:r>
                        <a:rPr lang="en-US" sz="1400" b="1" i="0" u="none" strike="noStrike">
                          <a:solidFill>
                            <a:srgbClr val="000000"/>
                          </a:solidFill>
                          <a:effectLst/>
                          <a:latin typeface="Calibri" charset="0"/>
                        </a:rPr>
                        <a:t>0</a:t>
                      </a:r>
                    </a:p>
                  </a:txBody>
                  <a:tcPr marL="12700" marR="12700" marT="12700" marB="0" anchor="b"/>
                </a:tc>
                <a:tc>
                  <a:txBody>
                    <a:bodyPr/>
                    <a:lstStyle/>
                    <a:p>
                      <a:pPr algn="r" fontAlgn="b"/>
                      <a:r>
                        <a:rPr lang="is-IS" sz="1400" b="1" i="0" u="none" strike="noStrike">
                          <a:solidFill>
                            <a:srgbClr val="000000"/>
                          </a:solidFill>
                          <a:effectLst/>
                          <a:latin typeface="Calibri" charset="0"/>
                        </a:rPr>
                        <a:t>7.044129103</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vth_wlds0last_l3s_mv_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652.8865444</a:t>
                      </a:r>
                    </a:p>
                  </a:txBody>
                  <a:tcPr marL="12700" marR="12700" marT="12700" marB="0" anchor="b"/>
                </a:tc>
                <a:tc>
                  <a:txBody>
                    <a:bodyPr/>
                    <a:lstStyle/>
                    <a:p>
                      <a:pPr algn="r" fontAlgn="b"/>
                      <a:r>
                        <a:rPr lang="hr-HR" sz="1400" b="1" i="0" u="none" strike="noStrike">
                          <a:solidFill>
                            <a:srgbClr val="000000"/>
                          </a:solidFill>
                          <a:effectLst/>
                          <a:latin typeface="Calibri" charset="0"/>
                        </a:rPr>
                        <a:t>652.8865444</a:t>
                      </a:r>
                    </a:p>
                  </a:txBody>
                  <a:tcPr marL="12700" marR="12700" marT="12700" marB="0" anchor="b"/>
                </a:tc>
                <a:tc>
                  <a:txBody>
                    <a:bodyPr/>
                    <a:lstStyle/>
                    <a:p>
                      <a:pPr algn="r" fontAlgn="b"/>
                      <a:r>
                        <a:rPr lang="is-IS" sz="1400" b="1" i="0" u="none" strike="noStrike">
                          <a:solidFill>
                            <a:srgbClr val="000000"/>
                          </a:solidFill>
                          <a:effectLst/>
                          <a:latin typeface="Calibri" charset="0"/>
                        </a:rPr>
                        <a:t>1068.729648</a:t>
                      </a:r>
                    </a:p>
                  </a:txBody>
                  <a:tcPr marL="12700" marR="12700" marT="12700" marB="0" anchor="b"/>
                </a:tc>
                <a:tc>
                  <a:txBody>
                    <a:bodyPr/>
                    <a:lstStyle/>
                    <a:p>
                      <a:pPr algn="r" fontAlgn="b"/>
                      <a:r>
                        <a:rPr lang="nb-NO" sz="1400" b="1" i="0" u="none" strike="noStrike">
                          <a:solidFill>
                            <a:srgbClr val="000000"/>
                          </a:solidFill>
                          <a:effectLst/>
                          <a:latin typeface="Calibri" charset="0"/>
                        </a:rPr>
                        <a:t>8.61E-228</a:t>
                      </a:r>
                    </a:p>
                  </a:txBody>
                  <a:tcPr marL="12700" marR="12700" marT="12700" marB="0" anchor="b"/>
                </a:tc>
                <a:tc>
                  <a:txBody>
                    <a:bodyPr/>
                    <a:lstStyle/>
                    <a:p>
                      <a:pPr algn="r" fontAlgn="b"/>
                      <a:r>
                        <a:rPr lang="is-IS" sz="1400" b="1" i="0" u="none" strike="noStrike">
                          <a:solidFill>
                            <a:srgbClr val="000000"/>
                          </a:solidFill>
                          <a:effectLst/>
                          <a:latin typeface="Calibri" charset="0"/>
                        </a:rPr>
                        <a:t>3.605116203</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crd_m1bll_224_c_pcs_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257.6053184</a:t>
                      </a:r>
                    </a:p>
                  </a:txBody>
                  <a:tcPr marL="12700" marR="12700" marT="12700" marB="0" anchor="b"/>
                </a:tc>
                <a:tc>
                  <a:txBody>
                    <a:bodyPr/>
                    <a:lstStyle/>
                    <a:p>
                      <a:pPr algn="r" fontAlgn="b"/>
                      <a:r>
                        <a:rPr lang="is-IS" sz="1400" b="1" i="0" u="none" strike="noStrike">
                          <a:solidFill>
                            <a:srgbClr val="000000"/>
                          </a:solidFill>
                          <a:effectLst/>
                          <a:latin typeface="Calibri" charset="0"/>
                        </a:rPr>
                        <a:t>257.6053184</a:t>
                      </a:r>
                    </a:p>
                  </a:txBody>
                  <a:tcPr marL="12700" marR="12700" marT="12700" marB="0" anchor="b"/>
                </a:tc>
                <a:tc>
                  <a:txBody>
                    <a:bodyPr/>
                    <a:lstStyle/>
                    <a:p>
                      <a:pPr algn="r" fontAlgn="b"/>
                      <a:r>
                        <a:rPr lang="is-IS" sz="1400" b="1" i="0" u="none" strike="noStrike">
                          <a:solidFill>
                            <a:srgbClr val="000000"/>
                          </a:solidFill>
                          <a:effectLst/>
                          <a:latin typeface="Calibri" charset="0"/>
                        </a:rPr>
                        <a:t>421.6819043</a:t>
                      </a:r>
                    </a:p>
                  </a:txBody>
                  <a:tcPr marL="12700" marR="12700" marT="12700" marB="0" anchor="b"/>
                </a:tc>
                <a:tc>
                  <a:txBody>
                    <a:bodyPr/>
                    <a:lstStyle/>
                    <a:p>
                      <a:pPr algn="r" fontAlgn="b"/>
                      <a:r>
                        <a:rPr lang="nb-NO" sz="1400" b="1" i="0" u="none" strike="noStrike">
                          <a:solidFill>
                            <a:srgbClr val="000000"/>
                          </a:solidFill>
                          <a:effectLst/>
                          <a:latin typeface="Calibri" charset="0"/>
                        </a:rPr>
                        <a:t>1.20E-92</a:t>
                      </a:r>
                    </a:p>
                  </a:txBody>
                  <a:tcPr marL="12700" marR="12700" marT="12700" marB="0" anchor="b"/>
                </a:tc>
                <a:tc>
                  <a:txBody>
                    <a:bodyPr/>
                    <a:lstStyle/>
                    <a:p>
                      <a:pPr algn="r" fontAlgn="b"/>
                      <a:r>
                        <a:rPr lang="is-IS" sz="1400" b="1" i="0" u="none" strike="noStrike">
                          <a:solidFill>
                            <a:srgbClr val="000000"/>
                          </a:solidFill>
                          <a:effectLst/>
                          <a:latin typeface="Calibri" charset="0"/>
                        </a:rPr>
                        <a:t>1.422447921</a:t>
                      </a:r>
                    </a:p>
                  </a:txBody>
                  <a:tcPr marL="12700" marR="12700" marT="12700" marB="0" anchor="b"/>
                </a:tc>
              </a:tr>
              <a:tr h="374262">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wlleak_post_00_na_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fi-FI" sz="1400" b="1" i="0" u="none" strike="noStrike">
                          <a:solidFill>
                            <a:srgbClr val="000000"/>
                          </a:solidFill>
                          <a:effectLst/>
                          <a:latin typeface="Calibri" charset="0"/>
                        </a:rPr>
                        <a:t>98.7982592</a:t>
                      </a:r>
                    </a:p>
                  </a:txBody>
                  <a:tcPr marL="12700" marR="12700" marT="12700" marB="0" anchor="b"/>
                </a:tc>
                <a:tc>
                  <a:txBody>
                    <a:bodyPr/>
                    <a:lstStyle/>
                    <a:p>
                      <a:pPr algn="r" fontAlgn="b"/>
                      <a:r>
                        <a:rPr lang="fi-FI" sz="1400" b="1" i="0" u="none" strike="noStrike">
                          <a:solidFill>
                            <a:srgbClr val="000000"/>
                          </a:solidFill>
                          <a:effectLst/>
                          <a:latin typeface="Calibri" charset="0"/>
                        </a:rPr>
                        <a:t>98.7982592</a:t>
                      </a:r>
                    </a:p>
                  </a:txBody>
                  <a:tcPr marL="12700" marR="12700" marT="12700" marB="0" anchor="b"/>
                </a:tc>
                <a:tc>
                  <a:txBody>
                    <a:bodyPr/>
                    <a:lstStyle/>
                    <a:p>
                      <a:pPr algn="r" fontAlgn="b"/>
                      <a:r>
                        <a:rPr lang="nb-NO" sz="1400" b="1" i="0" u="none" strike="noStrike">
                          <a:solidFill>
                            <a:srgbClr val="000000"/>
                          </a:solidFill>
                          <a:effectLst/>
                          <a:latin typeface="Calibri" charset="0"/>
                        </a:rPr>
                        <a:t>161.7258461</a:t>
                      </a:r>
                    </a:p>
                  </a:txBody>
                  <a:tcPr marL="12700" marR="12700" marT="12700" marB="0" anchor="b"/>
                </a:tc>
                <a:tc>
                  <a:txBody>
                    <a:bodyPr/>
                    <a:lstStyle/>
                    <a:p>
                      <a:pPr algn="r" fontAlgn="b"/>
                      <a:r>
                        <a:rPr lang="nb-NO" sz="1400" b="1" i="0" u="none" strike="noStrike">
                          <a:solidFill>
                            <a:srgbClr val="000000"/>
                          </a:solidFill>
                          <a:effectLst/>
                          <a:latin typeface="Calibri" charset="0"/>
                        </a:rPr>
                        <a:t>6.84E-37</a:t>
                      </a:r>
                    </a:p>
                  </a:txBody>
                  <a:tcPr marL="12700" marR="12700" marT="12700" marB="0" anchor="b"/>
                </a:tc>
                <a:tc>
                  <a:txBody>
                    <a:bodyPr/>
                    <a:lstStyle/>
                    <a:p>
                      <a:pPr algn="r" fontAlgn="b"/>
                      <a:r>
                        <a:rPr lang="nb-NO" sz="1400" b="1" i="0" u="none" strike="noStrike">
                          <a:solidFill>
                            <a:srgbClr val="000000"/>
                          </a:solidFill>
                          <a:effectLst/>
                          <a:latin typeface="Calibri" charset="0"/>
                        </a:rPr>
                        <a:t>0.54554533</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crd_ttl_pl0_p_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94.46695609</a:t>
                      </a:r>
                    </a:p>
                  </a:txBody>
                  <a:tcPr marL="12700" marR="12700" marT="12700" marB="0" anchor="b"/>
                </a:tc>
                <a:tc>
                  <a:txBody>
                    <a:bodyPr/>
                    <a:lstStyle/>
                    <a:p>
                      <a:pPr algn="r" fontAlgn="b"/>
                      <a:r>
                        <a:rPr lang="hr-HR" sz="1400" b="1" i="0" u="none" strike="noStrike">
                          <a:solidFill>
                            <a:srgbClr val="000000"/>
                          </a:solidFill>
                          <a:effectLst/>
                          <a:latin typeface="Calibri" charset="0"/>
                        </a:rPr>
                        <a:t>94.46695609</a:t>
                      </a:r>
                    </a:p>
                  </a:txBody>
                  <a:tcPr marL="12700" marR="12700" marT="12700" marB="0" anchor="b"/>
                </a:tc>
                <a:tc>
                  <a:txBody>
                    <a:bodyPr/>
                    <a:lstStyle/>
                    <a:p>
                      <a:pPr algn="r" fontAlgn="b"/>
                      <a:r>
                        <a:rPr lang="is-IS" sz="1400" b="1" i="0" u="none" strike="noStrike">
                          <a:solidFill>
                            <a:srgbClr val="000000"/>
                          </a:solidFill>
                          <a:effectLst/>
                          <a:latin typeface="Calibri" charset="0"/>
                        </a:rPr>
                        <a:t>154.6358056</a:t>
                      </a:r>
                    </a:p>
                  </a:txBody>
                  <a:tcPr marL="12700" marR="12700" marT="12700" marB="0" anchor="b"/>
                </a:tc>
                <a:tc>
                  <a:txBody>
                    <a:bodyPr/>
                    <a:lstStyle/>
                    <a:p>
                      <a:pPr algn="r" fontAlgn="b"/>
                      <a:r>
                        <a:rPr lang="nb-NO" sz="1400" b="1" i="0" u="none" strike="noStrike">
                          <a:solidFill>
                            <a:srgbClr val="000000"/>
                          </a:solidFill>
                          <a:effectLst/>
                          <a:latin typeface="Calibri" charset="0"/>
                        </a:rPr>
                        <a:t>2.35E-35</a:t>
                      </a:r>
                    </a:p>
                  </a:txBody>
                  <a:tcPr marL="12700" marR="12700" marT="12700" marB="0" anchor="b"/>
                </a:tc>
                <a:tc>
                  <a:txBody>
                    <a:bodyPr/>
                    <a:lstStyle/>
                    <a:p>
                      <a:pPr algn="r" fontAlgn="b"/>
                      <a:r>
                        <a:rPr lang="nb-NO" sz="1400" b="1" i="0" u="none" strike="noStrike">
                          <a:solidFill>
                            <a:srgbClr val="000000"/>
                          </a:solidFill>
                          <a:effectLst/>
                          <a:latin typeface="Calibri" charset="0"/>
                        </a:rPr>
                        <a:t>0.521628692</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vcg_slcv_t_mv_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nb-NO" sz="1400" b="1" i="0" u="none" strike="noStrike">
                          <a:solidFill>
                            <a:srgbClr val="000000"/>
                          </a:solidFill>
                          <a:effectLst/>
                          <a:latin typeface="Calibri" charset="0"/>
                        </a:rPr>
                        <a:t>76.32951402</a:t>
                      </a:r>
                    </a:p>
                  </a:txBody>
                  <a:tcPr marL="12700" marR="12700" marT="12700" marB="0" anchor="b"/>
                </a:tc>
                <a:tc>
                  <a:txBody>
                    <a:bodyPr/>
                    <a:lstStyle/>
                    <a:p>
                      <a:pPr algn="r" fontAlgn="b"/>
                      <a:r>
                        <a:rPr lang="nb-NO" sz="1400" b="1" i="0" u="none" strike="noStrike">
                          <a:solidFill>
                            <a:srgbClr val="000000"/>
                          </a:solidFill>
                          <a:effectLst/>
                          <a:latin typeface="Calibri" charset="0"/>
                        </a:rPr>
                        <a:t>76.32951402</a:t>
                      </a:r>
                    </a:p>
                  </a:txBody>
                  <a:tcPr marL="12700" marR="12700" marT="12700" marB="0" anchor="b"/>
                </a:tc>
                <a:tc>
                  <a:txBody>
                    <a:bodyPr/>
                    <a:lstStyle/>
                    <a:p>
                      <a:pPr algn="r" fontAlgn="b"/>
                      <a:r>
                        <a:rPr lang="is-IS" sz="1400" b="1" i="0" u="none" strike="noStrike">
                          <a:solidFill>
                            <a:srgbClr val="000000"/>
                          </a:solidFill>
                          <a:effectLst/>
                          <a:latin typeface="Calibri" charset="0"/>
                        </a:rPr>
                        <a:t>124.9460804</a:t>
                      </a:r>
                    </a:p>
                  </a:txBody>
                  <a:tcPr marL="12700" marR="12700" marT="12700" marB="0" anchor="b"/>
                </a:tc>
                <a:tc>
                  <a:txBody>
                    <a:bodyPr/>
                    <a:lstStyle/>
                    <a:p>
                      <a:pPr algn="r" fontAlgn="b"/>
                      <a:r>
                        <a:rPr lang="nb-NO" sz="1400" b="1" i="0" u="none" strike="noStrike">
                          <a:solidFill>
                            <a:srgbClr val="000000"/>
                          </a:solidFill>
                          <a:effectLst/>
                          <a:latin typeface="Calibri" charset="0"/>
                        </a:rPr>
                        <a:t>6.51E-29</a:t>
                      </a:r>
                    </a:p>
                  </a:txBody>
                  <a:tcPr marL="12700" marR="12700" marT="12700" marB="0" anchor="b"/>
                </a:tc>
                <a:tc>
                  <a:txBody>
                    <a:bodyPr/>
                    <a:lstStyle/>
                    <a:p>
                      <a:pPr algn="r" fontAlgn="b"/>
                      <a:r>
                        <a:rPr lang="nb-NO" sz="1400" b="1" i="0" u="none" strike="noStrike">
                          <a:solidFill>
                            <a:srgbClr val="000000"/>
                          </a:solidFill>
                          <a:effectLst/>
                          <a:latin typeface="Calibri" charset="0"/>
                        </a:rPr>
                        <a:t>0.421477162</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vth_sgs_med_mv_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70.37668221</a:t>
                      </a:r>
                    </a:p>
                  </a:txBody>
                  <a:tcPr marL="12700" marR="12700" marT="12700" marB="0" anchor="b"/>
                </a:tc>
                <a:tc>
                  <a:txBody>
                    <a:bodyPr/>
                    <a:lstStyle/>
                    <a:p>
                      <a:pPr algn="r" fontAlgn="b"/>
                      <a:r>
                        <a:rPr lang="is-IS" sz="1400" b="1" i="0" u="none" strike="noStrike">
                          <a:solidFill>
                            <a:srgbClr val="000000"/>
                          </a:solidFill>
                          <a:effectLst/>
                          <a:latin typeface="Calibri" charset="0"/>
                        </a:rPr>
                        <a:t>70.37668221</a:t>
                      </a:r>
                    </a:p>
                  </a:txBody>
                  <a:tcPr marL="12700" marR="12700" marT="12700" marB="0" anchor="b"/>
                </a:tc>
                <a:tc>
                  <a:txBody>
                    <a:bodyPr/>
                    <a:lstStyle/>
                    <a:p>
                      <a:pPr algn="r" fontAlgn="b"/>
                      <a:r>
                        <a:rPr lang="is-IS" sz="1400" b="1" i="0" u="none" strike="noStrike">
                          <a:solidFill>
                            <a:srgbClr val="000000"/>
                          </a:solidFill>
                          <a:effectLst/>
                          <a:latin typeface="Calibri" charset="0"/>
                        </a:rPr>
                        <a:t>115.2017107</a:t>
                      </a:r>
                    </a:p>
                  </a:txBody>
                  <a:tcPr marL="12700" marR="12700" marT="12700" marB="0" anchor="b"/>
                </a:tc>
                <a:tc>
                  <a:txBody>
                    <a:bodyPr/>
                    <a:lstStyle/>
                    <a:p>
                      <a:pPr algn="r" fontAlgn="b"/>
                      <a:r>
                        <a:rPr lang="nb-NO" sz="1400" b="1" i="0" u="none" strike="noStrike">
                          <a:solidFill>
                            <a:srgbClr val="000000"/>
                          </a:solidFill>
                          <a:effectLst/>
                          <a:latin typeface="Calibri" charset="0"/>
                        </a:rPr>
                        <a:t>8.56E-27</a:t>
                      </a:r>
                    </a:p>
                  </a:txBody>
                  <a:tcPr marL="12700" marR="12700" marT="12700" marB="0" anchor="b"/>
                </a:tc>
                <a:tc>
                  <a:txBody>
                    <a:bodyPr/>
                    <a:lstStyle/>
                    <a:p>
                      <a:pPr algn="r" fontAlgn="b"/>
                      <a:r>
                        <a:rPr lang="is-IS" sz="1400" b="1" i="0" u="none" strike="noStrike">
                          <a:solidFill>
                            <a:srgbClr val="000000"/>
                          </a:solidFill>
                          <a:effectLst/>
                          <a:latin typeface="Calibri" charset="0"/>
                        </a:rPr>
                        <a:t>0.388606749</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vth_wlds1_med_mv_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67.71780862</a:t>
                      </a:r>
                    </a:p>
                  </a:txBody>
                  <a:tcPr marL="12700" marR="12700" marT="12700" marB="0" anchor="b"/>
                </a:tc>
                <a:tc>
                  <a:txBody>
                    <a:bodyPr/>
                    <a:lstStyle/>
                    <a:p>
                      <a:pPr algn="r" fontAlgn="b"/>
                      <a:r>
                        <a:rPr lang="is-IS" sz="1400" b="1" i="0" u="none" strike="noStrike">
                          <a:solidFill>
                            <a:srgbClr val="000000"/>
                          </a:solidFill>
                          <a:effectLst/>
                          <a:latin typeface="Calibri" charset="0"/>
                        </a:rPr>
                        <a:t>67.71780862</a:t>
                      </a:r>
                    </a:p>
                  </a:txBody>
                  <a:tcPr marL="12700" marR="12700" marT="12700" marB="0" anchor="b"/>
                </a:tc>
                <a:tc>
                  <a:txBody>
                    <a:bodyPr/>
                    <a:lstStyle/>
                    <a:p>
                      <a:pPr algn="r" fontAlgn="b"/>
                      <a:r>
                        <a:rPr lang="is-IS" sz="1400" b="1" i="0" u="none" strike="noStrike">
                          <a:solidFill>
                            <a:srgbClr val="000000"/>
                          </a:solidFill>
                          <a:effectLst/>
                          <a:latin typeface="Calibri" charset="0"/>
                        </a:rPr>
                        <a:t>110.8493204</a:t>
                      </a:r>
                    </a:p>
                  </a:txBody>
                  <a:tcPr marL="12700" marR="12700" marT="12700" marB="0" anchor="b"/>
                </a:tc>
                <a:tc>
                  <a:txBody>
                    <a:bodyPr/>
                    <a:lstStyle/>
                    <a:p>
                      <a:pPr algn="r" fontAlgn="b"/>
                      <a:r>
                        <a:rPr lang="nb-NO" sz="1400" b="1" i="0" u="none" strike="noStrike">
                          <a:solidFill>
                            <a:srgbClr val="000000"/>
                          </a:solidFill>
                          <a:effectLst/>
                          <a:latin typeface="Calibri" charset="0"/>
                        </a:rPr>
                        <a:t>7.59E-26</a:t>
                      </a:r>
                    </a:p>
                  </a:txBody>
                  <a:tcPr marL="12700" marR="12700" marT="12700" marB="0" anchor="b"/>
                </a:tc>
                <a:tc>
                  <a:txBody>
                    <a:bodyPr/>
                    <a:lstStyle/>
                    <a:p>
                      <a:pPr algn="r" fontAlgn="b"/>
                      <a:r>
                        <a:rPr lang="is-IS" sz="1400" b="1" i="0" u="none" strike="noStrike">
                          <a:solidFill>
                            <a:srgbClr val="000000"/>
                          </a:solidFill>
                          <a:effectLst/>
                          <a:latin typeface="Calibri" charset="0"/>
                        </a:rPr>
                        <a:t>0.373924951</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crd_sdllk_p_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64.96158098</a:t>
                      </a:r>
                    </a:p>
                  </a:txBody>
                  <a:tcPr marL="12700" marR="12700" marT="12700" marB="0" anchor="b"/>
                </a:tc>
                <a:tc>
                  <a:txBody>
                    <a:bodyPr/>
                    <a:lstStyle/>
                    <a:p>
                      <a:pPr algn="r" fontAlgn="b"/>
                      <a:r>
                        <a:rPr lang="hr-HR" sz="1400" b="1" i="0" u="none" strike="noStrike">
                          <a:solidFill>
                            <a:srgbClr val="000000"/>
                          </a:solidFill>
                          <a:effectLst/>
                          <a:latin typeface="Calibri" charset="0"/>
                        </a:rPr>
                        <a:t>64.96158098</a:t>
                      </a:r>
                    </a:p>
                  </a:txBody>
                  <a:tcPr marL="12700" marR="12700" marT="12700" marB="0" anchor="b"/>
                </a:tc>
                <a:tc>
                  <a:txBody>
                    <a:bodyPr/>
                    <a:lstStyle/>
                    <a:p>
                      <a:pPr algn="r" fontAlgn="b"/>
                      <a:r>
                        <a:rPr lang="is-IS" sz="1400" b="1" i="0" u="none" strike="noStrike">
                          <a:solidFill>
                            <a:srgbClr val="000000"/>
                          </a:solidFill>
                          <a:effectLst/>
                          <a:latin typeface="Calibri" charset="0"/>
                        </a:rPr>
                        <a:t>106.3375684</a:t>
                      </a:r>
                    </a:p>
                  </a:txBody>
                  <a:tcPr marL="12700" marR="12700" marT="12700" marB="0" anchor="b"/>
                </a:tc>
                <a:tc>
                  <a:txBody>
                    <a:bodyPr/>
                    <a:lstStyle/>
                    <a:p>
                      <a:pPr algn="r" fontAlgn="b"/>
                      <a:r>
                        <a:rPr lang="nb-NO" sz="1400" b="1" i="0" u="none" strike="noStrike">
                          <a:solidFill>
                            <a:srgbClr val="000000"/>
                          </a:solidFill>
                          <a:effectLst/>
                          <a:latin typeface="Calibri" charset="0"/>
                        </a:rPr>
                        <a:t>7.29E-25</a:t>
                      </a:r>
                    </a:p>
                  </a:txBody>
                  <a:tcPr marL="12700" marR="12700" marT="12700" marB="0" anchor="b"/>
                </a:tc>
                <a:tc>
                  <a:txBody>
                    <a:bodyPr/>
                    <a:lstStyle/>
                    <a:p>
                      <a:pPr algn="r" fontAlgn="b"/>
                      <a:r>
                        <a:rPr lang="fi-FI" sz="1400" b="1" i="0" u="none" strike="noStrike">
                          <a:solidFill>
                            <a:srgbClr val="000000"/>
                          </a:solidFill>
                          <a:effectLst/>
                          <a:latin typeface="Calibri" charset="0"/>
                        </a:rPr>
                        <a:t>0.358705582</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eires20x1__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55.39921761</a:t>
                      </a:r>
                    </a:p>
                  </a:txBody>
                  <a:tcPr marL="12700" marR="12700" marT="12700" marB="0" anchor="b"/>
                </a:tc>
                <a:tc>
                  <a:txBody>
                    <a:bodyPr/>
                    <a:lstStyle/>
                    <a:p>
                      <a:pPr algn="r" fontAlgn="b"/>
                      <a:r>
                        <a:rPr lang="is-IS" sz="1400" b="1" i="0" u="none" strike="noStrike">
                          <a:solidFill>
                            <a:srgbClr val="000000"/>
                          </a:solidFill>
                          <a:effectLst/>
                          <a:latin typeface="Calibri" charset="0"/>
                        </a:rPr>
                        <a:t>55.39921761</a:t>
                      </a:r>
                    </a:p>
                  </a:txBody>
                  <a:tcPr marL="12700" marR="12700" marT="12700" marB="0" anchor="b"/>
                </a:tc>
                <a:tc>
                  <a:txBody>
                    <a:bodyPr/>
                    <a:lstStyle/>
                    <a:p>
                      <a:pPr algn="r" fontAlgn="b"/>
                      <a:r>
                        <a:rPr lang="nb-NO" sz="1400" b="1" i="0" u="none" strike="noStrike">
                          <a:solidFill>
                            <a:srgbClr val="000000"/>
                          </a:solidFill>
                          <a:effectLst/>
                          <a:latin typeface="Calibri" charset="0"/>
                        </a:rPr>
                        <a:t>90.68464782</a:t>
                      </a:r>
                    </a:p>
                  </a:txBody>
                  <a:tcPr marL="12700" marR="12700" marT="12700" marB="0" anchor="b"/>
                </a:tc>
                <a:tc>
                  <a:txBody>
                    <a:bodyPr/>
                    <a:lstStyle/>
                    <a:p>
                      <a:pPr algn="r" fontAlgn="b"/>
                      <a:r>
                        <a:rPr lang="nb-NO" sz="1400" b="1" i="0" u="none" strike="noStrike">
                          <a:solidFill>
                            <a:srgbClr val="000000"/>
                          </a:solidFill>
                          <a:effectLst/>
                          <a:latin typeface="Calibri" charset="0"/>
                        </a:rPr>
                        <a:t>1.89E-21</a:t>
                      </a:r>
                    </a:p>
                  </a:txBody>
                  <a:tcPr marL="12700" marR="12700" marT="12700" marB="0" anchor="b"/>
                </a:tc>
                <a:tc>
                  <a:txBody>
                    <a:bodyPr/>
                    <a:lstStyle/>
                    <a:p>
                      <a:pPr algn="r" fontAlgn="b"/>
                      <a:r>
                        <a:rPr lang="is-IS" sz="1400" b="1" i="0" u="none" strike="noStrike">
                          <a:solidFill>
                            <a:srgbClr val="000000"/>
                          </a:solidFill>
                          <a:effectLst/>
                          <a:latin typeface="Calibri" charset="0"/>
                        </a:rPr>
                        <a:t>0.305904018</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fbc_sdllk4_pcs_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cs-CZ" sz="1400" b="1" i="0" u="none" strike="noStrike">
                          <a:solidFill>
                            <a:srgbClr val="000000"/>
                          </a:solidFill>
                          <a:effectLst/>
                          <a:latin typeface="Calibri" charset="0"/>
                        </a:rPr>
                        <a:t>51.07183656</a:t>
                      </a:r>
                    </a:p>
                  </a:txBody>
                  <a:tcPr marL="12700" marR="12700" marT="12700" marB="0" anchor="b"/>
                </a:tc>
                <a:tc>
                  <a:txBody>
                    <a:bodyPr/>
                    <a:lstStyle/>
                    <a:p>
                      <a:pPr algn="r" fontAlgn="b"/>
                      <a:r>
                        <a:rPr lang="cs-CZ" sz="1400" b="1" i="0" u="none" strike="noStrike">
                          <a:solidFill>
                            <a:srgbClr val="000000"/>
                          </a:solidFill>
                          <a:effectLst/>
                          <a:latin typeface="Calibri" charset="0"/>
                        </a:rPr>
                        <a:t>51.07183656</a:t>
                      </a:r>
                    </a:p>
                  </a:txBody>
                  <a:tcPr marL="12700" marR="12700" marT="12700" marB="0" anchor="b"/>
                </a:tc>
                <a:tc>
                  <a:txBody>
                    <a:bodyPr/>
                    <a:lstStyle/>
                    <a:p>
                      <a:pPr algn="r" fontAlgn="b"/>
                      <a:r>
                        <a:rPr lang="fi-FI" sz="1400" b="1" i="0" u="none" strike="noStrike">
                          <a:solidFill>
                            <a:srgbClr val="000000"/>
                          </a:solidFill>
                          <a:effectLst/>
                          <a:latin typeface="Calibri" charset="0"/>
                        </a:rPr>
                        <a:t>83.60102744</a:t>
                      </a:r>
                    </a:p>
                  </a:txBody>
                  <a:tcPr marL="12700" marR="12700" marT="12700" marB="0" anchor="b"/>
                </a:tc>
                <a:tc>
                  <a:txBody>
                    <a:bodyPr/>
                    <a:lstStyle/>
                    <a:p>
                      <a:pPr algn="r" fontAlgn="b"/>
                      <a:r>
                        <a:rPr lang="nb-NO" sz="1400" b="1" i="0" u="none" strike="noStrike">
                          <a:solidFill>
                            <a:srgbClr val="000000"/>
                          </a:solidFill>
                          <a:effectLst/>
                          <a:latin typeface="Calibri" charset="0"/>
                        </a:rPr>
                        <a:t>6.68E-20</a:t>
                      </a:r>
                    </a:p>
                  </a:txBody>
                  <a:tcPr marL="12700" marR="12700" marT="12700" marB="0" anchor="b"/>
                </a:tc>
                <a:tc>
                  <a:txBody>
                    <a:bodyPr/>
                    <a:lstStyle/>
                    <a:p>
                      <a:pPr algn="r" fontAlgn="b"/>
                      <a:r>
                        <a:rPr lang="is-IS" sz="1400" b="1" i="0" u="none" strike="noStrike">
                          <a:solidFill>
                            <a:srgbClr val="000000"/>
                          </a:solidFill>
                          <a:effectLst/>
                          <a:latin typeface="Calibri" charset="0"/>
                        </a:rPr>
                        <a:t>0.282009037</a:t>
                      </a:r>
                    </a:p>
                  </a:txBody>
                  <a:tcPr marL="12700" marR="12700" marT="12700" marB="0" anchor="b"/>
                </a:tc>
              </a:tr>
              <a:tr h="374262">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vth_wlds0_win_mv_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50.27512211</a:t>
                      </a:r>
                    </a:p>
                  </a:txBody>
                  <a:tcPr marL="12700" marR="12700" marT="12700" marB="0" anchor="b"/>
                </a:tc>
                <a:tc>
                  <a:txBody>
                    <a:bodyPr/>
                    <a:lstStyle/>
                    <a:p>
                      <a:pPr algn="r" fontAlgn="b"/>
                      <a:r>
                        <a:rPr lang="is-IS" sz="1400" b="1" i="0" u="none" strike="noStrike">
                          <a:solidFill>
                            <a:srgbClr val="000000"/>
                          </a:solidFill>
                          <a:effectLst/>
                          <a:latin typeface="Calibri" charset="0"/>
                        </a:rPr>
                        <a:t>50.27512211</a:t>
                      </a:r>
                    </a:p>
                  </a:txBody>
                  <a:tcPr marL="12700" marR="12700" marT="12700" marB="0" anchor="b"/>
                </a:tc>
                <a:tc>
                  <a:txBody>
                    <a:bodyPr/>
                    <a:lstStyle/>
                    <a:p>
                      <a:pPr algn="r" fontAlgn="b"/>
                      <a:r>
                        <a:rPr lang="hr-HR" sz="1400" b="1" i="0" u="none" strike="noStrike">
                          <a:solidFill>
                            <a:srgbClr val="000000"/>
                          </a:solidFill>
                          <a:effectLst/>
                          <a:latin typeface="Calibri" charset="0"/>
                        </a:rPr>
                        <a:t>82.29686156</a:t>
                      </a:r>
                    </a:p>
                  </a:txBody>
                  <a:tcPr marL="12700" marR="12700" marT="12700" marB="0" anchor="b"/>
                </a:tc>
                <a:tc>
                  <a:txBody>
                    <a:bodyPr/>
                    <a:lstStyle/>
                    <a:p>
                      <a:pPr algn="r" fontAlgn="b"/>
                      <a:r>
                        <a:rPr lang="nb-NO" sz="1400" b="1" i="0" u="none" strike="noStrike">
                          <a:solidFill>
                            <a:srgbClr val="000000"/>
                          </a:solidFill>
                          <a:effectLst/>
                          <a:latin typeface="Calibri" charset="0"/>
                        </a:rPr>
                        <a:t>1.29E-19</a:t>
                      </a:r>
                    </a:p>
                  </a:txBody>
                  <a:tcPr marL="12700" marR="12700" marT="12700" marB="0" anchor="b"/>
                </a:tc>
                <a:tc>
                  <a:txBody>
                    <a:bodyPr/>
                    <a:lstStyle/>
                    <a:p>
                      <a:pPr algn="r" fontAlgn="b"/>
                      <a:r>
                        <a:rPr lang="is-IS" sz="1400" b="1" i="0" u="none" strike="noStrike">
                          <a:solidFill>
                            <a:srgbClr val="000000"/>
                          </a:solidFill>
                          <a:effectLst/>
                          <a:latin typeface="Calibri" charset="0"/>
                        </a:rPr>
                        <a:t>0.27760973</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bbk_wlds0vth_3_u1_ev_c_pcs_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38.1444519</a:t>
                      </a:r>
                    </a:p>
                  </a:txBody>
                  <a:tcPr marL="12700" marR="12700" marT="12700" marB="0" anchor="b"/>
                </a:tc>
                <a:tc>
                  <a:txBody>
                    <a:bodyPr/>
                    <a:lstStyle/>
                    <a:p>
                      <a:pPr algn="r" fontAlgn="b"/>
                      <a:r>
                        <a:rPr lang="hr-HR" sz="1400" b="1" i="0" u="none" strike="noStrike">
                          <a:solidFill>
                            <a:srgbClr val="000000"/>
                          </a:solidFill>
                          <a:effectLst/>
                          <a:latin typeface="Calibri" charset="0"/>
                        </a:rPr>
                        <a:t>38.1444519</a:t>
                      </a:r>
                    </a:p>
                  </a:txBody>
                  <a:tcPr marL="12700" marR="12700" marT="12700" marB="0" anchor="b"/>
                </a:tc>
                <a:tc>
                  <a:txBody>
                    <a:bodyPr/>
                    <a:lstStyle/>
                    <a:p>
                      <a:pPr algn="r" fontAlgn="b"/>
                      <a:r>
                        <a:rPr lang="is-IS" sz="1400" b="1" i="0" u="none" strike="noStrike">
                          <a:solidFill>
                            <a:srgbClr val="000000"/>
                          </a:solidFill>
                          <a:effectLst/>
                          <a:latin typeface="Calibri" charset="0"/>
                        </a:rPr>
                        <a:t>62.43980215</a:t>
                      </a:r>
                    </a:p>
                  </a:txBody>
                  <a:tcPr marL="12700" marR="12700" marT="12700" marB="0" anchor="b"/>
                </a:tc>
                <a:tc>
                  <a:txBody>
                    <a:bodyPr/>
                    <a:lstStyle/>
                    <a:p>
                      <a:pPr algn="r" fontAlgn="b"/>
                      <a:r>
                        <a:rPr lang="nb-NO" sz="1400" b="1" i="0" u="none" strike="noStrike">
                          <a:solidFill>
                            <a:srgbClr val="000000"/>
                          </a:solidFill>
                          <a:effectLst/>
                          <a:latin typeface="Calibri" charset="0"/>
                        </a:rPr>
                        <a:t>2.90E-15</a:t>
                      </a:r>
                    </a:p>
                  </a:txBody>
                  <a:tcPr marL="12700" marR="12700" marT="12700" marB="0" anchor="b"/>
                </a:tc>
                <a:tc>
                  <a:txBody>
                    <a:bodyPr/>
                    <a:lstStyle/>
                    <a:p>
                      <a:pPr algn="r" fontAlgn="b"/>
                      <a:r>
                        <a:rPr lang="is-IS" sz="1400" b="1" i="0" u="none" strike="noStrike">
                          <a:solidFill>
                            <a:srgbClr val="000000"/>
                          </a:solidFill>
                          <a:effectLst/>
                          <a:latin typeface="Calibri" charset="0"/>
                        </a:rPr>
                        <a:t>0.21062646</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wlleak_each_value_19_na_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fi-FI" sz="1400" b="1" i="0" u="none" strike="noStrike">
                          <a:solidFill>
                            <a:srgbClr val="000000"/>
                          </a:solidFill>
                          <a:effectLst/>
                          <a:latin typeface="Calibri" charset="0"/>
                        </a:rPr>
                        <a:t>35.68745342</a:t>
                      </a:r>
                    </a:p>
                  </a:txBody>
                  <a:tcPr marL="12700" marR="12700" marT="12700" marB="0" anchor="b"/>
                </a:tc>
                <a:tc>
                  <a:txBody>
                    <a:bodyPr/>
                    <a:lstStyle/>
                    <a:p>
                      <a:pPr algn="r" fontAlgn="b"/>
                      <a:r>
                        <a:rPr lang="fi-FI" sz="1400" b="1" i="0" u="none" strike="noStrike">
                          <a:solidFill>
                            <a:srgbClr val="000000"/>
                          </a:solidFill>
                          <a:effectLst/>
                          <a:latin typeface="Calibri" charset="0"/>
                        </a:rPr>
                        <a:t>35.68745342</a:t>
                      </a:r>
                    </a:p>
                  </a:txBody>
                  <a:tcPr marL="12700" marR="12700" marT="12700" marB="0" anchor="b"/>
                </a:tc>
                <a:tc>
                  <a:txBody>
                    <a:bodyPr/>
                    <a:lstStyle/>
                    <a:p>
                      <a:pPr algn="r" fontAlgn="b"/>
                      <a:r>
                        <a:rPr lang="hr-HR" sz="1400" b="1" i="0" u="none" strike="noStrike">
                          <a:solidFill>
                            <a:srgbClr val="000000"/>
                          </a:solidFill>
                          <a:effectLst/>
                          <a:latin typeface="Calibri" charset="0"/>
                        </a:rPr>
                        <a:t>58.41786734</a:t>
                      </a:r>
                    </a:p>
                  </a:txBody>
                  <a:tcPr marL="12700" marR="12700" marT="12700" marB="0" anchor="b"/>
                </a:tc>
                <a:tc>
                  <a:txBody>
                    <a:bodyPr/>
                    <a:lstStyle/>
                    <a:p>
                      <a:pPr algn="r" fontAlgn="b"/>
                      <a:r>
                        <a:rPr lang="cs-CZ" sz="1400" b="1" i="0" u="none" strike="noStrike">
                          <a:solidFill>
                            <a:srgbClr val="000000"/>
                          </a:solidFill>
                          <a:effectLst/>
                          <a:latin typeface="Calibri" charset="0"/>
                        </a:rPr>
                        <a:t>2.23E-14</a:t>
                      </a:r>
                    </a:p>
                  </a:txBody>
                  <a:tcPr marL="12700" marR="12700" marT="12700" marB="0" anchor="b"/>
                </a:tc>
                <a:tc>
                  <a:txBody>
                    <a:bodyPr/>
                    <a:lstStyle/>
                    <a:p>
                      <a:pPr algn="r" fontAlgn="b"/>
                      <a:r>
                        <a:rPr lang="is-IS" sz="1400" b="1" i="0" u="none" strike="noStrike">
                          <a:solidFill>
                            <a:srgbClr val="000000"/>
                          </a:solidFill>
                          <a:effectLst/>
                          <a:latin typeface="Calibri" charset="0"/>
                        </a:rPr>
                        <a:t>0.197059378</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wlleak_each_value_60_na_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32.50420047</a:t>
                      </a:r>
                    </a:p>
                  </a:txBody>
                  <a:tcPr marL="12700" marR="12700" marT="12700" marB="0" anchor="b"/>
                </a:tc>
                <a:tc>
                  <a:txBody>
                    <a:bodyPr/>
                    <a:lstStyle/>
                    <a:p>
                      <a:pPr algn="r" fontAlgn="b"/>
                      <a:r>
                        <a:rPr lang="is-IS" sz="1400" b="1" i="0" u="none" strike="noStrike">
                          <a:solidFill>
                            <a:srgbClr val="000000"/>
                          </a:solidFill>
                          <a:effectLst/>
                          <a:latin typeface="Calibri" charset="0"/>
                        </a:rPr>
                        <a:t>32.50420047</a:t>
                      </a:r>
                    </a:p>
                  </a:txBody>
                  <a:tcPr marL="12700" marR="12700" marT="12700" marB="0" anchor="b"/>
                </a:tc>
                <a:tc>
                  <a:txBody>
                    <a:bodyPr/>
                    <a:lstStyle/>
                    <a:p>
                      <a:pPr algn="r" fontAlgn="b"/>
                      <a:r>
                        <a:rPr lang="is-IS" sz="1400" b="1" i="0" u="none" strike="noStrike">
                          <a:solidFill>
                            <a:srgbClr val="000000"/>
                          </a:solidFill>
                          <a:effectLst/>
                          <a:latin typeface="Calibri" charset="0"/>
                        </a:rPr>
                        <a:t>53.2071047</a:t>
                      </a:r>
                    </a:p>
                  </a:txBody>
                  <a:tcPr marL="12700" marR="12700" marT="12700" marB="0" anchor="b"/>
                </a:tc>
                <a:tc>
                  <a:txBody>
                    <a:bodyPr/>
                    <a:lstStyle/>
                    <a:p>
                      <a:pPr algn="r" fontAlgn="b"/>
                      <a:r>
                        <a:rPr lang="nb-NO" sz="1400" b="1" i="0" u="none" strike="noStrike">
                          <a:solidFill>
                            <a:srgbClr val="000000"/>
                          </a:solidFill>
                          <a:effectLst/>
                          <a:latin typeface="Calibri" charset="0"/>
                        </a:rPr>
                        <a:t>3.13E-13</a:t>
                      </a:r>
                    </a:p>
                  </a:txBody>
                  <a:tcPr marL="12700" marR="12700" marT="12700" marB="0" anchor="b"/>
                </a:tc>
                <a:tc>
                  <a:txBody>
                    <a:bodyPr/>
                    <a:lstStyle/>
                    <a:p>
                      <a:pPr algn="r" fontAlgn="b"/>
                      <a:r>
                        <a:rPr lang="is-IS" sz="1400" b="1" i="0" u="none" strike="noStrike">
                          <a:solidFill>
                            <a:srgbClr val="000000"/>
                          </a:solidFill>
                          <a:effectLst/>
                          <a:latin typeface="Calibri" charset="0"/>
                        </a:rPr>
                        <a:t>0.179482057</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wlleak_each_value_09_na_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is-IS" sz="1400" b="1" i="0" u="none" strike="noStrike">
                          <a:solidFill>
                            <a:srgbClr val="000000"/>
                          </a:solidFill>
                          <a:effectLst/>
                          <a:latin typeface="Calibri" charset="0"/>
                        </a:rPr>
                        <a:t>27.02341293</a:t>
                      </a:r>
                    </a:p>
                  </a:txBody>
                  <a:tcPr marL="12700" marR="12700" marT="12700" marB="0" anchor="b"/>
                </a:tc>
                <a:tc>
                  <a:txBody>
                    <a:bodyPr/>
                    <a:lstStyle/>
                    <a:p>
                      <a:pPr algn="r" fontAlgn="b"/>
                      <a:r>
                        <a:rPr lang="is-IS" sz="1400" b="1" i="0" u="none" strike="noStrike">
                          <a:solidFill>
                            <a:srgbClr val="000000"/>
                          </a:solidFill>
                          <a:effectLst/>
                          <a:latin typeface="Calibri" charset="0"/>
                        </a:rPr>
                        <a:t>27.02341293</a:t>
                      </a:r>
                    </a:p>
                  </a:txBody>
                  <a:tcPr marL="12700" marR="12700" marT="12700" marB="0" anchor="b"/>
                </a:tc>
                <a:tc>
                  <a:txBody>
                    <a:bodyPr/>
                    <a:lstStyle/>
                    <a:p>
                      <a:pPr algn="r" fontAlgn="b"/>
                      <a:r>
                        <a:rPr lang="hr-HR" sz="1400" b="1" i="0" u="none" strike="noStrike">
                          <a:solidFill>
                            <a:srgbClr val="000000"/>
                          </a:solidFill>
                          <a:effectLst/>
                          <a:latin typeface="Calibri" charset="0"/>
                        </a:rPr>
                        <a:t>44.23543851</a:t>
                      </a:r>
                    </a:p>
                  </a:txBody>
                  <a:tcPr marL="12700" marR="12700" marT="12700" marB="0" anchor="b"/>
                </a:tc>
                <a:tc>
                  <a:txBody>
                    <a:bodyPr/>
                    <a:lstStyle/>
                    <a:p>
                      <a:pPr algn="r" fontAlgn="b"/>
                      <a:r>
                        <a:rPr lang="nb-NO" sz="1400" b="1" i="0" u="none" strike="noStrike">
                          <a:solidFill>
                            <a:srgbClr val="000000"/>
                          </a:solidFill>
                          <a:effectLst/>
                          <a:latin typeface="Calibri" charset="0"/>
                        </a:rPr>
                        <a:t>3.00E-11</a:t>
                      </a:r>
                    </a:p>
                  </a:txBody>
                  <a:tcPr marL="12700" marR="12700" marT="12700" marB="0" anchor="b"/>
                </a:tc>
                <a:tc>
                  <a:txBody>
                    <a:bodyPr/>
                    <a:lstStyle/>
                    <a:p>
                      <a:pPr algn="r" fontAlgn="b"/>
                      <a:r>
                        <a:rPr lang="cs-CZ" sz="1400" b="1" i="0" u="none" strike="noStrike">
                          <a:solidFill>
                            <a:srgbClr val="000000"/>
                          </a:solidFill>
                          <a:effectLst/>
                          <a:latin typeface="Calibri" charset="0"/>
                        </a:rPr>
                        <a:t>0.149218183</a:t>
                      </a:r>
                    </a:p>
                  </a:txBody>
                  <a:tcPr marL="12700" marR="12700" marT="12700" marB="0" anchor="b"/>
                </a:tc>
              </a:tr>
              <a:tr h="281596">
                <a:tc>
                  <a:txBody>
                    <a:bodyPr/>
                    <a:lstStyle/>
                    <a:p>
                      <a:endParaRPr lang="en-US" sz="1400" b="1"/>
                    </a:p>
                  </a:txBody>
                  <a:tcPr/>
                </a:tc>
                <a:tc>
                  <a:txBody>
                    <a:bodyPr/>
                    <a:lstStyle/>
                    <a:p>
                      <a:pPr algn="l" fontAlgn="b"/>
                      <a:r>
                        <a:rPr lang="en-US" sz="1400" b="1" i="0" u="none" strike="noStrike">
                          <a:solidFill>
                            <a:srgbClr val="000000"/>
                          </a:solidFill>
                          <a:effectLst/>
                          <a:latin typeface="Calibri" charset="0"/>
                        </a:rPr>
                        <a:t>tpd_ns_</a:t>
                      </a:r>
                    </a:p>
                  </a:txBody>
                  <a:tcPr marL="12700" marR="12700" marT="12700" marB="0" anchor="b"/>
                </a:tc>
                <a:tc>
                  <a:txBody>
                    <a:bodyPr/>
                    <a:lstStyle/>
                    <a:p>
                      <a:pPr algn="r" fontAlgn="b"/>
                      <a:r>
                        <a:rPr lang="en-US" sz="1400" b="1" i="0" u="none" strike="noStrike">
                          <a:solidFill>
                            <a:srgbClr val="000000"/>
                          </a:solidFill>
                          <a:effectLst/>
                          <a:latin typeface="Calibri" charset="0"/>
                        </a:rPr>
                        <a:t>1</a:t>
                      </a:r>
                    </a:p>
                  </a:txBody>
                  <a:tcPr marL="12700" marR="12700" marT="12700" marB="0" anchor="b"/>
                </a:tc>
                <a:tc>
                  <a:txBody>
                    <a:bodyPr/>
                    <a:lstStyle/>
                    <a:p>
                      <a:pPr algn="r" fontAlgn="b"/>
                      <a:r>
                        <a:rPr lang="hr-HR" sz="1400" b="1" i="0" u="none" strike="noStrike">
                          <a:solidFill>
                            <a:srgbClr val="000000"/>
                          </a:solidFill>
                          <a:effectLst/>
                          <a:latin typeface="Calibri" charset="0"/>
                        </a:rPr>
                        <a:t>19.93003523</a:t>
                      </a:r>
                    </a:p>
                  </a:txBody>
                  <a:tcPr marL="12700" marR="12700" marT="12700" marB="0" anchor="b"/>
                </a:tc>
                <a:tc>
                  <a:txBody>
                    <a:bodyPr/>
                    <a:lstStyle/>
                    <a:p>
                      <a:pPr algn="r" fontAlgn="b"/>
                      <a:r>
                        <a:rPr lang="hr-HR" sz="1400" b="1" i="0" u="none" strike="noStrike">
                          <a:solidFill>
                            <a:srgbClr val="000000"/>
                          </a:solidFill>
                          <a:effectLst/>
                          <a:latin typeface="Calibri" charset="0"/>
                        </a:rPr>
                        <a:t>19.93003523</a:t>
                      </a:r>
                    </a:p>
                  </a:txBody>
                  <a:tcPr marL="12700" marR="12700" marT="12700" marB="0" anchor="b"/>
                </a:tc>
                <a:tc>
                  <a:txBody>
                    <a:bodyPr/>
                    <a:lstStyle/>
                    <a:p>
                      <a:pPr algn="r" fontAlgn="b"/>
                      <a:r>
                        <a:rPr lang="is-IS" sz="1400" b="1" i="0" u="none" strike="noStrike">
                          <a:solidFill>
                            <a:srgbClr val="000000"/>
                          </a:solidFill>
                          <a:effectLst/>
                          <a:latin typeface="Calibri" charset="0"/>
                        </a:rPr>
                        <a:t>32.62407492</a:t>
                      </a:r>
                    </a:p>
                  </a:txBody>
                  <a:tcPr marL="12700" marR="12700" marT="12700" marB="0" anchor="b"/>
                </a:tc>
                <a:tc>
                  <a:txBody>
                    <a:bodyPr/>
                    <a:lstStyle/>
                    <a:p>
                      <a:pPr algn="r" fontAlgn="b"/>
                      <a:r>
                        <a:rPr lang="nb-NO" sz="1400" b="1" i="0" u="none" strike="noStrike">
                          <a:solidFill>
                            <a:srgbClr val="000000"/>
                          </a:solidFill>
                          <a:effectLst/>
                          <a:latin typeface="Calibri" charset="0"/>
                        </a:rPr>
                        <a:t>1.14E-08</a:t>
                      </a:r>
                    </a:p>
                  </a:txBody>
                  <a:tcPr marL="12700" marR="12700" marT="12700" marB="0" anchor="b"/>
                </a:tc>
                <a:tc>
                  <a:txBody>
                    <a:bodyPr/>
                    <a:lstStyle/>
                    <a:p>
                      <a:pPr algn="r" fontAlgn="b"/>
                      <a:r>
                        <a:rPr lang="is-IS" sz="1400" b="1" i="0" u="none" strike="noStrike" dirty="0">
                          <a:solidFill>
                            <a:srgbClr val="000000"/>
                          </a:solidFill>
                          <a:effectLst/>
                          <a:latin typeface="Calibri" charset="0"/>
                        </a:rPr>
                        <a:t>0.110049891</a:t>
                      </a:r>
                    </a:p>
                  </a:txBody>
                  <a:tcPr marL="12700" marR="12700" marT="12700" marB="0" anchor="b"/>
                </a:tc>
              </a:tr>
            </a:tbl>
          </a:graphicData>
        </a:graphic>
      </p:graphicFrame>
      <p:sp>
        <p:nvSpPr>
          <p:cNvPr id="3" name="Title 2"/>
          <p:cNvSpPr>
            <a:spLocks noGrp="1"/>
          </p:cNvSpPr>
          <p:nvPr>
            <p:ph type="title"/>
          </p:nvPr>
        </p:nvSpPr>
        <p:spPr>
          <a:xfrm>
            <a:off x="472440" y="166520"/>
            <a:ext cx="11247120" cy="624840"/>
          </a:xfrm>
          <a:effectLst>
            <a:outerShdw blurRad="50800" dist="50800" dir="5400000" algn="ctr" rotWithShape="0">
              <a:srgbClr val="000000">
                <a:alpha val="48000"/>
              </a:srgbClr>
            </a:outerShdw>
          </a:effectLst>
        </p:spPr>
        <p:txBody>
          <a:bodyPr>
            <a:normAutofit/>
          </a:bodyPr>
          <a:lstStyle/>
          <a:p>
            <a:pPr algn="ctr"/>
            <a:r>
              <a:rPr lang="en-US" sz="2000">
                <a:solidFill>
                  <a:srgbClr val="C00000"/>
                </a:solidFill>
              </a:rPr>
              <a:t>Contribution of the predictors selected by Union Model</a:t>
            </a:r>
            <a:endParaRPr lang="en-US" sz="2000" dirty="0">
              <a:solidFill>
                <a:srgbClr val="C00000"/>
              </a:solidFill>
            </a:endParaRPr>
          </a:p>
        </p:txBody>
      </p:sp>
      <p:sp>
        <p:nvSpPr>
          <p:cNvPr id="4" name="Date Placeholder 3"/>
          <p:cNvSpPr>
            <a:spLocks noGrp="1"/>
          </p:cNvSpPr>
          <p:nvPr>
            <p:ph type="dt" sz="half" idx="2"/>
          </p:nvPr>
        </p:nvSpPr>
        <p:spPr/>
        <p:txBody>
          <a:bodyPr/>
          <a:lstStyle/>
          <a:p>
            <a:r>
              <a:rPr lang="en-US" smtClean="0"/>
              <a:t>Loc Tu                             4/4/2017</a:t>
            </a:r>
            <a:endParaRPr lang="en-US" dirty="0"/>
          </a:p>
        </p:txBody>
      </p:sp>
      <p:sp>
        <p:nvSpPr>
          <p:cNvPr id="5" name="Slide Number Placeholder 4"/>
          <p:cNvSpPr>
            <a:spLocks noGrp="1"/>
          </p:cNvSpPr>
          <p:nvPr>
            <p:ph type="sldNum" sz="quarter" idx="4"/>
          </p:nvPr>
        </p:nvSpPr>
        <p:spPr/>
        <p:txBody>
          <a:bodyPr/>
          <a:lstStyle/>
          <a:p>
            <a:fld id="{117D082C-22F7-460A-B107-A5704CF548D4}" type="slidenum">
              <a:rPr lang="en-US" smtClean="0"/>
              <a:pPr/>
              <a:t>99</a:t>
            </a:fld>
            <a:endParaRPr lang="en-US" dirty="0"/>
          </a:p>
        </p:txBody>
      </p:sp>
      <p:sp>
        <p:nvSpPr>
          <p:cNvPr id="6" name="Footer Placeholder 5"/>
          <p:cNvSpPr>
            <a:spLocks noGrp="1"/>
          </p:cNvSpPr>
          <p:nvPr>
            <p:ph type="ftr" sz="quarter" idx="3"/>
          </p:nvPr>
        </p:nvSpPr>
        <p:spPr/>
        <p:txBody>
          <a:bodyPr/>
          <a:lstStyle/>
          <a:p>
            <a:r>
              <a:rPr lang="en-US" smtClean="0"/>
              <a:t>©2017 Western Digital Corporation or its affiliates. All rights reserved. Confidential.</a:t>
            </a:r>
            <a:endParaRPr lang="en-US" dirty="0"/>
          </a:p>
        </p:txBody>
      </p:sp>
    </p:spTree>
    <p:extLst>
      <p:ext uri="{BB962C8B-B14F-4D97-AF65-F5344CB8AC3E}">
        <p14:creationId xmlns:p14="http://schemas.microsoft.com/office/powerpoint/2010/main" val="12882463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IZELISTINDEX" val="0"/>
  <p:tag name="SAFEMARGIN" val="0"/>
  <p:tag name="VERTICALOFFSET" val="0"/>
  <p:tag name="HORIZONTALOFFSET" val="0"/>
  <p:tag name="CUSTOMNAME" val="%f_Resized"/>
  <p:tag name="NAMEOPTION" val="RESIZED_LAST"/>
</p:tagLst>
</file>

<file path=ppt/theme/theme1.xml><?xml version="1.0" encoding="utf-8"?>
<a:theme xmlns:a="http://schemas.openxmlformats.org/drawingml/2006/main" name="Common to all - White">
  <a:themeElements>
    <a:clrScheme name="2017 WDC Palette">
      <a:dk1>
        <a:sysClr val="windowText" lastClr="000000"/>
      </a:dk1>
      <a:lt1>
        <a:sysClr val="window" lastClr="FFFFFF"/>
      </a:lt1>
      <a:dk2>
        <a:srgbClr val="7E7E7E"/>
      </a:dk2>
      <a:lt2>
        <a:srgbClr val="FFFFFF"/>
      </a:lt2>
      <a:accent1>
        <a:srgbClr val="005EB8"/>
      </a:accent1>
      <a:accent2>
        <a:srgbClr val="F2A900"/>
      </a:accent2>
      <a:accent3>
        <a:srgbClr val="00AB8E"/>
      </a:accent3>
      <a:accent4>
        <a:srgbClr val="00AFD7"/>
      </a:accent4>
      <a:accent5>
        <a:srgbClr val="EE2737"/>
      </a:accent5>
      <a:accent6>
        <a:srgbClr val="3A5DAE"/>
      </a:accent6>
      <a:hlink>
        <a:srgbClr val="7C878E"/>
      </a:hlink>
      <a:folHlink>
        <a:srgbClr val="009681"/>
      </a:folHlink>
    </a:clrScheme>
    <a:fontScheme name="WD_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smtClean="0"/>
        </a:defPPr>
      </a:lstStyle>
    </a:txDef>
  </a:objectDefaults>
  <a:extraClrSchemeLst/>
  <a:extLst>
    <a:ext uri="{05A4C25C-085E-4340-85A3-A5531E510DB2}">
      <thm15:themeFamily xmlns:thm15="http://schemas.microsoft.com/office/thememl/2012/main" name="Corporate_template_16x9_White_NEW_Conf_jn4.potx" id="{266382F6-C3A0-44B1-8140-7509A34B4637}" vid="{1739F775-1769-4121-9994-D6BC066D1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84266</TotalTime>
  <Words>6619</Words>
  <Application>Microsoft Macintosh PowerPoint</Application>
  <PresentationFormat>Widescreen</PresentationFormat>
  <Paragraphs>3055</Paragraphs>
  <Slides>112</Slides>
  <Notes>4</Notes>
  <HiddenSlides>25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Calibri</vt:lpstr>
      <vt:lpstr>Cambria Math</vt:lpstr>
      <vt:lpstr>SimSun</vt:lpstr>
      <vt:lpstr>Verdana</vt:lpstr>
      <vt:lpstr>Wingdings</vt:lpstr>
      <vt:lpstr>Arial</vt:lpstr>
      <vt:lpstr>Common to all - White</vt:lpstr>
      <vt:lpstr>BICS3 endurance</vt:lpstr>
      <vt:lpstr>Project Charter: BICS3 reliability with PD data study  Project Stream: Data Science/Machine Learning</vt:lpstr>
      <vt:lpstr>Project Charter: BICS3 reliability with PD data study  Project Stream: Data Science/Machine Learning</vt:lpstr>
      <vt:lpstr>Working with diequal datasets different temperature</vt:lpstr>
      <vt:lpstr>Data preparation and modeling base on slope per die</vt:lpstr>
      <vt:lpstr>Working with DS parametes</vt:lpstr>
      <vt:lpstr>PowerPoint Presentation</vt:lpstr>
      <vt:lpstr>PowerPoint Presentation</vt:lpstr>
      <vt:lpstr>PowerPoint Presentation</vt:lpstr>
      <vt:lpstr>PowerPoint Presentation</vt:lpstr>
      <vt:lpstr>HTPD study with slope  </vt:lpstr>
      <vt:lpstr>PowerPoint Presentation</vt:lpstr>
      <vt:lpstr>HTPD Lasso coefficients </vt:lpstr>
      <vt:lpstr>PowerPoint Presentation</vt:lpstr>
      <vt:lpstr>LASSO</vt:lpstr>
      <vt:lpstr>GBM</vt:lpstr>
      <vt:lpstr>PowerPoint Presentation</vt:lpstr>
      <vt:lpstr>PowerPoint Presentation</vt:lpstr>
      <vt:lpstr>HTPD</vt:lpstr>
      <vt:lpstr>RTPD</vt:lpstr>
      <vt:lpstr>PowerPoint Presentation</vt:lpstr>
      <vt:lpstr>PowerPoint Presentation</vt:lpstr>
      <vt:lpstr>PowerPoint Presentation</vt:lpstr>
      <vt:lpstr>PowerPoint Presentation</vt:lpstr>
      <vt:lpstr>RTPD LASSO GLM and GBMachine</vt:lpstr>
      <vt:lpstr>PowerPoint Presentation</vt:lpstr>
      <vt:lpstr>GlmnetLasso important variables contribution RTPD</vt:lpstr>
      <vt:lpstr>GBMachine important variables contribution RTPD</vt:lpstr>
      <vt:lpstr>PowerPoint Presentation</vt:lpstr>
      <vt:lpstr>PowerPoint Presentation</vt:lpstr>
      <vt:lpstr>LTPD study with slop  </vt:lpstr>
      <vt:lpstr>PowerPoint Presentation</vt:lpstr>
      <vt:lpstr>PowerPoint Presentation</vt:lpstr>
      <vt:lpstr>PowerPoint Presentation</vt:lpstr>
      <vt:lpstr>PowerPoint Presentation</vt:lpstr>
      <vt:lpstr>PowerPoint Presentation</vt:lpstr>
      <vt:lpstr>PowerPoint Presentation</vt:lpstr>
      <vt:lpstr>LASSO contributions</vt:lpstr>
      <vt:lpstr> GBM</vt:lpstr>
      <vt:lpstr>Continue separated study used FBC as responds </vt:lpstr>
      <vt:lpstr>PowerPoint Presentation</vt:lpstr>
      <vt:lpstr>PowerPoint Presentation</vt:lpstr>
      <vt:lpstr>HTPD Lasso variables contribution</vt:lpstr>
      <vt:lpstr>PowerPoint Presentation</vt:lpstr>
      <vt:lpstr>PowerPoint Presentation</vt:lpstr>
      <vt:lpstr>GBM contribution in HTPD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RTPD</vt:lpstr>
      <vt:lpstr>LASSO mae for RTPD</vt:lpstr>
      <vt:lpstr>PowerPoint Presentation</vt:lpstr>
      <vt:lpstr>LASSO RTPD prediction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Lasso variables contributions LTPD</vt:lpstr>
      <vt:lpstr>GBM contribution</vt:lpstr>
      <vt:lpstr>HTPD variable contribution base on Lasso</vt:lpstr>
      <vt:lpstr>PowerPoint Presentation</vt:lpstr>
      <vt:lpstr>RTPD Variables Contribution of LASSO</vt:lpstr>
      <vt:lpstr>RTPD Variables Contribution with Lasso Model</vt:lpstr>
      <vt:lpstr>RTPD contribution variables by standardized GBM </vt:lpstr>
      <vt:lpstr>LTPD contribution variables by standardized LASSO </vt:lpstr>
      <vt:lpstr>LTPD contribution variables by standardized GBM </vt:lpstr>
      <vt:lpstr>Data engineering</vt:lpstr>
      <vt:lpstr>Contrivution of variables of Cross Temp Lasso model</vt:lpstr>
      <vt:lpstr>PowerPoint Presentation</vt:lpstr>
      <vt:lpstr>PowerPoint Presentation</vt:lpstr>
      <vt:lpstr>Barplot of feature selection Lasso+XGBoost+Ranger</vt:lpstr>
      <vt:lpstr>Features Selection of different models and Enseble</vt:lpstr>
      <vt:lpstr>Here we can see the distribution of the FBC</vt:lpstr>
      <vt:lpstr>PowerPoint Presentation</vt:lpstr>
      <vt:lpstr>PowerPoint Presentation</vt:lpstr>
      <vt:lpstr>Empirically try different model …</vt:lpstr>
      <vt:lpstr> Random Forest vs Ensemble Learning</vt:lpstr>
      <vt:lpstr>RF and XGBoost</vt:lpstr>
      <vt:lpstr>Ensemble learning bar plots with most of important variable  for 10 fold GLMnet-Lasso, XGBoost, Ranger and Union of them.</vt:lpstr>
      <vt:lpstr>Decision trees and Feature selection</vt:lpstr>
      <vt:lpstr>XGBoost variables</vt:lpstr>
      <vt:lpstr>Most of impotent predictors at FBC growth rate by cross temperature </vt:lpstr>
      <vt:lpstr>PowerPoint Presentation</vt:lpstr>
      <vt:lpstr>PowerPoint Presentation</vt:lpstr>
      <vt:lpstr>    Contribution of the predictors selected by GBM Model</vt:lpstr>
      <vt:lpstr>PowerPoint Presentation</vt:lpstr>
      <vt:lpstr>Cross temp 1114</vt:lpstr>
      <vt:lpstr>PowerPoint Presentation</vt:lpstr>
      <vt:lpstr>Contribution of the predictors selected by Union Model</vt:lpstr>
      <vt:lpstr>PowerPoint Presentation</vt:lpstr>
      <vt:lpstr>PowerPoint Presentation</vt:lpstr>
      <vt:lpstr>PowerPoint Presentation</vt:lpstr>
      <vt:lpstr>Predicted FBC vs Actual FBC HTPD, 85 digree</vt:lpstr>
      <vt:lpstr>Random Forest Predicted vs Actual</vt:lpstr>
      <vt:lpstr>Variable selection by Random forest</vt:lpstr>
      <vt:lpstr>RPTD_Lasso_coeff_Lambda2.778137e-05</vt:lpstr>
      <vt:lpstr>References</vt:lpstr>
      <vt:lpstr>Explanation of difference between RF and Boosting.</vt:lpstr>
      <vt:lpstr>Decision trees and Feature selection</vt:lpstr>
      <vt:lpstr>PowerPoint Presentation</vt:lpstr>
      <vt:lpstr>PowerPoint Presentation</vt:lpstr>
      <vt:lpstr>PowerPoint Presentation</vt:lpstr>
    </vt:vector>
  </TitlesOfParts>
  <Company>Western Digital</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and Delete this Slide</dc:title>
  <dc:creator>Loc.Tu@sandisk.com</dc:creator>
  <cp:lastModifiedBy>Microsoft Office User</cp:lastModifiedBy>
  <cp:revision>342</cp:revision>
  <dcterms:created xsi:type="dcterms:W3CDTF">2017-01-18T06:16:50Z</dcterms:created>
  <dcterms:modified xsi:type="dcterms:W3CDTF">2017-11-15T01:04:36Z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5981004</vt:lpwstr>
  </property>
  <property fmtid="{D5CDD505-2E9C-101B-9397-08002B2CF9AE}" pid="3" name="NXPowerLiteSettings">
    <vt:lpwstr>B74006B004C800</vt:lpwstr>
  </property>
  <property fmtid="{D5CDD505-2E9C-101B-9397-08002B2CF9AE}" pid="4" name="NXPowerLiteVersion">
    <vt:lpwstr>D6.0.5</vt:lpwstr>
  </property>
  <property fmtid="{D5CDD505-2E9C-101B-9397-08002B2CF9AE}" pid="5" name="_NewReviewCycle">
    <vt:lpwstr/>
  </property>
  <property fmtid="{D5CDD505-2E9C-101B-9397-08002B2CF9AE}" pid="6" name="_AdHocReviewCycleID">
    <vt:i4>1638077748</vt:i4>
  </property>
  <property fmtid="{D5CDD505-2E9C-101B-9397-08002B2CF9AE}" pid="7" name="_EmailSubject">
    <vt:lpwstr>Please use this template..... </vt:lpwstr>
  </property>
  <property fmtid="{D5CDD505-2E9C-101B-9397-08002B2CF9AE}" pid="8" name="_AuthorEmail">
    <vt:lpwstr>Janet.George@sandisk.com</vt:lpwstr>
  </property>
  <property fmtid="{D5CDD505-2E9C-101B-9397-08002B2CF9AE}" pid="9" name="_AuthorEmailDisplayName">
    <vt:lpwstr>Janet George</vt:lpwstr>
  </property>
</Properties>
</file>